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76BA-40FF-4F56-8838-09A9581690C2}" type="datetimeFigureOut">
              <a:rPr lang="cs-CZ" smtClean="0"/>
              <a:pPr/>
              <a:t>16.4.2012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9E6-A8A3-4AA5-9B45-7652178F40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76BA-40FF-4F56-8838-09A9581690C2}" type="datetimeFigureOut">
              <a:rPr lang="cs-CZ" smtClean="0"/>
              <a:pPr/>
              <a:t>16.4.2012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9E6-A8A3-4AA5-9B45-7652178F40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76BA-40FF-4F56-8838-09A9581690C2}" type="datetimeFigureOut">
              <a:rPr lang="cs-CZ" smtClean="0"/>
              <a:pPr/>
              <a:t>16.4.2012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9E6-A8A3-4AA5-9B45-7652178F40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76BA-40FF-4F56-8838-09A9581690C2}" type="datetimeFigureOut">
              <a:rPr lang="cs-CZ" smtClean="0"/>
              <a:pPr/>
              <a:t>16.4.2012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9E6-A8A3-4AA5-9B45-7652178F40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76BA-40FF-4F56-8838-09A9581690C2}" type="datetimeFigureOut">
              <a:rPr lang="cs-CZ" smtClean="0"/>
              <a:pPr/>
              <a:t>16.4.2012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9E6-A8A3-4AA5-9B45-7652178F40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76BA-40FF-4F56-8838-09A9581690C2}" type="datetimeFigureOut">
              <a:rPr lang="cs-CZ" smtClean="0"/>
              <a:pPr/>
              <a:t>16.4.2012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9E6-A8A3-4AA5-9B45-7652178F40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76BA-40FF-4F56-8838-09A9581690C2}" type="datetimeFigureOut">
              <a:rPr lang="cs-CZ" smtClean="0"/>
              <a:pPr/>
              <a:t>16.4.2012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9E6-A8A3-4AA5-9B45-7652178F40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76BA-40FF-4F56-8838-09A9581690C2}" type="datetimeFigureOut">
              <a:rPr lang="cs-CZ" smtClean="0"/>
              <a:pPr/>
              <a:t>16.4.2012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9E6-A8A3-4AA5-9B45-7652178F40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76BA-40FF-4F56-8838-09A9581690C2}" type="datetimeFigureOut">
              <a:rPr lang="cs-CZ" smtClean="0"/>
              <a:pPr/>
              <a:t>16.4.2012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9E6-A8A3-4AA5-9B45-7652178F40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76BA-40FF-4F56-8838-09A9581690C2}" type="datetimeFigureOut">
              <a:rPr lang="cs-CZ" smtClean="0"/>
              <a:pPr/>
              <a:t>16.4.2012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9E6-A8A3-4AA5-9B45-7652178F40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376BA-40FF-4F56-8838-09A9581690C2}" type="datetimeFigureOut">
              <a:rPr lang="cs-CZ" smtClean="0"/>
              <a:pPr/>
              <a:t>16.4.2012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079E6-A8A3-4AA5-9B45-7652178F40DE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376BA-40FF-4F56-8838-09A9581690C2}" type="datetimeFigureOut">
              <a:rPr lang="cs-CZ" smtClean="0"/>
              <a:pPr/>
              <a:t>16.4.2012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079E6-A8A3-4AA5-9B45-7652178F40DE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euscreen.eu/play.html?id=EUS_843AE19AE5FC429C8344A175B8EB8FC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vimeo.com/19026363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youtube.com/watch?v=S4Wt16PnqeY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251520" y="620688"/>
            <a:ext cx="756084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TELEPREZENCE</a:t>
            </a:r>
          </a:p>
          <a:p>
            <a:endParaRPr lang="cs-CZ" dirty="0"/>
          </a:p>
          <a:p>
            <a:r>
              <a:rPr lang="cs-CZ" dirty="0" err="1" smtClean="0"/>
              <a:t>Marvin</a:t>
            </a:r>
            <a:r>
              <a:rPr lang="cs-CZ" dirty="0" smtClean="0"/>
              <a:t> Minsky 1980</a:t>
            </a:r>
          </a:p>
          <a:p>
            <a:r>
              <a:rPr lang="cs-CZ" dirty="0" smtClean="0"/>
              <a:t>propojení </a:t>
            </a:r>
            <a:r>
              <a:rPr lang="cs-CZ" dirty="0"/>
              <a:t>člověka a jemu geograficky vzdáleného </a:t>
            </a:r>
            <a:r>
              <a:rPr lang="cs-CZ" dirty="0" err="1"/>
              <a:t>telerobota</a:t>
            </a:r>
            <a:r>
              <a:rPr lang="cs-CZ" dirty="0"/>
              <a:t>, </a:t>
            </a:r>
            <a:r>
              <a:rPr lang="cs-CZ" dirty="0" smtClean="0"/>
              <a:t>jenž</a:t>
            </a:r>
            <a:endParaRPr lang="cs-CZ" dirty="0"/>
          </a:p>
          <a:p>
            <a:r>
              <a:rPr lang="cs-CZ" dirty="0"/>
              <a:t>svými funkcemi i vzhledem simuluje části lidského </a:t>
            </a:r>
            <a:r>
              <a:rPr lang="cs-CZ" dirty="0" smtClean="0"/>
              <a:t>organismu </a:t>
            </a:r>
            <a:r>
              <a:rPr lang="cs-CZ" dirty="0"/>
              <a:t>a </a:t>
            </a:r>
            <a:r>
              <a:rPr lang="cs-CZ" dirty="0" smtClean="0"/>
              <a:t>který umožňuje </a:t>
            </a:r>
            <a:endParaRPr lang="cs-CZ" dirty="0"/>
          </a:p>
          <a:p>
            <a:r>
              <a:rPr lang="cs-CZ" dirty="0"/>
              <a:t>člověku pociťovat podněty přicházející ze vzdálené </a:t>
            </a:r>
            <a:r>
              <a:rPr lang="cs-CZ" dirty="0" smtClean="0"/>
              <a:t>lokality</a:t>
            </a:r>
          </a:p>
          <a:p>
            <a:endParaRPr lang="cs-CZ" dirty="0"/>
          </a:p>
          <a:p>
            <a:r>
              <a:rPr lang="cs-CZ" b="1" dirty="0" smtClean="0"/>
              <a:t>umění </a:t>
            </a:r>
            <a:r>
              <a:rPr lang="cs-CZ" b="1" dirty="0" err="1" smtClean="0"/>
              <a:t>teleprezence</a:t>
            </a:r>
            <a:endParaRPr lang="cs-CZ" b="1" dirty="0" smtClean="0"/>
          </a:p>
          <a:p>
            <a:r>
              <a:rPr lang="cs-CZ" dirty="0" smtClean="0"/>
              <a:t>průkopníci Eduard </a:t>
            </a:r>
            <a:r>
              <a:rPr lang="cs-CZ" dirty="0" err="1"/>
              <a:t>Kace</a:t>
            </a:r>
            <a:r>
              <a:rPr lang="cs-CZ" dirty="0"/>
              <a:t> a </a:t>
            </a:r>
            <a:r>
              <a:rPr lang="cs-CZ" dirty="0" err="1" smtClean="0"/>
              <a:t>Ken</a:t>
            </a:r>
            <a:r>
              <a:rPr lang="cs-CZ" dirty="0" smtClean="0"/>
              <a:t> </a:t>
            </a:r>
            <a:r>
              <a:rPr lang="cs-CZ" dirty="0" err="1" smtClean="0"/>
              <a:t>Goldberg</a:t>
            </a:r>
            <a:endParaRPr lang="cs-CZ" dirty="0" smtClean="0"/>
          </a:p>
          <a:p>
            <a:r>
              <a:rPr lang="cs-CZ" dirty="0"/>
              <a:t>umění, v rámci kterého se </a:t>
            </a:r>
            <a:r>
              <a:rPr lang="cs-CZ" dirty="0" smtClean="0"/>
              <a:t>člověk </a:t>
            </a:r>
            <a:r>
              <a:rPr lang="cs-CZ" dirty="0"/>
              <a:t>účastní uměleckého díla </a:t>
            </a:r>
            <a:r>
              <a:rPr lang="cs-CZ" dirty="0" smtClean="0"/>
              <a:t>na </a:t>
            </a:r>
            <a:r>
              <a:rPr lang="cs-CZ" dirty="0"/>
              <a:t>velkou </a:t>
            </a:r>
            <a:r>
              <a:rPr lang="cs-CZ" dirty="0" smtClean="0"/>
              <a:t>vzdálenost; klasická </a:t>
            </a:r>
            <a:r>
              <a:rPr lang="cs-CZ" dirty="0"/>
              <a:t>pozice </a:t>
            </a:r>
            <a:r>
              <a:rPr lang="cs-CZ" dirty="0" smtClean="0"/>
              <a:t>pozorovatele </a:t>
            </a:r>
            <a:r>
              <a:rPr lang="cs-CZ" dirty="0"/>
              <a:t>přímo před materiálním uměleckým </a:t>
            </a:r>
            <a:r>
              <a:rPr lang="cs-CZ" dirty="0" smtClean="0"/>
              <a:t>dílem nahrazena </a:t>
            </a:r>
            <a:r>
              <a:rPr lang="cs-CZ" dirty="0"/>
              <a:t>participačním vztahem na </a:t>
            </a:r>
            <a:r>
              <a:rPr lang="cs-CZ" dirty="0" smtClean="0"/>
              <a:t>dálku</a:t>
            </a:r>
          </a:p>
          <a:p>
            <a:endParaRPr lang="cs-CZ" dirty="0"/>
          </a:p>
          <a:p>
            <a:r>
              <a:rPr lang="cs-CZ" dirty="0" smtClean="0"/>
              <a:t>Oliver </a:t>
            </a:r>
            <a:r>
              <a:rPr lang="cs-CZ" dirty="0" err="1" smtClean="0"/>
              <a:t>Grau</a:t>
            </a:r>
            <a:r>
              <a:rPr lang="cs-CZ" dirty="0" smtClean="0"/>
              <a:t>: estetický paradox: </a:t>
            </a:r>
          </a:p>
          <a:p>
            <a:r>
              <a:rPr lang="cs-CZ" dirty="0" smtClean="0"/>
              <a:t>„</a:t>
            </a:r>
            <a:r>
              <a:rPr lang="cs-CZ" dirty="0" err="1" smtClean="0"/>
              <a:t>teleprezence</a:t>
            </a:r>
            <a:r>
              <a:rPr lang="cs-CZ" dirty="0" smtClean="0"/>
              <a:t> umožňuje </a:t>
            </a:r>
            <a:r>
              <a:rPr lang="cs-CZ" dirty="0"/>
              <a:t>globální </a:t>
            </a:r>
            <a:r>
              <a:rPr lang="cs-CZ" dirty="0" smtClean="0"/>
              <a:t>přístup </a:t>
            </a:r>
            <a:r>
              <a:rPr lang="cs-CZ" dirty="0"/>
              <a:t>do virtuálních prostorů, které se zdají být pociťovány fyzicky, </a:t>
            </a:r>
            <a:r>
              <a:rPr lang="cs-CZ" dirty="0" smtClean="0"/>
              <a:t>přičemž </a:t>
            </a:r>
            <a:r>
              <a:rPr lang="cs-CZ" dirty="0"/>
              <a:t>je možné </a:t>
            </a:r>
            <a:r>
              <a:rPr lang="cs-CZ" dirty="0" smtClean="0"/>
              <a:t>přepínat </a:t>
            </a:r>
            <a:r>
              <a:rPr lang="cs-CZ" dirty="0"/>
              <a:t>se z jednoho prostoru do druhého a být tak přítomen na více místech </a:t>
            </a:r>
            <a:r>
              <a:rPr lang="cs-CZ" dirty="0" smtClean="0"/>
              <a:t>zároveň“</a:t>
            </a:r>
            <a:endParaRPr lang="cs-CZ" dirty="0"/>
          </a:p>
          <a:p>
            <a:endParaRPr lang="cs-CZ" dirty="0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764704"/>
            <a:ext cx="338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telegraf</a:t>
            </a:r>
          </a:p>
          <a:p>
            <a:r>
              <a:rPr lang="cs-CZ" b="1" dirty="0" smtClean="0"/>
              <a:t>1844 – Samuel Morse</a:t>
            </a:r>
            <a:endParaRPr lang="cs-CZ" b="1" dirty="0"/>
          </a:p>
        </p:txBody>
      </p:sp>
      <p:pic>
        <p:nvPicPr>
          <p:cNvPr id="22530" name="Picture 2" descr="http://www.diclib.com/en_st_electrical/513F3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57549"/>
            <a:ext cx="5467350" cy="3600451"/>
          </a:xfrm>
          <a:prstGeom prst="rect">
            <a:avLst/>
          </a:prstGeom>
          <a:noFill/>
        </p:spPr>
      </p:pic>
      <p:pic>
        <p:nvPicPr>
          <p:cNvPr id="22532" name="Picture 4" descr="http://distantwriting.co.uk/images/Metro%20Galle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0"/>
            <a:ext cx="4644008" cy="3356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1.bp.blogspot.com/-sruji9cRAfs/TyB5yl8MjpI/AAAAAAAAEbw/GloSfnVPbr0/s1600/MEUCCI-S-CAVEAT-187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84784"/>
            <a:ext cx="7668344" cy="4896544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611560" y="476672"/>
            <a:ext cx="5040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telefon</a:t>
            </a:r>
          </a:p>
          <a:p>
            <a:r>
              <a:rPr lang="cs-CZ" b="1" dirty="0" smtClean="0"/>
              <a:t>Antonio </a:t>
            </a:r>
            <a:r>
              <a:rPr lang="cs-CZ" b="1" dirty="0" err="1" smtClean="0"/>
              <a:t>Meucci</a:t>
            </a:r>
            <a:r>
              <a:rPr lang="cs-CZ" b="1" dirty="0" smtClean="0"/>
              <a:t> 1849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29.media.tumblr.com/tumblr_lnv9ilM8OB1qgfl6zo1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1124745"/>
            <a:ext cx="4139952" cy="5733256"/>
          </a:xfrm>
          <a:prstGeom prst="rect">
            <a:avLst/>
          </a:prstGeom>
          <a:noFill/>
        </p:spPr>
      </p:pic>
      <p:pic>
        <p:nvPicPr>
          <p:cNvPr id="3" name="Picture 8" descr="http://www.bobsoldphones.net/images/Essays/Rei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32656"/>
            <a:ext cx="2857500" cy="2743201"/>
          </a:xfrm>
          <a:prstGeom prst="rect">
            <a:avLst/>
          </a:prstGeom>
          <a:noFill/>
        </p:spPr>
      </p:pic>
      <p:pic>
        <p:nvPicPr>
          <p:cNvPr id="24578" name="Picture 2" descr="http://www.richardgrigonis.com/images/Fig%202%20Reis%20telephon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76674"/>
            <a:ext cx="5076056" cy="2981326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0" y="2636912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 smtClean="0"/>
              <a:t>Philipp</a:t>
            </a:r>
            <a:r>
              <a:rPr lang="cs-CZ" b="1" dirty="0" smtClean="0"/>
              <a:t> </a:t>
            </a:r>
            <a:r>
              <a:rPr lang="cs-CZ" b="1" dirty="0" err="1" smtClean="0"/>
              <a:t>Reis</a:t>
            </a:r>
            <a:r>
              <a:rPr lang="cs-CZ" b="1" dirty="0" smtClean="0"/>
              <a:t> </a:t>
            </a:r>
            <a:r>
              <a:rPr lang="cs-CZ" b="1" dirty="0" smtClean="0"/>
              <a:t>1860</a:t>
            </a:r>
          </a:p>
          <a:p>
            <a:endParaRPr lang="cs-CZ" b="1" dirty="0" smtClean="0"/>
          </a:p>
          <a:p>
            <a:r>
              <a:rPr lang="cs-CZ" dirty="0" smtClean="0"/>
              <a:t>„Koně nežerou okurkový </a:t>
            </a:r>
            <a:r>
              <a:rPr lang="cs-CZ" dirty="0" smtClean="0"/>
              <a:t>salát.“</a:t>
            </a:r>
            <a:endParaRPr lang="cs-CZ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colonial-beach-virginia-attractions.com/images/alexander-graham-bell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3356992"/>
            <a:ext cx="3960440" cy="3206874"/>
          </a:xfrm>
          <a:prstGeom prst="rect">
            <a:avLst/>
          </a:prstGeom>
          <a:noFill/>
        </p:spPr>
      </p:pic>
      <p:pic>
        <p:nvPicPr>
          <p:cNvPr id="25604" name="Picture 4" descr="http://upload.wikimedia.org/wikipedia/commons/thumb/f/f4/Actor_portraying_Alexander_Graham_Bell_in_an_AT%26T_promotional_film_(1926).jpg/220px-Actor_portraying_Alexander_Graham_Bell_in_an_AT%26T_promotional_film_(1926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60648"/>
            <a:ext cx="3823692" cy="2948161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395536" y="476672"/>
            <a:ext cx="44644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Alexander Graham Bell</a:t>
            </a:r>
          </a:p>
          <a:p>
            <a:endParaRPr lang="cs-CZ" dirty="0" smtClean="0"/>
          </a:p>
          <a:p>
            <a:r>
              <a:rPr lang="cs-CZ" dirty="0" smtClean="0"/>
              <a:t>10. března 1876 </a:t>
            </a:r>
            <a:endParaRPr lang="cs-CZ" dirty="0" smtClean="0"/>
          </a:p>
          <a:p>
            <a:r>
              <a:rPr lang="cs-CZ" dirty="0" smtClean="0"/>
              <a:t>první pronesená věta: </a:t>
            </a:r>
          </a:p>
          <a:p>
            <a:r>
              <a:rPr lang="cs-CZ" dirty="0" smtClean="0"/>
              <a:t>„Pane </a:t>
            </a:r>
            <a:r>
              <a:rPr lang="cs-CZ" dirty="0" err="1" smtClean="0"/>
              <a:t>Watsone</a:t>
            </a:r>
            <a:r>
              <a:rPr lang="cs-CZ" dirty="0" smtClean="0"/>
              <a:t>, přijďte sem, potřebuji vás.“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899592" y="836712"/>
            <a:ext cx="222926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dirty="0" err="1" smtClean="0"/>
              <a:t>cinéma</a:t>
            </a:r>
            <a:r>
              <a:rPr lang="cs-CZ" dirty="0" smtClean="0"/>
              <a:t> </a:t>
            </a:r>
            <a:r>
              <a:rPr lang="cs-CZ" dirty="0" err="1" smtClean="0"/>
              <a:t>telegraphique</a:t>
            </a:r>
            <a:endParaRPr lang="cs-CZ" dirty="0" smtClean="0"/>
          </a:p>
          <a:p>
            <a:r>
              <a:rPr lang="cs-CZ" dirty="0" err="1" smtClean="0"/>
              <a:t>telephonoscope</a:t>
            </a:r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utopické nápady </a:t>
            </a:r>
            <a:endParaRPr lang="cs-CZ" dirty="0"/>
          </a:p>
        </p:txBody>
      </p:sp>
      <p:pic>
        <p:nvPicPr>
          <p:cNvPr id="27650" name="Picture 2" descr="http://img0.liveinternet.ru/images/attach/c/4/81/619/81619164_Nicolas_Camille_Flammarion_Telefonoscope_1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0"/>
            <a:ext cx="4648200" cy="6657976"/>
          </a:xfrm>
          <a:prstGeom prst="rect">
            <a:avLst/>
          </a:prstGeom>
          <a:noFill/>
        </p:spPr>
      </p:pic>
      <p:pic>
        <p:nvPicPr>
          <p:cNvPr id="27654" name="Picture 6" descr="http://cdn.theconversation.edu.au/files/2241/width440/Face3.jpg?13104325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3016"/>
            <a:ext cx="449999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terramedia.co.uk/Chronomedia/years/Edison_Telephonoscop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499992" y="548680"/>
            <a:ext cx="413995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395536" y="112474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1916 </a:t>
            </a:r>
            <a:endParaRPr lang="cs-CZ" dirty="0" smtClean="0"/>
          </a:p>
          <a:p>
            <a:r>
              <a:rPr lang="cs-CZ" dirty="0" err="1" smtClean="0"/>
              <a:t>Sehende</a:t>
            </a:r>
            <a:r>
              <a:rPr lang="cs-CZ" dirty="0" smtClean="0"/>
              <a:t> </a:t>
            </a:r>
            <a:r>
              <a:rPr lang="cs-CZ" dirty="0" err="1" smtClean="0"/>
              <a:t>Maschinen</a:t>
            </a:r>
            <a:r>
              <a:rPr lang="cs-CZ" dirty="0" smtClean="0"/>
              <a:t> </a:t>
            </a:r>
            <a:r>
              <a:rPr lang="cs-CZ" dirty="0" smtClean="0"/>
              <a:t>(</a:t>
            </a:r>
            <a:r>
              <a:rPr lang="cs-CZ" dirty="0" err="1" smtClean="0"/>
              <a:t>Seeing</a:t>
            </a:r>
            <a:r>
              <a:rPr lang="cs-CZ" dirty="0" smtClean="0"/>
              <a:t> </a:t>
            </a:r>
            <a:r>
              <a:rPr lang="cs-CZ" dirty="0" err="1" smtClean="0"/>
              <a:t>Machines</a:t>
            </a:r>
            <a:r>
              <a:rPr lang="cs-CZ" dirty="0" smtClean="0"/>
              <a:t>)</a:t>
            </a:r>
          </a:p>
          <a:p>
            <a:r>
              <a:rPr lang="cs-CZ" dirty="0" smtClean="0"/>
              <a:t>Christian </a:t>
            </a:r>
            <a:r>
              <a:rPr lang="cs-CZ" dirty="0" err="1" smtClean="0"/>
              <a:t>Riess</a:t>
            </a:r>
            <a:endParaRPr lang="cs-CZ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ovéPole 6"/>
          <p:cNvSpPr txBox="1"/>
          <p:nvPr/>
        </p:nvSpPr>
        <p:spPr>
          <a:xfrm>
            <a:off x="0" y="4272677"/>
            <a:ext cx="88924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  <a:p>
            <a:r>
              <a:rPr lang="cs-CZ" b="1" dirty="0" smtClean="0"/>
              <a:t>Paul </a:t>
            </a:r>
            <a:r>
              <a:rPr lang="cs-CZ" b="1" dirty="0" smtClean="0"/>
              <a:t>Valéry 1928, </a:t>
            </a:r>
            <a:r>
              <a:rPr lang="cs-CZ" b="1" dirty="0" err="1" smtClean="0"/>
              <a:t>The</a:t>
            </a:r>
            <a:r>
              <a:rPr lang="cs-CZ" b="1" dirty="0" smtClean="0"/>
              <a:t> </a:t>
            </a:r>
            <a:r>
              <a:rPr lang="cs-CZ" b="1" dirty="0" err="1" smtClean="0"/>
              <a:t>Conquest</a:t>
            </a:r>
            <a:r>
              <a:rPr lang="cs-CZ" b="1" dirty="0" smtClean="0"/>
              <a:t> </a:t>
            </a:r>
            <a:r>
              <a:rPr lang="cs-CZ" b="1" dirty="0" err="1" smtClean="0"/>
              <a:t>of</a:t>
            </a:r>
            <a:r>
              <a:rPr lang="cs-CZ" b="1" dirty="0" smtClean="0"/>
              <a:t> </a:t>
            </a:r>
            <a:r>
              <a:rPr lang="cs-CZ" b="1" dirty="0" err="1" smtClean="0"/>
              <a:t>Ubiquity</a:t>
            </a:r>
            <a:r>
              <a:rPr lang="cs-CZ" b="1" dirty="0" smtClean="0"/>
              <a:t>: </a:t>
            </a:r>
            <a:endParaRPr lang="cs-CZ" b="1" dirty="0" smtClean="0"/>
          </a:p>
          <a:p>
            <a:r>
              <a:rPr lang="cs-CZ" i="1" dirty="0" smtClean="0"/>
              <a:t>„Díla </a:t>
            </a:r>
            <a:r>
              <a:rPr lang="cs-CZ" i="1" dirty="0" smtClean="0"/>
              <a:t>dosáhnou určitého druhu všudypřítomnosti, budou se poslušně prezentovat kdekoli a kdykoli, přestanou existovat jen v sobě, ale budou přítomné všude, kde bude přítomno vhodné zařízení. Budeme to považovat za zcela přirozené přijímat tyto extrémně rychlé proměnlivé obrazy a kmity. Tyto obrazy budou utvářet vše, co víme. Ani nevím, zda někdy nějaký filozof uvažoval o společnosti založené na dodávka smyslově vnímatelné reality zdarma přímo do domu</a:t>
            </a:r>
            <a:r>
              <a:rPr lang="cs-CZ" i="1" dirty="0" smtClean="0"/>
              <a:t>.“</a:t>
            </a:r>
            <a:endParaRPr lang="cs-CZ" i="1" dirty="0" smtClean="0"/>
          </a:p>
          <a:p>
            <a:endParaRPr lang="cs-CZ" dirty="0"/>
          </a:p>
        </p:txBody>
      </p:sp>
      <p:pic>
        <p:nvPicPr>
          <p:cNvPr id="8" name="Obrázek 7" descr="seeing by wi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861048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79512" y="0"/>
            <a:ext cx="777686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b="1" dirty="0" smtClean="0"/>
          </a:p>
          <a:p>
            <a:r>
              <a:rPr lang="cs-CZ" b="1" dirty="0" smtClean="0"/>
              <a:t>TELEVIZE</a:t>
            </a:r>
            <a:endParaRPr lang="cs-CZ" dirty="0" smtClean="0"/>
          </a:p>
          <a:p>
            <a:r>
              <a:rPr lang="cs-CZ" dirty="0" smtClean="0"/>
              <a:t>tři </a:t>
            </a:r>
            <a:r>
              <a:rPr lang="cs-CZ" dirty="0" smtClean="0"/>
              <a:t>principy přenosu obrazu na </a:t>
            </a:r>
            <a:r>
              <a:rPr lang="cs-CZ" dirty="0" smtClean="0"/>
              <a:t>dálku, formulované roku 1843:</a:t>
            </a:r>
          </a:p>
          <a:p>
            <a:endParaRPr lang="cs-CZ" dirty="0" smtClean="0"/>
          </a:p>
          <a:p>
            <a:pPr lvl="0"/>
            <a:r>
              <a:rPr lang="cs-CZ" dirty="0" smtClean="0"/>
              <a:t>Rozklad obrazu na řádky a body.</a:t>
            </a:r>
          </a:p>
          <a:p>
            <a:pPr lvl="0"/>
            <a:r>
              <a:rPr lang="cs-CZ" dirty="0" smtClean="0"/>
              <a:t>Světelné body je potřeba převést na elektrické impulsy a naopak.</a:t>
            </a:r>
          </a:p>
          <a:p>
            <a:pPr lvl="0"/>
            <a:r>
              <a:rPr lang="cs-CZ" dirty="0" smtClean="0"/>
              <a:t>Rozklad i skládání musí probíhat </a:t>
            </a:r>
            <a:r>
              <a:rPr lang="cs-CZ" dirty="0" err="1" smtClean="0"/>
              <a:t>synchronizovaně</a:t>
            </a:r>
            <a:r>
              <a:rPr lang="cs-CZ" dirty="0" smtClean="0"/>
              <a:t>.</a:t>
            </a:r>
          </a:p>
          <a:p>
            <a:pPr lvl="0"/>
            <a:endParaRPr lang="cs-CZ" dirty="0" smtClean="0"/>
          </a:p>
          <a:p>
            <a:pPr lvl="0"/>
            <a:r>
              <a:rPr lang="cs-CZ" dirty="0" smtClean="0"/>
              <a:t>experimentální vysílání v USA, Británii, Sovětském svazu, Francii, Německu </a:t>
            </a:r>
          </a:p>
          <a:p>
            <a:pPr lvl="0"/>
            <a:r>
              <a:rPr lang="cs-CZ" dirty="0" smtClean="0"/>
              <a:t> 30. léta 20. století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30722" name="Picture 2" descr="http://upload.wikimedia.org/wikipedia/commons/2/2a/Early_Television_System_Diagra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936"/>
            <a:ext cx="9144000" cy="40050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pořad po přestávc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14575"/>
            <a:ext cx="6257925" cy="4543425"/>
          </a:xfrm>
          <a:prstGeom prst="rect">
            <a:avLst/>
          </a:prstGeom>
        </p:spPr>
      </p:pic>
      <p:pic>
        <p:nvPicPr>
          <p:cNvPr id="31746" name="Picture 2" descr="http://i.iinfo.cz/images/373/z-archivu-ct-monoskop-ceskoslovensk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-171400"/>
            <a:ext cx="4860032" cy="3717032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179512" y="548680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Č</a:t>
            </a:r>
            <a:r>
              <a:rPr lang="cs-CZ" dirty="0" smtClean="0"/>
              <a:t>s. televize</a:t>
            </a:r>
          </a:p>
          <a:p>
            <a:r>
              <a:rPr lang="cs-CZ" dirty="0" smtClean="0"/>
              <a:t>experimenty 1935 – Jaroslav Šafránek</a:t>
            </a:r>
          </a:p>
          <a:p>
            <a:r>
              <a:rPr lang="cs-CZ" dirty="0" smtClean="0"/>
              <a:t>zahájení vysílání  1. května 1953</a:t>
            </a:r>
          </a:p>
          <a:p>
            <a:r>
              <a:rPr lang="cs-CZ" dirty="0" smtClean="0">
                <a:hlinkClick r:id="rId4"/>
              </a:rPr>
              <a:t>zahájení vysílání</a:t>
            </a:r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europe.culturebase.net/media/contribution_30_87_headroom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76921"/>
            <a:ext cx="5868144" cy="3981079"/>
          </a:xfrm>
          <a:prstGeom prst="rect">
            <a:avLst/>
          </a:prstGeom>
          <a:noFill/>
        </p:spPr>
      </p:pic>
      <p:sp>
        <p:nvSpPr>
          <p:cNvPr id="3" name="TextovéPole 2"/>
          <p:cNvSpPr txBox="1"/>
          <p:nvPr/>
        </p:nvSpPr>
        <p:spPr>
          <a:xfrm>
            <a:off x="467544" y="548680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PAUL SERMON</a:t>
            </a:r>
          </a:p>
          <a:p>
            <a:r>
              <a:rPr lang="cs-CZ" dirty="0" smtClean="0"/>
              <a:t>HEADROOM 2006</a:t>
            </a:r>
          </a:p>
          <a:p>
            <a:r>
              <a:rPr lang="cs-CZ" dirty="0" smtClean="0">
                <a:hlinkClick r:id="rId3"/>
              </a:rPr>
              <a:t>UKÁZKA</a:t>
            </a:r>
            <a:endParaRPr lang="cs-CZ" dirty="0"/>
          </a:p>
        </p:txBody>
      </p:sp>
      <p:pic>
        <p:nvPicPr>
          <p:cNvPr id="1028" name="Picture 4" descr="http://networkart.files.wordpress.com/2008/08/headrootech.jpg?w=500&amp;h=66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95300"/>
            <a:ext cx="4499992" cy="6362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620688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PAUL SERMON</a:t>
            </a:r>
          </a:p>
          <a:p>
            <a:r>
              <a:rPr lang="cs-CZ" dirty="0" smtClean="0"/>
              <a:t>TELEMATIC DREAMING 1992</a:t>
            </a:r>
          </a:p>
          <a:p>
            <a:r>
              <a:rPr lang="cs-CZ" dirty="0" smtClean="0">
                <a:hlinkClick r:id="rId2"/>
              </a:rPr>
              <a:t>UKÁZKA</a:t>
            </a:r>
            <a:endParaRPr lang="cs-CZ" dirty="0"/>
          </a:p>
        </p:txBody>
      </p:sp>
      <p:pic>
        <p:nvPicPr>
          <p:cNvPr id="15362" name="Picture 2" descr="http://www.fondation-langlois.org/media/CRD/futur/telemat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2976"/>
            <a:ext cx="4788024" cy="3645024"/>
          </a:xfrm>
          <a:prstGeom prst="rect">
            <a:avLst/>
          </a:prstGeom>
          <a:noFill/>
        </p:spPr>
      </p:pic>
      <p:pic>
        <p:nvPicPr>
          <p:cNvPr id="15364" name="Picture 4" descr="http://www.medienkunstnetz.de/assets/img/data/1575/bil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212977"/>
            <a:ext cx="4427984" cy="3645024"/>
          </a:xfrm>
          <a:prstGeom prst="rect">
            <a:avLst/>
          </a:prstGeom>
          <a:noFill/>
        </p:spPr>
      </p:pic>
      <p:pic>
        <p:nvPicPr>
          <p:cNvPr id="15366" name="Picture 6" descr="http://dorkbotbarcelona.org/wp-content/uploads/2011/04/telematic-Dreaming_l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8952" y="0"/>
            <a:ext cx="4785048" cy="3238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539552" y="404664"/>
            <a:ext cx="5472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DĚJINY TELEPREZENCE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836712"/>
            <a:ext cx="74168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propojení 3 linií dějin:</a:t>
            </a:r>
          </a:p>
          <a:p>
            <a:r>
              <a:rPr lang="cs-CZ" dirty="0" smtClean="0"/>
              <a:t>automatizace </a:t>
            </a:r>
            <a:r>
              <a:rPr lang="cs-CZ" dirty="0"/>
              <a:t>a hledání umělého </a:t>
            </a:r>
            <a:r>
              <a:rPr lang="cs-CZ" dirty="0" smtClean="0"/>
              <a:t>života</a:t>
            </a:r>
          </a:p>
          <a:p>
            <a:r>
              <a:rPr lang="cs-CZ" dirty="0" smtClean="0"/>
              <a:t>iluze </a:t>
            </a:r>
            <a:r>
              <a:rPr lang="cs-CZ" dirty="0"/>
              <a:t>v </a:t>
            </a:r>
            <a:r>
              <a:rPr lang="cs-CZ" dirty="0" smtClean="0"/>
              <a:t>umění</a:t>
            </a:r>
          </a:p>
          <a:p>
            <a:r>
              <a:rPr lang="cs-CZ" dirty="0" smtClean="0"/>
              <a:t>odvržení </a:t>
            </a:r>
            <a:r>
              <a:rPr lang="cs-CZ" dirty="0"/>
              <a:t>těla ve prospěch spirituálních </a:t>
            </a:r>
            <a:r>
              <a:rPr lang="cs-CZ" dirty="0" smtClean="0"/>
              <a:t>koncepcí </a:t>
            </a:r>
            <a:r>
              <a:rPr lang="cs-CZ" dirty="0"/>
              <a:t>lidského já</a:t>
            </a:r>
          </a:p>
          <a:p>
            <a:endParaRPr lang="cs-CZ" dirty="0"/>
          </a:p>
        </p:txBody>
      </p:sp>
      <p:pic>
        <p:nvPicPr>
          <p:cNvPr id="16386" name="Picture 2" descr="http://www.dugnorth.com/blog/uploaded_images/Turk-Automat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362200"/>
            <a:ext cx="4000500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www.mlahanas.de/Greeks/HeronAlexandria-Dateien/HeroAutoma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84984"/>
            <a:ext cx="4095750" cy="3248026"/>
          </a:xfrm>
          <a:prstGeom prst="rect">
            <a:avLst/>
          </a:prstGeom>
          <a:noFill/>
        </p:spPr>
      </p:pic>
      <p:sp>
        <p:nvSpPr>
          <p:cNvPr id="4" name="TextovéPole 3"/>
          <p:cNvSpPr txBox="1"/>
          <p:nvPr/>
        </p:nvSpPr>
        <p:spPr>
          <a:xfrm>
            <a:off x="755576" y="548680"/>
            <a:ext cx="46085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 smtClean="0"/>
              <a:t>automata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starořečké</a:t>
            </a:r>
            <a:r>
              <a:rPr lang="cs-CZ" dirty="0" smtClean="0"/>
              <a:t> básnictví a mytologie</a:t>
            </a:r>
          </a:p>
          <a:p>
            <a:r>
              <a:rPr lang="cs-CZ" dirty="0" err="1" smtClean="0"/>
              <a:t>Heron</a:t>
            </a:r>
            <a:r>
              <a:rPr lang="cs-CZ" dirty="0" smtClean="0"/>
              <a:t> Alexandrijský</a:t>
            </a:r>
          </a:p>
          <a:p>
            <a:r>
              <a:rPr lang="cs-CZ" dirty="0" err="1"/>
              <a:t>Filippo</a:t>
            </a:r>
            <a:r>
              <a:rPr lang="cs-CZ" dirty="0"/>
              <a:t> </a:t>
            </a:r>
            <a:r>
              <a:rPr lang="cs-CZ" dirty="0" err="1"/>
              <a:t>Brunelleschi</a:t>
            </a:r>
            <a:r>
              <a:rPr lang="cs-CZ" dirty="0"/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ázek 1" descr="http://www.metmuseum.org/toah/images/h2/h2_49.122.jpg"/>
          <p:cNvPicPr>
            <a:picLocks noChangeAspect="1" noChangeArrowheads="1"/>
          </p:cNvPicPr>
          <p:nvPr/>
        </p:nvPicPr>
        <p:blipFill>
          <a:blip r:embed="rId2" cstate="print"/>
          <a:srcRect l="3616" t="6866" r="4683" b="15820"/>
          <a:stretch>
            <a:fillRect/>
          </a:stretch>
        </p:blipFill>
        <p:spPr bwMode="auto">
          <a:xfrm>
            <a:off x="0" y="2681536"/>
            <a:ext cx="58326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ovéPole 2"/>
          <p:cNvSpPr txBox="1"/>
          <p:nvPr/>
        </p:nvSpPr>
        <p:spPr>
          <a:xfrm>
            <a:off x="539552" y="692696"/>
            <a:ext cx="6552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1615 Salomon de Caus </a:t>
            </a:r>
            <a:r>
              <a:rPr lang="cs-CZ" b="1" dirty="0" smtClean="0"/>
              <a:t>: Les </a:t>
            </a:r>
            <a:r>
              <a:rPr lang="cs-CZ" b="1" dirty="0" err="1"/>
              <a:t>Raisons</a:t>
            </a:r>
            <a:r>
              <a:rPr lang="cs-CZ" b="1" dirty="0"/>
              <a:t> des </a:t>
            </a:r>
            <a:r>
              <a:rPr lang="cs-CZ" b="1" dirty="0" err="1"/>
              <a:t>Forces</a:t>
            </a:r>
            <a:r>
              <a:rPr lang="cs-CZ" b="1" dirty="0"/>
              <a:t> </a:t>
            </a:r>
            <a:r>
              <a:rPr lang="cs-CZ" b="1" dirty="0" err="1"/>
              <a:t>Mouvantes</a:t>
            </a:r>
            <a:endParaRPr lang="cs-CZ" b="1" dirty="0"/>
          </a:p>
        </p:txBody>
      </p:sp>
      <p:pic>
        <p:nvPicPr>
          <p:cNvPr id="18436" name="Picture 4" descr="http://t3.gstatic.com/images?q=tbn:ANd9GcR3a95AAAwd2xnbhZT859lkkBkeaqrV4vaF4DKYbSnNgP-Qoa0wD-DQ2AaX8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268760"/>
            <a:ext cx="3275856" cy="5589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467544" y="1124744"/>
            <a:ext cx="47525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1748 </a:t>
            </a:r>
            <a:r>
              <a:rPr lang="fr-FR" dirty="0" smtClean="0"/>
              <a:t>Julien </a:t>
            </a:r>
            <a:r>
              <a:rPr lang="fr-FR" dirty="0"/>
              <a:t>Offray de La </a:t>
            </a:r>
            <a:r>
              <a:rPr lang="fr-FR" dirty="0" smtClean="0"/>
              <a:t>Mettrie</a:t>
            </a:r>
            <a:r>
              <a:rPr lang="cs-CZ" dirty="0" smtClean="0"/>
              <a:t> </a:t>
            </a:r>
            <a:endParaRPr lang="cs-CZ" dirty="0" smtClean="0"/>
          </a:p>
          <a:p>
            <a:r>
              <a:rPr lang="cs-CZ" b="1" dirty="0" smtClean="0"/>
              <a:t> </a:t>
            </a:r>
            <a:r>
              <a:rPr lang="cs-CZ" b="1" dirty="0" smtClean="0"/>
              <a:t>L‘ </a:t>
            </a:r>
            <a:r>
              <a:rPr lang="cs-CZ" b="1" dirty="0" err="1" smtClean="0"/>
              <a:t>Homme</a:t>
            </a:r>
            <a:r>
              <a:rPr lang="cs-CZ" b="1" dirty="0" smtClean="0"/>
              <a:t> </a:t>
            </a:r>
            <a:r>
              <a:rPr lang="cs-CZ" b="1" dirty="0" err="1" smtClean="0"/>
              <a:t>Machine</a:t>
            </a:r>
            <a:r>
              <a:rPr lang="cs-CZ" b="1" dirty="0" smtClean="0"/>
              <a:t> (Člověk – stroj)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materialistický přístup</a:t>
            </a:r>
          </a:p>
          <a:p>
            <a:r>
              <a:rPr lang="cs-CZ" b="1" dirty="0" smtClean="0"/>
              <a:t>odvržení dualismu těla a mysli a navržení konceptu člověka jako stroje</a:t>
            </a:r>
            <a:r>
              <a:rPr lang="fr-FR" dirty="0"/>
              <a:t> </a:t>
            </a:r>
            <a:endParaRPr lang="cs-CZ" dirty="0"/>
          </a:p>
        </p:txBody>
      </p:sp>
      <p:pic>
        <p:nvPicPr>
          <p:cNvPr id="19458" name="Picture 2" descr="http://bibliothek.bbaw.de/quellendigital/lamettrie/metr_homm_fr_1748/1/LaMettrie000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645024"/>
            <a:ext cx="1915443" cy="3024336"/>
          </a:xfrm>
          <a:prstGeom prst="rect">
            <a:avLst/>
          </a:prstGeom>
          <a:noFill/>
        </p:spPr>
      </p:pic>
      <p:pic>
        <p:nvPicPr>
          <p:cNvPr id="7170" name="Picture 2" descr="http://images.nypl.org/index.php?id=1552639&amp;t=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5393" y="1"/>
            <a:ext cx="428860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23528" y="1196752"/>
            <a:ext cx="48965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1739 </a:t>
            </a:r>
            <a:r>
              <a:rPr lang="cs-CZ" dirty="0" err="1" smtClean="0"/>
              <a:t>Jacques</a:t>
            </a:r>
            <a:r>
              <a:rPr lang="cs-CZ" dirty="0" smtClean="0"/>
              <a:t> </a:t>
            </a:r>
            <a:r>
              <a:rPr lang="cs-CZ" dirty="0"/>
              <a:t>de </a:t>
            </a:r>
            <a:r>
              <a:rPr lang="cs-CZ" b="1" dirty="0" err="1" smtClean="0"/>
              <a:t>Vaucanson</a:t>
            </a:r>
            <a:r>
              <a:rPr lang="cs-CZ" b="1" dirty="0" smtClean="0"/>
              <a:t> – mechanická kachna</a:t>
            </a:r>
          </a:p>
          <a:p>
            <a:endParaRPr lang="cs-CZ" b="1" dirty="0"/>
          </a:p>
          <a:p>
            <a:endParaRPr lang="cs-CZ" b="1" dirty="0" smtClean="0"/>
          </a:p>
          <a:p>
            <a:r>
              <a:rPr lang="cs-CZ" dirty="0" err="1" smtClean="0"/>
              <a:t>Nathaniel</a:t>
            </a:r>
            <a:r>
              <a:rPr lang="cs-CZ" dirty="0" smtClean="0"/>
              <a:t> </a:t>
            </a:r>
            <a:r>
              <a:rPr lang="cs-CZ" dirty="0" err="1" smtClean="0"/>
              <a:t>Hawthorne</a:t>
            </a:r>
            <a:r>
              <a:rPr lang="cs-CZ" dirty="0" smtClean="0"/>
              <a:t> – povídka </a:t>
            </a:r>
            <a:r>
              <a:rPr lang="cs-CZ" dirty="0" smtClean="0"/>
              <a:t>„</a:t>
            </a:r>
            <a:r>
              <a:rPr lang="en-US" dirty="0" smtClean="0"/>
              <a:t>The </a:t>
            </a:r>
            <a:r>
              <a:rPr lang="en-US" dirty="0"/>
              <a:t>Artist of the </a:t>
            </a:r>
            <a:r>
              <a:rPr lang="en-US" dirty="0" smtClean="0"/>
              <a:t>Beautiful</a:t>
            </a:r>
            <a:r>
              <a:rPr lang="cs-CZ" dirty="0" smtClean="0"/>
              <a:t>“ 1844</a:t>
            </a:r>
            <a:endParaRPr lang="cs-CZ" dirty="0"/>
          </a:p>
        </p:txBody>
      </p:sp>
      <p:pic>
        <p:nvPicPr>
          <p:cNvPr id="20482" name="Picture 2" descr="https://eee.uci.edu/clients/bjbecker/RevoltingIdeas/vaucduck2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1628800"/>
            <a:ext cx="2857500" cy="4019550"/>
          </a:xfrm>
          <a:prstGeom prst="rect">
            <a:avLst/>
          </a:prstGeom>
          <a:noFill/>
        </p:spPr>
      </p:pic>
      <p:pic>
        <p:nvPicPr>
          <p:cNvPr id="20484" name="Picture 4" descr="http://www.musicamecanica.org/musica_mecanica/images/vaucanson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573016"/>
            <a:ext cx="4499992" cy="30388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836712"/>
            <a:ext cx="76328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odvržení těla a okultní síly </a:t>
            </a:r>
            <a:r>
              <a:rPr lang="cs-CZ" b="1" dirty="0" smtClean="0"/>
              <a:t>obrazu</a:t>
            </a:r>
          </a:p>
          <a:p>
            <a:endParaRPr lang="cs-CZ" dirty="0" smtClean="0"/>
          </a:p>
          <a:p>
            <a:r>
              <a:rPr lang="cs-CZ" dirty="0" smtClean="0"/>
              <a:t>německé </a:t>
            </a:r>
            <a:r>
              <a:rPr lang="cs-CZ" dirty="0" err="1" smtClean="0"/>
              <a:t>B</a:t>
            </a:r>
            <a:r>
              <a:rPr lang="cs-CZ" dirty="0" err="1" smtClean="0"/>
              <a:t>ild</a:t>
            </a:r>
            <a:r>
              <a:rPr lang="cs-CZ" dirty="0" smtClean="0"/>
              <a:t> – etymologický základ „bil“ – zázrak, znamení</a:t>
            </a:r>
            <a:endParaRPr lang="cs-CZ" dirty="0" smtClean="0"/>
          </a:p>
          <a:p>
            <a:endParaRPr lang="cs-CZ" dirty="0"/>
          </a:p>
          <a:p>
            <a:r>
              <a:rPr lang="cs-CZ" dirty="0" err="1" smtClean="0"/>
              <a:t>teleprezence</a:t>
            </a:r>
            <a:r>
              <a:rPr lang="cs-CZ" dirty="0" smtClean="0"/>
              <a:t> ve smyslu původní víry v kultovní obrazy a jejich zázračnou moc</a:t>
            </a:r>
          </a:p>
          <a:p>
            <a:endParaRPr lang="cs-CZ" dirty="0"/>
          </a:p>
          <a:p>
            <a:r>
              <a:rPr lang="cs-CZ" dirty="0" smtClean="0"/>
              <a:t>mytologie, legendy, pohádky - zrcadla</a:t>
            </a:r>
            <a:endParaRPr lang="cs-CZ" dirty="0" smtClean="0"/>
          </a:p>
          <a:p>
            <a:endParaRPr lang="cs-CZ" dirty="0"/>
          </a:p>
          <a:p>
            <a:r>
              <a:rPr lang="cs-CZ" dirty="0" smtClean="0"/>
              <a:t>teleskop</a:t>
            </a:r>
            <a:endParaRPr lang="cs-CZ" dirty="0"/>
          </a:p>
        </p:txBody>
      </p:sp>
      <p:pic>
        <p:nvPicPr>
          <p:cNvPr id="21508" name="Picture 4" descr="http://img.osobnosti.cz/film/harry-potter-a-vezen-z-azkabanu/N234291-333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3068960"/>
            <a:ext cx="4667250" cy="3114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417</Words>
  <Application>Microsoft Office PowerPoint</Application>
  <PresentationFormat>Předvádění na obrazovce (4:3)</PresentationFormat>
  <Paragraphs>87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  <vt:lpstr>Snímek 12</vt:lpstr>
      <vt:lpstr>Snímek 13</vt:lpstr>
      <vt:lpstr>Snímek 14</vt:lpstr>
      <vt:lpstr>Snímek 15</vt:lpstr>
      <vt:lpstr>Snímek 16</vt:lpstr>
      <vt:lpstr>Snímek 17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luc</dc:creator>
  <cp:lastModifiedBy>luc</cp:lastModifiedBy>
  <cp:revision>18</cp:revision>
  <dcterms:created xsi:type="dcterms:W3CDTF">2012-04-15T16:59:47Z</dcterms:created>
  <dcterms:modified xsi:type="dcterms:W3CDTF">2012-04-16T08:56:58Z</dcterms:modified>
</cp:coreProperties>
</file>