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sldIdLst>
    <p:sldId id="256" r:id="rId2"/>
    <p:sldId id="258" r:id="rId3"/>
    <p:sldId id="259" r:id="rId4"/>
    <p:sldId id="280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73" r:id="rId13"/>
    <p:sldId id="266" r:id="rId14"/>
    <p:sldId id="274" r:id="rId15"/>
    <p:sldId id="271" r:id="rId16"/>
    <p:sldId id="267" r:id="rId17"/>
    <p:sldId id="269" r:id="rId18"/>
    <p:sldId id="276" r:id="rId19"/>
    <p:sldId id="272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37" autoAdjust="0"/>
  </p:normalViewPr>
  <p:slideViewPr>
    <p:cSldViewPr>
      <p:cViewPr>
        <p:scale>
          <a:sx n="75" d="100"/>
          <a:sy n="75" d="100"/>
        </p:scale>
        <p:origin x="-498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k-SK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sk-SK" altLang="en-US"/>
              <a:t>Click to edit Master title style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sk-SK" altLang="en-US"/>
              <a:t>Click to edit Master subtitle style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7E9D-3B87-4B6D-812A-AEE0ECCB334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57869-A035-483F-BF24-AC3789249F9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B5CD6-A248-493C-BC35-DE504C7431BA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/>
          </p:nvPr>
        </p:nvSpPr>
        <p:spPr>
          <a:xfrm>
            <a:off x="457200" y="122238"/>
            <a:ext cx="8229600" cy="6008687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ACEB3-7FBA-4861-B696-A7A4B4A7908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32EC8-1920-454B-96E4-D145B73AEC9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E4115-E1C7-4C83-B549-0F42838514CB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E3509-D28C-490A-96C2-2E39B128D83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9762F-BF13-4D44-8384-93D88783FFE0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2F22-06B5-4708-BB98-ABA037BFF215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0F0EF-7084-4D4A-A11A-09BC4C07ED9D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14F61-A0E1-431F-B4E6-D4C443BFCBF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56AB0-2AFE-48A3-B303-3B72845FB4CF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en-US" smtClean="0"/>
              <a:t>Click to edit Master text styles</a:t>
            </a:r>
          </a:p>
          <a:p>
            <a:pPr lvl="1"/>
            <a:r>
              <a:rPr lang="sk-SK" altLang="en-US" smtClean="0"/>
              <a:t>Second level</a:t>
            </a:r>
          </a:p>
          <a:p>
            <a:pPr lvl="2"/>
            <a:r>
              <a:rPr lang="sk-SK" altLang="en-US" smtClean="0"/>
              <a:t>Third level</a:t>
            </a:r>
          </a:p>
          <a:p>
            <a:pPr lvl="3"/>
            <a:r>
              <a:rPr lang="sk-SK" altLang="en-US" smtClean="0"/>
              <a:t>Fourth level</a:t>
            </a:r>
          </a:p>
          <a:p>
            <a:pPr lvl="4"/>
            <a:r>
              <a:rPr lang="sk-SK" altLang="en-US" smtClean="0"/>
              <a:t>Fifth level</a:t>
            </a:r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sk-SK" alt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53442C9-E016-4FA8-A802-9BB43C4A4E1E}" type="slidenum">
              <a:rPr lang="sk-SK" altLang="en-US"/>
              <a:pPr>
                <a:defRPr/>
              </a:pPr>
              <a:t>‹#›</a:t>
            </a:fld>
            <a:endParaRPr lang="sk-SK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733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3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3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8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8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8" cy="7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4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8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8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5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6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8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6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8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6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6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6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6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8" cy="7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6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  <p:sp>
          <p:nvSpPr>
            <p:cNvPr id="22736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8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k-S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WG45k93pCA" TargetMode="External"/><Relationship Id="rId2" Type="http://schemas.openxmlformats.org/officeDocument/2006/relationships/hyperlink" Target="http://www.youtube.com/watch?v=gduXrdsQG-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JXX7JNFD2X8&amp;feature=relmfu" TargetMode="External"/><Relationship Id="rId4" Type="http://schemas.openxmlformats.org/officeDocument/2006/relationships/hyperlink" Target="http://www.youtube.com/watch?v=da8r9Hx2KR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se.monash.edu.au/~jonmc/projects/eden/edenImages.html" TargetMode="External"/><Relationship Id="rId2" Type="http://schemas.openxmlformats.org/officeDocument/2006/relationships/hyperlink" Target="http://www.digitalarti.com/review/daily-watch/blog/2011/09/12/technosphere-by-jane-prophet-and-gordon-selle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otima.infotech.monash.edu.au/~jonmc/sa/artworks/ede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volutionspace.wordpress.com/category/jeffrey-ventrella/" TargetMode="External"/><Relationship Id="rId2" Type="http://schemas.openxmlformats.org/officeDocument/2006/relationships/hyperlink" Target="http://www.ventrella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arlsims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xs4all.nl/~notnot/E-volverLUMC/E-volverLUM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toutfait.com/issues/issue_1/Music/erratum.html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549275"/>
            <a:ext cx="6848475" cy="2133600"/>
          </a:xfrm>
        </p:spPr>
        <p:txBody>
          <a:bodyPr/>
          <a:lstStyle/>
          <a:p>
            <a:pPr eaLnBrk="1" hangingPunct="1"/>
            <a:r>
              <a:rPr lang="sk-SK" smtClean="0"/>
              <a:t>[Ne]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4800" b="1" dirty="0" smtClean="0">
                <a:solidFill>
                  <a:schemeClr val="tx2"/>
                </a:solidFill>
              </a:rPr>
              <a:t>očakávané náhody</a:t>
            </a:r>
          </a:p>
          <a:p>
            <a:pPr eaLnBrk="1" hangingPunct="1">
              <a:defRPr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Poznámky k </a:t>
            </a: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</a:rPr>
              <a:t>a-life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2400" b="1" dirty="0" err="1" smtClean="0">
                <a:solidFill>
                  <a:schemeClr val="accent6">
                    <a:lumMod val="75000"/>
                  </a:schemeClr>
                </a:solidFill>
              </a:rPr>
              <a:t>art</a:t>
            </a:r>
            <a:endParaRPr lang="sk-SK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endParaRPr lang="sk-SK" smtClean="0"/>
          </a:p>
          <a:p>
            <a:pPr algn="ctr" eaLnBrk="1" hangingPunct="1"/>
            <a:endParaRPr lang="sk-SK" smtClean="0"/>
          </a:p>
          <a:p>
            <a:pPr algn="ctr" eaLnBrk="1" hangingPunct="1"/>
            <a:endParaRPr lang="sk-SK" smtClean="0"/>
          </a:p>
          <a:p>
            <a:pPr algn="ctr" eaLnBrk="1" hangingPunct="1">
              <a:buFont typeface="Wingdings" pitchFamily="2" charset="2"/>
              <a:buNone/>
            </a:pPr>
            <a:r>
              <a:rPr lang="sk-SK" smtClean="0"/>
              <a:t>The Big Three N´s: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mtClean="0"/>
              <a:t>Frieder Nake, Georg Nees a Michael Noll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ci510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566738"/>
            <a:ext cx="8101013" cy="5567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sk-SK" smtClean="0"/>
          </a:p>
          <a:p>
            <a:pPr algn="ctr" eaLnBrk="1" hangingPunct="1">
              <a:buFont typeface="Wingdings" pitchFamily="2" charset="2"/>
              <a:buNone/>
            </a:pPr>
            <a:endParaRPr lang="sk-SK" smtClean="0"/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Humans Create, OCCASIONALLY.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mtClean="0"/>
              <a:t>Computers Operate, ALWAYS.</a:t>
            </a:r>
            <a:r>
              <a:rPr lang="sk-SK" smtClean="0"/>
              <a:t> (F.Nake)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sk-SK" smtClean="0"/>
          </a:p>
          <a:p>
            <a:pPr algn="ctr" eaLnBrk="1" hangingPunct="1">
              <a:buFont typeface="Wingdings" pitchFamily="2" charset="2"/>
              <a:buNone/>
            </a:pPr>
            <a:endParaRPr lang="sk-SK" smtClean="0"/>
          </a:p>
          <a:p>
            <a:pPr algn="ctr" eaLnBrk="1" hangingPunct="1">
              <a:buFont typeface="Wingdings" pitchFamily="2" charset="2"/>
              <a:buNone/>
            </a:pPr>
            <a:r>
              <a:rPr lang="sk-SK" smtClean="0"/>
              <a:t>CYBERNETIC SERENDIPITY.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mtClean="0"/>
              <a:t>Božské požehnanie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Zástupný symbol obsahu 8" descr="VIRUS_THE_CREE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30350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Zástupný symbol obsahu 2"/>
          <p:cNvSpPr>
            <a:spLocks noGrp="1"/>
          </p:cNvSpPr>
          <p:nvPr>
            <p:ph idx="1"/>
          </p:nvPr>
        </p:nvSpPr>
        <p:spPr>
          <a:xfrm>
            <a:off x="250825" y="115888"/>
            <a:ext cx="8229600" cy="1296987"/>
          </a:xfrm>
        </p:spPr>
        <p:txBody>
          <a:bodyPr/>
          <a:lstStyle/>
          <a:p>
            <a:r>
              <a:rPr lang="sk-SK" sz="1800" smtClean="0"/>
              <a:t>1971 </a:t>
            </a:r>
            <a:r>
              <a:rPr lang="sk-SK" sz="1800" b="1" smtClean="0"/>
              <a:t>Robert Thomas</a:t>
            </a:r>
            <a:r>
              <a:rPr lang="sk-SK" sz="1800" smtClean="0"/>
              <a:t> :</a:t>
            </a:r>
          </a:p>
          <a:p>
            <a:r>
              <a:rPr lang="sk-SK" sz="1800" b="1" smtClean="0"/>
              <a:t>I´m the CREEPER</a:t>
            </a:r>
            <a:r>
              <a:rPr lang="sk-SK" sz="1800" smtClean="0"/>
              <a:t>. Catch me if you can!</a:t>
            </a:r>
          </a:p>
          <a:p>
            <a:r>
              <a:rPr lang="sk-SK" sz="1800" smtClean="0"/>
              <a:t>1983 Fred Cohen: virus</a:t>
            </a:r>
          </a:p>
          <a:p>
            <a:endParaRPr lang="sk-SK" sz="1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mtClean="0"/>
              <a:t>Artificial Life in Digital Art</a:t>
            </a:r>
          </a:p>
        </p:txBody>
      </p:sp>
      <p:sp>
        <p:nvSpPr>
          <p:cNvPr id="26626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7643813" cy="4411662"/>
          </a:xfrm>
        </p:spPr>
        <p:txBody>
          <a:bodyPr/>
          <a:lstStyle/>
          <a:p>
            <a:pPr eaLnBrk="1" hangingPunct="1"/>
            <a:r>
              <a:rPr lang="sk-SK" smtClean="0"/>
              <a:t>1987  Los Alamos :Christopher Langton </a:t>
            </a:r>
            <a:r>
              <a:rPr lang="sk-SK" sz="2000" b="1" i="1" smtClean="0"/>
              <a:t>Interdisciplinary Workshop on the Synthesis and Simulation of Living Systems</a:t>
            </a:r>
            <a:endParaRPr lang="sk-SK" sz="2000" smtClean="0"/>
          </a:p>
          <a:p>
            <a:pPr eaLnBrk="1" hangingPunct="1"/>
            <a:r>
              <a:rPr lang="sk-SK" smtClean="0"/>
              <a:t> </a:t>
            </a:r>
            <a:r>
              <a:rPr lang="sk-SK" sz="2400" smtClean="0"/>
              <a:t>AL art, A-life art, Digital Artificial Life Art (DALA)</a:t>
            </a:r>
          </a:p>
          <a:p>
            <a:pPr eaLnBrk="1" hangingPunct="1"/>
            <a:r>
              <a:rPr lang="sk-SK" smtClean="0"/>
              <a:t>Darwin:  dedičnosť, variabilita a selekcia</a:t>
            </a:r>
          </a:p>
          <a:p>
            <a:pPr eaLnBrk="1" hangingPunct="1"/>
            <a:r>
              <a:rPr lang="sk-SK" b="1" smtClean="0"/>
              <a:t>(kríženie, reprodukcia, mutácia...)</a:t>
            </a:r>
            <a:endParaRPr lang="sk-SK" smtClean="0"/>
          </a:p>
          <a:p>
            <a:pPr eaLnBrk="1" hangingPunct="1"/>
            <a:r>
              <a:rPr lang="sk-SK" smtClean="0"/>
              <a:t> Biológia ako readymade (Nell Tenhaaf)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7650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r" eaLnBrk="1" hangingPunct="1"/>
            <a:endParaRPr lang="sk-SK" sz="2600" smtClean="0"/>
          </a:p>
          <a:p>
            <a:pPr algn="r" eaLnBrk="1" hangingPunct="1"/>
            <a:endParaRPr lang="sk-SK" sz="2600" smtClean="0"/>
          </a:p>
          <a:p>
            <a:pPr algn="r" eaLnBrk="1" hangingPunct="1"/>
            <a:r>
              <a:rPr lang="en-US" sz="2600" smtClean="0"/>
              <a:t>controlled randomness</a:t>
            </a:r>
          </a:p>
          <a:p>
            <a:pPr algn="r" eaLnBrk="1" hangingPunct="1"/>
            <a:r>
              <a:rPr lang="en-US" sz="2600" smtClean="0"/>
              <a:t>feedback loop</a:t>
            </a:r>
          </a:p>
          <a:p>
            <a:pPr algn="r" eaLnBrk="1" hangingPunct="1"/>
            <a:r>
              <a:rPr lang="en-US" sz="2600" smtClean="0"/>
              <a:t>emergence</a:t>
            </a:r>
            <a:endParaRPr lang="sk-SK" sz="2600" smtClean="0"/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19263"/>
            <a:ext cx="3308350" cy="4411662"/>
          </a:xfrm>
        </p:spPr>
        <p:txBody>
          <a:bodyPr/>
          <a:lstStyle/>
          <a:p>
            <a:pPr eaLnBrk="1" hangingPunct="1"/>
            <a:endParaRPr lang="sk-SK" sz="2600" smtClean="0"/>
          </a:p>
          <a:p>
            <a:pPr eaLnBrk="1" hangingPunct="1"/>
            <a:endParaRPr lang="sk-SK" sz="2600" smtClean="0"/>
          </a:p>
          <a:p>
            <a:pPr eaLnBrk="1" hangingPunct="1">
              <a:buFont typeface="Wingdings" pitchFamily="2" charset="2"/>
              <a:buNone/>
            </a:pPr>
            <a:r>
              <a:rPr lang="sk-SK" sz="2600" smtClean="0"/>
              <a:t>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sk-SK" sz="2600" smtClean="0"/>
              <a:t>Spektákel?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62950" cy="44116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sk-SK" smtClean="0"/>
          </a:p>
          <a:p>
            <a:pPr algn="ctr" eaLnBrk="1" hangingPunct="1">
              <a:buFont typeface="Wingdings" pitchFamily="2" charset="2"/>
              <a:buNone/>
            </a:pPr>
            <a:endParaRPr lang="sk-SK" smtClean="0"/>
          </a:p>
          <a:p>
            <a:pPr algn="ctr" eaLnBrk="1" hangingPunct="1">
              <a:buFont typeface="Wingdings" pitchFamily="2" charset="2"/>
              <a:buNone/>
            </a:pPr>
            <a:r>
              <a:rPr lang="sk-SK" smtClean="0"/>
              <a:t>Motorom evolúcie je zlyhanie: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mtClean="0"/>
              <a:t>dokonalosť neposkytuje podnet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mtClean="0"/>
              <a:t>na zdokonaľovanie.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sk-SK" smtClean="0"/>
              <a:t>                                   (Colson Whitehead 1999)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969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i="1" smtClean="0"/>
          </a:p>
          <a:p>
            <a:endParaRPr lang="sk-SK" i="1" smtClean="0"/>
          </a:p>
          <a:p>
            <a:r>
              <a:rPr lang="sk-SK" sz="2800" i="1" smtClean="0"/>
              <a:t>„A-life art je o procese, o zmene, o excentrickom tvorení umelých svetov a tvorbe nepoznaného</a:t>
            </a:r>
            <a:r>
              <a:rPr lang="sk-SK" sz="2800" smtClean="0"/>
              <a:t>.“ </a:t>
            </a:r>
          </a:p>
          <a:p>
            <a:pPr>
              <a:buFont typeface="Wingdings" pitchFamily="2" charset="2"/>
              <a:buNone/>
            </a:pPr>
            <a:r>
              <a:rPr lang="sk-SK" smtClean="0"/>
              <a:t>                                          (Mitchell Whitelaw)</a:t>
            </a:r>
          </a:p>
          <a:p>
            <a:endParaRPr lang="sk-SK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1993 A</a:t>
            </a:r>
            <a:r>
              <a:rPr lang="sk-SK" smtClean="0"/>
              <a:t>EC Linz</a:t>
            </a:r>
            <a:r>
              <a:rPr lang="en-US" smtClean="0"/>
              <a:t>: Artificial Life-Genetic Art</a:t>
            </a:r>
            <a:endParaRPr lang="sk-SK" smtClean="0"/>
          </a:p>
          <a:p>
            <a:endParaRPr lang="sk-SK" smtClean="0"/>
          </a:p>
          <a:p>
            <a:r>
              <a:rPr lang="sk-SK" smtClean="0"/>
              <a:t>1993 ArtFutura , Barcelona: Vida Artificial</a:t>
            </a:r>
          </a:p>
          <a:p>
            <a:endParaRPr lang="sk-SK" smtClean="0"/>
          </a:p>
          <a:p>
            <a:r>
              <a:rPr lang="sk-SK" smtClean="0"/>
              <a:t>1999: VIDA. Art &amp; Artificial Life International Competition</a:t>
            </a:r>
          </a:p>
          <a:p>
            <a:endParaRPr lang="sk-SK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IMG_1360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4813"/>
            <a:ext cx="7392987" cy="5545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1746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000" smtClean="0"/>
              <a:t>Christa Sommerer a Laurent Mignonneau:</a:t>
            </a:r>
          </a:p>
          <a:p>
            <a:pPr>
              <a:buFont typeface="Wingdings" pitchFamily="2" charset="2"/>
              <a:buNone/>
            </a:pPr>
            <a:r>
              <a:rPr lang="sk-SK" sz="2000" smtClean="0"/>
              <a:t> </a:t>
            </a:r>
          </a:p>
          <a:p>
            <a:r>
              <a:rPr lang="sk-SK" sz="2000" i="1" smtClean="0"/>
              <a:t>Trans Plant (1995-96) </a:t>
            </a:r>
            <a:r>
              <a:rPr lang="sk-SK" sz="2000" b="1" i="1" smtClean="0"/>
              <a:t>Virtuálna a rozšírená realita</a:t>
            </a:r>
          </a:p>
          <a:p>
            <a:r>
              <a:rPr lang="sk-SK" sz="2000" smtClean="0">
                <a:hlinkClick r:id="rId2"/>
              </a:rPr>
              <a:t>http://www.youtube.com/watch?v=gduXrdsQG-w</a:t>
            </a:r>
            <a:endParaRPr lang="sk-SK" sz="2000" smtClean="0"/>
          </a:p>
          <a:p>
            <a:pPr>
              <a:buFont typeface="Wingdings" pitchFamily="2" charset="2"/>
              <a:buNone/>
            </a:pPr>
            <a:endParaRPr lang="sk-SK" sz="2000" smtClean="0"/>
          </a:p>
          <a:p>
            <a:r>
              <a:rPr lang="sk-SK" sz="2000" smtClean="0"/>
              <a:t>A-VOLVE (1994-5)</a:t>
            </a:r>
          </a:p>
          <a:p>
            <a:r>
              <a:rPr lang="sk-SK" sz="2000" smtClean="0">
                <a:hlinkClick r:id="rId3"/>
              </a:rPr>
              <a:t>http://www.youtube.com/watch?v=0WG45k93pCA</a:t>
            </a:r>
            <a:endParaRPr lang="sk-SK" sz="2000" smtClean="0"/>
          </a:p>
          <a:p>
            <a:endParaRPr lang="sk-SK" sz="2000" smtClean="0"/>
          </a:p>
          <a:p>
            <a:r>
              <a:rPr lang="sk-SK" sz="2000" smtClean="0"/>
              <a:t>Interactive Plant Growing 1992</a:t>
            </a:r>
          </a:p>
          <a:p>
            <a:r>
              <a:rPr lang="sk-SK" sz="2000" smtClean="0">
                <a:hlinkClick r:id="rId4"/>
              </a:rPr>
              <a:t>http://www.youtube.com/watch?v=da8r9Hx2KRI</a:t>
            </a:r>
            <a:r>
              <a:rPr lang="sk-SK" sz="2000" smtClean="0"/>
              <a:t> </a:t>
            </a:r>
          </a:p>
          <a:p>
            <a:r>
              <a:rPr lang="sk-SK" sz="2000" smtClean="0">
                <a:hlinkClick r:id="rId5"/>
              </a:rPr>
              <a:t>http://www.youtube.com/watch?v=JXX7JNFD2X8&amp;feature=relmfu</a:t>
            </a:r>
            <a:r>
              <a:rPr lang="sk-SK" sz="2000" smtClean="0"/>
              <a:t>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2770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smtClean="0"/>
              <a:t>Jane Prophet: </a:t>
            </a:r>
            <a:r>
              <a:rPr lang="sk-SK" sz="3200" b="1" i="1" smtClean="0"/>
              <a:t>TechnoSphere: 1995</a:t>
            </a:r>
          </a:p>
          <a:p>
            <a:r>
              <a:rPr lang="sk-SK" sz="3200" b="1" i="1" smtClean="0"/>
              <a:t>Online sieťový AL</a:t>
            </a:r>
          </a:p>
          <a:p>
            <a:r>
              <a:rPr lang="sk-SK" sz="1400" b="1" i="1" smtClean="0">
                <a:hlinkClick r:id="rId2"/>
              </a:rPr>
              <a:t>http://www.digitalarti.com/review/daily-watch/blog/2011/09/12/technosphere-by-jane-prophet-and-gordon-selley/</a:t>
            </a:r>
            <a:r>
              <a:rPr lang="sk-SK" sz="1400" b="1" i="1" smtClean="0"/>
              <a:t> </a:t>
            </a:r>
            <a:endParaRPr lang="sk-SK" sz="3200" smtClean="0"/>
          </a:p>
          <a:p>
            <a:r>
              <a:rPr lang="sk-SK" sz="3200" smtClean="0"/>
              <a:t>Jon McCormack: </a:t>
            </a:r>
            <a:r>
              <a:rPr lang="sk-SK" sz="3200" b="1" i="1" smtClean="0"/>
              <a:t>EDEN</a:t>
            </a:r>
          </a:p>
          <a:p>
            <a:r>
              <a:rPr lang="sk-SK" sz="3200" b="1" i="1" smtClean="0"/>
              <a:t>Evolučný zvukový ekosystém </a:t>
            </a:r>
          </a:p>
          <a:p>
            <a:r>
              <a:rPr lang="sk-SK" sz="1800" smtClean="0">
                <a:hlinkClick r:id="rId3"/>
              </a:rPr>
              <a:t>http://www.csse.monash.edu.au/~jonmc/projects/eden/edenImages.html</a:t>
            </a:r>
            <a:endParaRPr lang="sk-SK" sz="1800" smtClean="0"/>
          </a:p>
          <a:p>
            <a:r>
              <a:rPr lang="sk-SK" sz="1800" smtClean="0">
                <a:hlinkClick r:id="rId4"/>
              </a:rPr>
              <a:t>http://diotima.infotech.monash.edu.au/~jonmc/sa/artworks/eden/</a:t>
            </a:r>
            <a:r>
              <a:rPr lang="sk-SK" sz="1800" smtClean="0"/>
              <a:t>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379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b="1" smtClean="0"/>
              <a:t>Jeffrey Ventrella: GENE POOL</a:t>
            </a:r>
          </a:p>
          <a:p>
            <a:r>
              <a:rPr lang="sk-SK" sz="2800" i="1" smtClean="0"/>
              <a:t>EVOLUTIONARY ART alebo evolučné, vývinové umenie, ktoré vzniká generovaním pomocou počítačov. </a:t>
            </a:r>
          </a:p>
          <a:p>
            <a:r>
              <a:rPr lang="sk-SK" sz="1800" i="1" smtClean="0">
                <a:hlinkClick r:id="rId2"/>
              </a:rPr>
              <a:t>http://www.ventrella.com/</a:t>
            </a:r>
            <a:endParaRPr lang="sk-SK" sz="1800" i="1" smtClean="0"/>
          </a:p>
          <a:p>
            <a:r>
              <a:rPr lang="sk-SK" sz="1800" i="1" smtClean="0">
                <a:hlinkClick r:id="rId3"/>
              </a:rPr>
              <a:t>http://evolutionspace.wordpress.com/category/jeffrey-ventrella/</a:t>
            </a:r>
            <a:r>
              <a:rPr lang="sk-SK" sz="1800" i="1" smtClean="0"/>
              <a:t> </a:t>
            </a:r>
          </a:p>
          <a:p>
            <a:endParaRPr lang="sk-SK" sz="1800" i="1" smtClean="0"/>
          </a:p>
          <a:p>
            <a:r>
              <a:rPr lang="en-US" sz="2800" smtClean="0"/>
              <a:t>Karl Sims </a:t>
            </a:r>
            <a:r>
              <a:rPr lang="sk-SK" sz="2800" smtClean="0"/>
              <a:t>: </a:t>
            </a:r>
            <a:r>
              <a:rPr lang="en-US" sz="2800" i="1" smtClean="0"/>
              <a:t>Genetic Images (1991)</a:t>
            </a:r>
            <a:endParaRPr lang="sk-SK" sz="2800" i="1" smtClean="0"/>
          </a:p>
          <a:p>
            <a:r>
              <a:rPr lang="en-US" sz="2800" smtClean="0">
                <a:hlinkClick r:id="rId4"/>
              </a:rPr>
              <a:t>http://www.karlsims.com/</a:t>
            </a:r>
            <a:r>
              <a:rPr lang="sk-SK" sz="2800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3481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200" smtClean="0"/>
              <a:t>Erwin Driessens a Maria Verstappen </a:t>
            </a:r>
            <a:endParaRPr lang="sk-SK" sz="3200" smtClean="0"/>
          </a:p>
          <a:p>
            <a:r>
              <a:rPr lang="nl-NL" sz="3200" i="1" smtClean="0"/>
              <a:t>E-volver</a:t>
            </a:r>
            <a:r>
              <a:rPr lang="sk-SK" sz="3200" i="1" smtClean="0"/>
              <a:t> </a:t>
            </a:r>
            <a:r>
              <a:rPr lang="nl-NL" sz="3200" smtClean="0"/>
              <a:t>(2006)</a:t>
            </a:r>
            <a:r>
              <a:rPr lang="sk-SK" sz="3200" smtClean="0"/>
              <a:t>  </a:t>
            </a:r>
            <a:r>
              <a:rPr lang="sk-SK" sz="2800" smtClean="0"/>
              <a:t>softwarový evolučný systém</a:t>
            </a:r>
            <a:endParaRPr lang="sk-SK" sz="2800" i="1" smtClean="0"/>
          </a:p>
          <a:p>
            <a:r>
              <a:rPr lang="sk-SK" sz="1800" smtClean="0">
                <a:hlinkClick r:id="rId2"/>
              </a:rPr>
              <a:t>h</a:t>
            </a:r>
            <a:r>
              <a:rPr lang="en-US" sz="1800" smtClean="0">
                <a:hlinkClick r:id="rId2"/>
              </a:rPr>
              <a:t>ttp://www.xs4all.nl/~notnot/E-volverLUMC/E-volverLUMC.html</a:t>
            </a:r>
            <a:endParaRPr lang="sk-SK" sz="1800" smtClean="0"/>
          </a:p>
          <a:p>
            <a:pPr>
              <a:buFont typeface="Wingdings" pitchFamily="2" charset="2"/>
              <a:buNone/>
            </a:pPr>
            <a:endParaRPr lang="sk-SK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090988"/>
            <a:ext cx="4098925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40386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sk-SK" sz="4000" smtClean="0">
              <a:solidFill>
                <a:schemeClr val="tx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sk-SK" sz="4000" smtClean="0">
                <a:solidFill>
                  <a:schemeClr val="tx2"/>
                </a:solidFill>
              </a:rPr>
              <a:t>Blahoslavený ten, kto nič neočakáva,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sk-SK" sz="4000" smtClean="0">
                <a:solidFill>
                  <a:schemeClr val="tx2"/>
                </a:solidFill>
              </a:rPr>
              <a:t>lebo nemôže byť sklamaný.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Náhoda?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C.G. Jung: synchronicita (´20)</a:t>
            </a:r>
          </a:p>
          <a:p>
            <a:r>
              <a:rPr lang="cs-CZ" smtClean="0"/>
              <a:t>Paul Kammerer: serialita (´20)</a:t>
            </a:r>
          </a:p>
          <a:p>
            <a:r>
              <a:rPr lang="cs-CZ" smtClean="0"/>
              <a:t>Arthur Koestler: koincidencia (´70)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2946121127_f33f66857a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397000" y="744538"/>
            <a:ext cx="6350000" cy="4762500"/>
          </a:xfrm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68538" y="5734050"/>
            <a:ext cx="400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W.A.MOZART: DICE GAME 1787</a:t>
            </a:r>
          </a:p>
          <a:p>
            <a:r>
              <a:rPr lang="cs-CZ"/>
              <a:t>http://sunsite.univie.ac.at/Mozart/dice/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4941888"/>
            <a:ext cx="6911975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cs-CZ" sz="2000" smtClean="0"/>
          </a:p>
          <a:p>
            <a:pPr marL="0" indent="0" algn="ctr">
              <a:buFont typeface="Wingdings" pitchFamily="2" charset="2"/>
              <a:buNone/>
            </a:pPr>
            <a:r>
              <a:rPr lang="cs-CZ" sz="2000" smtClean="0"/>
              <a:t>Marcel Duchamp: Erratum  Musical 1913 / 1934</a:t>
            </a:r>
          </a:p>
          <a:p>
            <a:pPr marL="0" indent="0" algn="ctr">
              <a:buFont typeface="Wingdings" pitchFamily="2" charset="2"/>
              <a:buNone/>
            </a:pPr>
            <a:r>
              <a:rPr lang="cs-CZ" sz="2000" smtClean="0">
                <a:hlinkClick r:id="rId2"/>
              </a:rPr>
              <a:t>http://www.toutfait.com/issues/issue_1/Music/erratum.html</a:t>
            </a:r>
            <a:r>
              <a:rPr lang="cs-CZ" sz="2000" smtClean="0"/>
              <a:t> </a:t>
            </a:r>
          </a:p>
        </p:txBody>
      </p:sp>
      <p:pic>
        <p:nvPicPr>
          <p:cNvPr id="18433" name="Picture 5" descr="duchamp papers"/>
          <p:cNvPicPr>
            <a:picLocks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692150"/>
            <a:ext cx="5554663" cy="4321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7" name="Picture 11" descr="cage_printout2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06600" y="0"/>
            <a:ext cx="5981700" cy="6858000"/>
          </a:xfrm>
        </p:spPr>
      </p:pic>
      <p:sp>
        <p:nvSpPr>
          <p:cNvPr id="1946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2663825" cy="4248150"/>
          </a:xfrm>
        </p:spPr>
        <p:txBody>
          <a:bodyPr/>
          <a:lstStyle/>
          <a:p>
            <a:r>
              <a:rPr lang="cs-CZ" sz="1800" smtClean="0"/>
              <a:t>John Cage: </a:t>
            </a:r>
            <a:br>
              <a:rPr lang="cs-CZ" sz="1800" smtClean="0"/>
            </a:br>
            <a:r>
              <a:rPr lang="cs-CZ" sz="1800" smtClean="0"/>
              <a:t>I-Ching</a:t>
            </a:r>
            <a:r>
              <a:rPr lang="cs-CZ" smtClean="0"/>
              <a:t/>
            </a:r>
            <a:br>
              <a:rPr lang="cs-CZ" smtClean="0"/>
            </a:b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20488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476375" y="5949950"/>
            <a:ext cx="6707188" cy="701675"/>
          </a:xfrm>
        </p:spPr>
        <p:txBody>
          <a:bodyPr/>
          <a:lstStyle/>
          <a:p>
            <a:r>
              <a:rPr lang="cs-CZ" sz="2600" smtClean="0"/>
              <a:t>Iannis Xennakis:Stochastic music 1954</a:t>
            </a:r>
          </a:p>
        </p:txBody>
      </p:sp>
      <p:pic>
        <p:nvPicPr>
          <p:cNvPr id="20481" name="Picture 5" descr="xenakisdiagram2"/>
          <p:cNvPicPr>
            <a:picLocks noChangeAspect="1" noChangeArrowheads="1"/>
          </p:cNvPicPr>
          <p:nvPr>
            <p:ph sz="half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8748712" cy="359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2600" smtClean="0"/>
              <a:t>Hans ARP. </a:t>
            </a:r>
          </a:p>
          <a:p>
            <a:r>
              <a:rPr lang="sk-SK" sz="2600" smtClean="0"/>
              <a:t>Upravené podľa zákonov náhody 1917</a:t>
            </a:r>
          </a:p>
          <a:p>
            <a:endParaRPr lang="cs-CZ" sz="2600" smtClean="0"/>
          </a:p>
        </p:txBody>
      </p:sp>
      <p:sp>
        <p:nvSpPr>
          <p:cNvPr id="48136" name="Rectangle 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cs-CZ" sz="2600" smtClean="0"/>
          </a:p>
        </p:txBody>
      </p:sp>
      <p:pic>
        <p:nvPicPr>
          <p:cNvPr id="48137" name="Zástupný symbol obsahu 3" descr="HANS ARP Náhoda 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412875"/>
            <a:ext cx="4278312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GLOBAL IMPACTS</Template>
  <TotalTime>309</TotalTime>
  <Words>277</Words>
  <Application>Microsoft Office PowerPoint</Application>
  <PresentationFormat>On-screen Show (4:3)</PresentationFormat>
  <Paragraphs>94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Šablona návrhu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Wingdings</vt:lpstr>
      <vt:lpstr>Calibri</vt:lpstr>
      <vt:lpstr>Network</vt:lpstr>
      <vt:lpstr>Network</vt:lpstr>
      <vt:lpstr>[Ne]</vt:lpstr>
      <vt:lpstr>Snímek 2</vt:lpstr>
      <vt:lpstr>Snímek 3</vt:lpstr>
      <vt:lpstr>Náhoda?</vt:lpstr>
      <vt:lpstr>Snímek 5</vt:lpstr>
      <vt:lpstr>Snímek 6</vt:lpstr>
      <vt:lpstr>John Cage:  I-Ching 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Artificial Life in Digital Art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Company>SPACElab, s.r.o.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[Ne]očakávané náhody</dc:title>
  <dc:creator>Dispečing</dc:creator>
  <cp:lastModifiedBy>180916</cp:lastModifiedBy>
  <cp:revision>22</cp:revision>
  <cp:lastPrinted>1601-01-01T00:00:00Z</cp:lastPrinted>
  <dcterms:created xsi:type="dcterms:W3CDTF">2011-04-28T11:38:42Z</dcterms:created>
  <dcterms:modified xsi:type="dcterms:W3CDTF">2012-05-02T09:26:08Z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