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64" r:id="rId4"/>
    <p:sldId id="262" r:id="rId5"/>
    <p:sldId id="273" r:id="rId6"/>
    <p:sldId id="277" r:id="rId7"/>
    <p:sldId id="265" r:id="rId8"/>
    <p:sldId id="266" r:id="rId9"/>
    <p:sldId id="268" r:id="rId10"/>
    <p:sldId id="269" r:id="rId11"/>
    <p:sldId id="267" r:id="rId12"/>
    <p:sldId id="272" r:id="rId13"/>
    <p:sldId id="270" r:id="rId14"/>
    <p:sldId id="258" r:id="rId15"/>
    <p:sldId id="271" r:id="rId16"/>
    <p:sldId id="259" r:id="rId17"/>
    <p:sldId id="261" r:id="rId18"/>
    <p:sldId id="274" r:id="rId19"/>
    <p:sldId id="282" r:id="rId20"/>
    <p:sldId id="281" r:id="rId21"/>
    <p:sldId id="279" r:id="rId22"/>
    <p:sldId id="280" r:id="rId23"/>
    <p:sldId id="278" r:id="rId24"/>
    <p:sldId id="260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45BA26-0F73-41D6-ADE9-9804870C31B8}" type="datetimeFigureOut">
              <a:rPr lang="cs-CZ" smtClean="0"/>
              <a:pPr/>
              <a:t>21.2.2012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E71A5-BB1B-494F-872A-1B94BEB7B3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03404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E71A5-BB1B-494F-872A-1B94BEB7B3C9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E71A5-BB1B-494F-872A-1B94BEB7B3C9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E71A5-BB1B-494F-872A-1B94BEB7B3C9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E71A5-BB1B-494F-872A-1B94BEB7B3C9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E71A5-BB1B-494F-872A-1B94BEB7B3C9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E71A5-BB1B-494F-872A-1B94BEB7B3C9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E71A5-BB1B-494F-872A-1B94BEB7B3C9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E71A5-BB1B-494F-872A-1B94BEB7B3C9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E71A5-BB1B-494F-872A-1B94BEB7B3C9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E71A5-BB1B-494F-872A-1B94BEB7B3C9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E71A5-BB1B-494F-872A-1B94BEB7B3C9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E71A5-BB1B-494F-872A-1B94BEB7B3C9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E71A5-BB1B-494F-872A-1B94BEB7B3C9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E71A5-BB1B-494F-872A-1B94BEB7B3C9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E71A5-BB1B-494F-872A-1B94BEB7B3C9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E71A5-BB1B-494F-872A-1B94BEB7B3C9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E71A5-BB1B-494F-872A-1B94BEB7B3C9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E71A5-BB1B-494F-872A-1B94BEB7B3C9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E71A5-BB1B-494F-872A-1B94BEB7B3C9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E71A5-BB1B-494F-872A-1B94BEB7B3C9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E71A5-BB1B-494F-872A-1B94BEB7B3C9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E71A5-BB1B-494F-872A-1B94BEB7B3C9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E71A5-BB1B-494F-872A-1B94BEB7B3C9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E71A5-BB1B-494F-872A-1B94BEB7B3C9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1693-2C14-4A41-B799-60CFAEE6F8EA}" type="datetimeFigureOut">
              <a:rPr lang="cs-CZ" smtClean="0"/>
              <a:pPr/>
              <a:t>21.2.2012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E4912-C065-4E8E-8C14-622940F967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1693-2C14-4A41-B799-60CFAEE6F8EA}" type="datetimeFigureOut">
              <a:rPr lang="cs-CZ" smtClean="0"/>
              <a:pPr/>
              <a:t>21.2.2012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E4912-C065-4E8E-8C14-622940F967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1693-2C14-4A41-B799-60CFAEE6F8EA}" type="datetimeFigureOut">
              <a:rPr lang="cs-CZ" smtClean="0"/>
              <a:pPr/>
              <a:t>21.2.2012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E4912-C065-4E8E-8C14-622940F967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1693-2C14-4A41-B799-60CFAEE6F8EA}" type="datetimeFigureOut">
              <a:rPr lang="cs-CZ" smtClean="0"/>
              <a:pPr/>
              <a:t>21.2.2012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E4912-C065-4E8E-8C14-622940F967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1693-2C14-4A41-B799-60CFAEE6F8EA}" type="datetimeFigureOut">
              <a:rPr lang="cs-CZ" smtClean="0"/>
              <a:pPr/>
              <a:t>21.2.2012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E4912-C065-4E8E-8C14-622940F967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1693-2C14-4A41-B799-60CFAEE6F8EA}" type="datetimeFigureOut">
              <a:rPr lang="cs-CZ" smtClean="0"/>
              <a:pPr/>
              <a:t>21.2.2012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E4912-C065-4E8E-8C14-622940F967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1693-2C14-4A41-B799-60CFAEE6F8EA}" type="datetimeFigureOut">
              <a:rPr lang="cs-CZ" smtClean="0"/>
              <a:pPr/>
              <a:t>21.2.2012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E4912-C065-4E8E-8C14-622940F967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1693-2C14-4A41-B799-60CFAEE6F8EA}" type="datetimeFigureOut">
              <a:rPr lang="cs-CZ" smtClean="0"/>
              <a:pPr/>
              <a:t>21.2.2012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E4912-C065-4E8E-8C14-622940F967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1693-2C14-4A41-B799-60CFAEE6F8EA}" type="datetimeFigureOut">
              <a:rPr lang="cs-CZ" smtClean="0"/>
              <a:pPr/>
              <a:t>21.2.2012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E4912-C065-4E8E-8C14-622940F967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F1693-2C14-4A41-B799-60CFAEE6F8EA}" type="datetimeFigureOut">
              <a:rPr lang="cs-CZ" smtClean="0"/>
              <a:pPr/>
              <a:t>21.2.2012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E4912-C065-4E8E-8C14-622940F967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66F1693-2C14-4A41-B799-60CFAEE6F8EA}" type="datetimeFigureOut">
              <a:rPr lang="cs-CZ" smtClean="0"/>
              <a:pPr/>
              <a:t>21.2.2012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9BE4912-C065-4E8E-8C14-622940F967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66F1693-2C14-4A41-B799-60CFAEE6F8EA}" type="datetimeFigureOut">
              <a:rPr lang="cs-CZ" smtClean="0"/>
              <a:pPr/>
              <a:t>21.2.2012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9BE4912-C065-4E8E-8C14-622940F9677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opass.cz/jazykovy-pas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mezinarodni-vztahy/referencni-urovne-pro-cestinu-jako-cizi-jazyk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cestina-pro-cizince.cz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estina-pro-cizince.cz/index.php?p=zkouska-nanecisto&amp;hl=cs_CZ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smt.cz/mezinarodni-vztahy/jazykove-vzdelavani" TargetMode="External"/><Relationship Id="rId3" Type="http://schemas.openxmlformats.org/officeDocument/2006/relationships/hyperlink" Target="http://www.auccj.cz/" TargetMode="External"/><Relationship Id="rId7" Type="http://schemas.openxmlformats.org/officeDocument/2006/relationships/hyperlink" Target="http://www.inkluzivniskola.cz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uropass.cz/jazykovy-pas/" TargetMode="External"/><Relationship Id="rId5" Type="http://schemas.openxmlformats.org/officeDocument/2006/relationships/hyperlink" Target="http://dzs.cz/" TargetMode="External"/><Relationship Id="rId10" Type="http://schemas.openxmlformats.org/officeDocument/2006/relationships/hyperlink" Target="http://www.msmt.cz/mezinarodni-vztahy/referencni-urovne-pro-cestinu-jako-cizi-jazyk" TargetMode="External"/><Relationship Id="rId4" Type="http://schemas.openxmlformats.org/officeDocument/2006/relationships/hyperlink" Target="http://cestina-pro-cizince.cz/" TargetMode="External"/><Relationship Id="rId9" Type="http://schemas.openxmlformats.org/officeDocument/2006/relationships/hyperlink" Target="http://www.msmt.cz/mezinarodni-vztahy/spolecny-evropsky-referencni-ramec-pro-jazyky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zs.cz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uccj.cz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nkluzivniskola.cz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Úvod do disciplíny čeština jako cizí jazyk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Pavlína Vališová 					20. února 2012</a:t>
            </a:r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Typologie češtiny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smtClean="0"/>
              <a:t>flexe</a:t>
            </a:r>
            <a:r>
              <a:rPr lang="cs-CZ" smtClean="0"/>
              <a:t> – deklinace, konjugace, slovní druhy tvarově odlišeny, volný slovosled</a:t>
            </a:r>
          </a:p>
          <a:p>
            <a:endParaRPr lang="cs-CZ" smtClean="0"/>
          </a:p>
          <a:p>
            <a:r>
              <a:rPr lang="cs-CZ" b="1" smtClean="0"/>
              <a:t>prvky aglutinačnosti </a:t>
            </a:r>
            <a:r>
              <a:rPr lang="cs-CZ" smtClean="0"/>
              <a:t>– odvozování slov</a:t>
            </a:r>
          </a:p>
          <a:p>
            <a:r>
              <a:rPr lang="cs-CZ" b="1" smtClean="0"/>
              <a:t>prvky analytičnosti </a:t>
            </a:r>
            <a:r>
              <a:rPr lang="cs-CZ" smtClean="0"/>
              <a:t>– složené slovesné tvary (pretéritum, složené futurum, kondicionál)</a:t>
            </a:r>
          </a:p>
          <a:p>
            <a:r>
              <a:rPr lang="cs-CZ" b="1" smtClean="0"/>
              <a:t>prvky introflexe </a:t>
            </a:r>
            <a:r>
              <a:rPr lang="cs-CZ" smtClean="0"/>
              <a:t>– alternace v kmeni (př. a/á, e/o, ů/o)</a:t>
            </a:r>
          </a:p>
          <a:p>
            <a:r>
              <a:rPr lang="cs-CZ" b="1" smtClean="0"/>
              <a:t>prvky polysyntetičnosti </a:t>
            </a:r>
            <a:r>
              <a:rPr lang="cs-CZ" smtClean="0"/>
              <a:t>– kompozita, „telegrafické vyjádření“ – publ. styl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Specifika češtiny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smtClean="0"/>
              <a:t>Zvuková a grafická rovina</a:t>
            </a:r>
          </a:p>
          <a:p>
            <a:r>
              <a:rPr lang="cs-CZ" smtClean="0"/>
              <a:t>vokály: kvantita</a:t>
            </a:r>
          </a:p>
          <a:p>
            <a:r>
              <a:rPr lang="cs-CZ" smtClean="0"/>
              <a:t>konsonanty: ne/znělost, ř, ch</a:t>
            </a:r>
          </a:p>
          <a:p>
            <a:r>
              <a:rPr lang="cs-CZ" smtClean="0"/>
              <a:t>přízvuk na 1. slabice</a:t>
            </a:r>
          </a:p>
          <a:p>
            <a:r>
              <a:rPr lang="cs-CZ" smtClean="0"/>
              <a:t>diakritika</a:t>
            </a:r>
          </a:p>
          <a:p>
            <a:pPr>
              <a:buNone/>
            </a:pPr>
            <a:r>
              <a:rPr lang="cs-CZ" b="1" smtClean="0"/>
              <a:t>Mluvnická rovina</a:t>
            </a:r>
          </a:p>
          <a:p>
            <a:r>
              <a:rPr lang="cs-CZ" smtClean="0"/>
              <a:t>deklinace – mask živ./než.</a:t>
            </a:r>
          </a:p>
          <a:p>
            <a:r>
              <a:rPr lang="cs-CZ" smtClean="0"/>
              <a:t>slovesa – 3 časy, vid</a:t>
            </a:r>
          </a:p>
          <a:p>
            <a:r>
              <a:rPr lang="cs-CZ" smtClean="0"/>
              <a:t>volný slovosled</a:t>
            </a:r>
          </a:p>
          <a:p>
            <a:r>
              <a:rPr lang="cs-CZ" smtClean="0"/>
              <a:t>sloveso v centru</a:t>
            </a:r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Specifika češtiny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2149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smtClean="0"/>
              <a:t>Lexikální rovina</a:t>
            </a:r>
          </a:p>
          <a:p>
            <a:r>
              <a:rPr lang="cs-CZ" smtClean="0"/>
              <a:t>základ slovní zásoby slovanský</a:t>
            </a:r>
          </a:p>
          <a:p>
            <a:r>
              <a:rPr lang="cs-CZ" b="1" smtClean="0"/>
              <a:t>nová slova</a:t>
            </a:r>
            <a:r>
              <a:rPr lang="cs-CZ" smtClean="0"/>
              <a:t>: odvozování, kompozice, přejímání z jiných jazyků</a:t>
            </a:r>
          </a:p>
          <a:p>
            <a:r>
              <a:rPr lang="cs-CZ" b="1" smtClean="0"/>
              <a:t>cizí slova </a:t>
            </a:r>
            <a:r>
              <a:rPr lang="cs-CZ" smtClean="0"/>
              <a:t>již na úrovni A1 (slovesa typu –ovat)</a:t>
            </a:r>
          </a:p>
          <a:p>
            <a:r>
              <a:rPr lang="cs-CZ" smtClean="0"/>
              <a:t>zachovaná grafika u vlastních jmen: Shakespeare</a:t>
            </a:r>
          </a:p>
          <a:p>
            <a:r>
              <a:rPr lang="cs-CZ" smtClean="0"/>
              <a:t>odlišná grafika: džus, fajn, manažer, jeany x džíny apod.</a:t>
            </a:r>
          </a:p>
          <a:p>
            <a:r>
              <a:rPr lang="cs-CZ" smtClean="0"/>
              <a:t>přechylování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Evropská jazyková politika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51"/>
            <a:ext cx="8229600" cy="4757750"/>
          </a:xfrm>
        </p:spPr>
        <p:txBody>
          <a:bodyPr>
            <a:normAutofit lnSpcReduction="10000"/>
          </a:bodyPr>
          <a:lstStyle/>
          <a:p>
            <a:r>
              <a:rPr lang="cs-CZ" b="1" smtClean="0"/>
              <a:t>Evropské jazykové portfolio</a:t>
            </a:r>
            <a:r>
              <a:rPr lang="cs-CZ" smtClean="0"/>
              <a:t>:</a:t>
            </a:r>
          </a:p>
          <a:p>
            <a:pPr marL="633222" indent="-514350">
              <a:buAutoNum type="arabicPeriod"/>
            </a:pPr>
            <a:r>
              <a:rPr lang="cs-CZ" smtClean="0"/>
              <a:t>Evropský životopis</a:t>
            </a:r>
          </a:p>
          <a:p>
            <a:pPr marL="633222" indent="-514350">
              <a:buAutoNum type="arabicPeriod"/>
            </a:pPr>
            <a:r>
              <a:rPr lang="cs-CZ" smtClean="0"/>
              <a:t>Jazykový pas </a:t>
            </a:r>
            <a:r>
              <a:rPr lang="cs-CZ" smtClean="0">
                <a:hlinkClick r:id="rId3"/>
              </a:rPr>
              <a:t>http://www.europass.cz/jazykovy-pas/</a:t>
            </a:r>
            <a:endParaRPr lang="cs-CZ" smtClean="0"/>
          </a:p>
          <a:p>
            <a:pPr marL="633222" indent="-514350">
              <a:buAutoNum type="arabicPeriod"/>
            </a:pPr>
            <a:r>
              <a:rPr lang="cs-CZ" smtClean="0"/>
              <a:t>Soubor dokumentů (Mobilita, Dodatek k diplomu, Dodatek k osvědčení ad.)</a:t>
            </a:r>
          </a:p>
          <a:p>
            <a:endParaRPr lang="cs-CZ" smtClean="0"/>
          </a:p>
          <a:p>
            <a:r>
              <a:rPr lang="en-US" smtClean="0"/>
              <a:t>Common European Framework of Reference for Languages</a:t>
            </a:r>
            <a:r>
              <a:rPr lang="cs-CZ" smtClean="0"/>
              <a:t> (CEFR) / Společný evropský referenční rámec pro jazyky (SERRJ)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smtClean="0"/>
              <a:t>Společný evropský referenční rámec pro jazyky (SERRJ)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00659"/>
          </a:xfrm>
        </p:spPr>
        <p:txBody>
          <a:bodyPr/>
          <a:lstStyle/>
          <a:p>
            <a:r>
              <a:rPr lang="cs-CZ" smtClean="0"/>
              <a:t>dokument Rady Evropy</a:t>
            </a:r>
          </a:p>
          <a:p>
            <a:r>
              <a:rPr lang="cs-CZ" smtClean="0"/>
              <a:t>základ pro sylaby, učebnice, zkoušky apod.</a:t>
            </a:r>
          </a:p>
          <a:p>
            <a:r>
              <a:rPr lang="cs-CZ" smtClean="0"/>
              <a:t>rozlišuje 6 jazykových úrovní: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0" y="3357562"/>
            <a:ext cx="9144000" cy="3500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 descr="SERRJ_obrazek_urovni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3857628"/>
            <a:ext cx="8333334" cy="241904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Jazykové úrovně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14353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smtClean="0"/>
              <a:t>A = uživatel základů jazyka</a:t>
            </a:r>
          </a:p>
          <a:p>
            <a:r>
              <a:rPr lang="cs-CZ" smtClean="0"/>
              <a:t>A1 – Breakthrough (Průlom)</a:t>
            </a:r>
          </a:p>
          <a:p>
            <a:r>
              <a:rPr lang="cs-CZ" smtClean="0"/>
              <a:t>A2 – Waystage (Na cestě)</a:t>
            </a:r>
          </a:p>
          <a:p>
            <a:endParaRPr lang="cs-CZ" smtClean="0"/>
          </a:p>
          <a:p>
            <a:pPr>
              <a:buNone/>
            </a:pPr>
            <a:r>
              <a:rPr lang="cs-CZ" b="1" smtClean="0"/>
              <a:t>B = samostatný uživatel </a:t>
            </a:r>
            <a:endParaRPr lang="cs-CZ" smtClean="0"/>
          </a:p>
          <a:p>
            <a:r>
              <a:rPr lang="cs-CZ" smtClean="0">
                <a:solidFill>
                  <a:srgbClr val="FF0000"/>
                </a:solidFill>
              </a:rPr>
              <a:t>B1 – Threshold (Prahová úroveň)</a:t>
            </a:r>
          </a:p>
          <a:p>
            <a:r>
              <a:rPr lang="cs-CZ" smtClean="0"/>
              <a:t>B2 – Vantage (Rozhled)</a:t>
            </a:r>
          </a:p>
          <a:p>
            <a:endParaRPr lang="cs-CZ" smtClean="0"/>
          </a:p>
          <a:p>
            <a:pPr>
              <a:buNone/>
            </a:pPr>
            <a:r>
              <a:rPr lang="cs-CZ" b="1" smtClean="0"/>
              <a:t>C = zkušený uživatel </a:t>
            </a:r>
          </a:p>
          <a:p>
            <a:r>
              <a:rPr lang="cs-CZ" smtClean="0"/>
              <a:t>C1 – Effective operational proficiency (Účinná operační způsobilost)</a:t>
            </a:r>
          </a:p>
          <a:p>
            <a:r>
              <a:rPr lang="cs-CZ" smtClean="0"/>
              <a:t>C2 – Mastery (Zvládnutí)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Popisy úrovní pro češtinu jako cizí jazyk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globální deskriptory – obecná charakteristika řečových dovedností („Can do“)</a:t>
            </a:r>
          </a:p>
          <a:p>
            <a:r>
              <a:rPr lang="cs-CZ" smtClean="0">
                <a:hlinkClick r:id="rId3"/>
              </a:rPr>
              <a:t>http://www.msmt.cz/mezinarodni-vztahy/referencni-urovne-pro-cestinu-jako-cizi-jazyk</a:t>
            </a:r>
            <a:endParaRPr lang="cs-CZ" smtClean="0"/>
          </a:p>
          <a:p>
            <a:pPr>
              <a:buNone/>
            </a:pPr>
            <a:r>
              <a:rPr lang="cs-CZ" smtClean="0"/>
              <a:t>A1 – Zkouška z českého jazyka pro trvalý pobyt</a:t>
            </a:r>
          </a:p>
          <a:p>
            <a:pPr>
              <a:buNone/>
            </a:pPr>
            <a:r>
              <a:rPr lang="cs-CZ" smtClean="0"/>
              <a:t>B1 – přijímací zkoušky na VŠ</a:t>
            </a:r>
          </a:p>
          <a:p>
            <a:pPr>
              <a:buNone/>
            </a:pPr>
            <a:r>
              <a:rPr lang="cs-CZ" smtClean="0"/>
              <a:t>B2/C1 – Státní jazyková zkouška základní/všeobecná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Úroveň A1 pro češtinu jako cizí jazyk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1643050"/>
            <a:ext cx="8329642" cy="5000660"/>
          </a:xfrm>
        </p:spPr>
        <p:txBody>
          <a:bodyPr>
            <a:normAutofit/>
          </a:bodyPr>
          <a:lstStyle/>
          <a:p>
            <a:r>
              <a:rPr lang="cs-CZ" smtClean="0"/>
              <a:t>180–200 hodin výuky </a:t>
            </a:r>
          </a:p>
          <a:p>
            <a:r>
              <a:rPr lang="cs-CZ" smtClean="0"/>
              <a:t>příprava na zkoušku A1 (metodika): </a:t>
            </a:r>
            <a:r>
              <a:rPr lang="cs-CZ" smtClean="0">
                <a:hlinkClick r:id="rId3"/>
              </a:rPr>
              <a:t>http://cestina-pro-cizince.cz</a:t>
            </a:r>
            <a:endParaRPr lang="cs-CZ" smtClean="0"/>
          </a:p>
          <a:p>
            <a:r>
              <a:rPr lang="cs-CZ" smtClean="0"/>
              <a:t>v češtině se nelze vyhnout gramatice ani v A1</a:t>
            </a:r>
          </a:p>
          <a:p>
            <a:r>
              <a:rPr lang="cs-CZ" smtClean="0"/>
              <a:t>pouze standardní jazyk </a:t>
            </a:r>
          </a:p>
          <a:p>
            <a:endParaRPr lang="cs-CZ" smtClean="0"/>
          </a:p>
          <a:p>
            <a:r>
              <a:rPr lang="cs-CZ" smtClean="0"/>
              <a:t>vzorový test: </a:t>
            </a:r>
            <a:r>
              <a:rPr lang="cs-CZ" smtClean="0">
                <a:hlinkClick r:id="rId4"/>
              </a:rPr>
              <a:t>http://cestina-pro-cizince.cz/index.php?p=zkouska-nanecisto&amp;hl=cs_CZ</a:t>
            </a:r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Úroveň A1 – témata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cíl je dorozumět se v základních situacích</a:t>
            </a:r>
            <a:r>
              <a:rPr lang="cs-CZ" smtClean="0"/>
              <a:t>:</a:t>
            </a:r>
          </a:p>
          <a:p>
            <a:endParaRPr lang="cs-CZ" smtClean="0"/>
          </a:p>
          <a:p>
            <a:pPr marL="633222" indent="-514350">
              <a:buFont typeface="+mj-lt"/>
              <a:buAutoNum type="arabicPeriod"/>
            </a:pPr>
            <a:r>
              <a:rPr lang="cs-CZ" smtClean="0"/>
              <a:t>návštěva veřejných institucí (pošta, restaurace, obchody)</a:t>
            </a:r>
          </a:p>
          <a:p>
            <a:pPr marL="633222" indent="-514350">
              <a:buFont typeface="+mj-lt"/>
              <a:buAutoNum type="arabicPeriod"/>
            </a:pPr>
            <a:r>
              <a:rPr lang="cs-CZ" smtClean="0"/>
              <a:t>styk s úřední osobou</a:t>
            </a:r>
          </a:p>
          <a:p>
            <a:pPr marL="633222" indent="-514350">
              <a:buFont typeface="+mj-lt"/>
              <a:buAutoNum type="arabicPeriod"/>
            </a:pPr>
            <a:r>
              <a:rPr lang="cs-CZ" smtClean="0"/>
              <a:t>návštěva zdravotního zařízení</a:t>
            </a:r>
          </a:p>
          <a:p>
            <a:pPr marL="633222" indent="-514350">
              <a:buFont typeface="+mj-lt"/>
              <a:buAutoNum type="arabicPeriod"/>
            </a:pPr>
            <a:r>
              <a:rPr lang="cs-CZ" smtClean="0"/>
              <a:t>společenský styk</a:t>
            </a:r>
          </a:p>
          <a:p>
            <a:pPr marL="633222" indent="-514350">
              <a:buFont typeface="+mj-lt"/>
              <a:buAutoNum type="arabicPeriod"/>
            </a:pPr>
            <a:r>
              <a:rPr lang="cs-CZ" smtClean="0"/>
              <a:t>ubytování</a:t>
            </a:r>
          </a:p>
          <a:p>
            <a:pPr marL="633222" indent="-514350">
              <a:buFont typeface="+mj-lt"/>
              <a:buAutoNum type="arabicPeriod"/>
            </a:pPr>
            <a:r>
              <a:rPr lang="cs-CZ" smtClean="0"/>
              <a:t>orientace a cestování veřejnou dopravou</a:t>
            </a:r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Úroveň A1 – sociokulturní kompetence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Font typeface="+mj-lt"/>
              <a:buAutoNum type="arabicPeriod"/>
            </a:pPr>
            <a:r>
              <a:rPr lang="cs-CZ" smtClean="0"/>
              <a:t>pozdravy a zdvořilostní fráze</a:t>
            </a:r>
          </a:p>
          <a:p>
            <a:pPr marL="633222" indent="-514350">
              <a:buFont typeface="+mj-lt"/>
              <a:buAutoNum type="arabicPeriod"/>
            </a:pPr>
            <a:endParaRPr lang="cs-CZ" smtClean="0"/>
          </a:p>
          <a:p>
            <a:pPr marL="633222" indent="-514350">
              <a:buFont typeface="+mj-lt"/>
              <a:buAutoNum type="arabicPeriod"/>
            </a:pPr>
            <a:r>
              <a:rPr lang="cs-CZ" smtClean="0"/>
              <a:t>představování</a:t>
            </a:r>
          </a:p>
          <a:p>
            <a:pPr marL="633222" indent="-514350">
              <a:buFont typeface="+mj-lt"/>
              <a:buAutoNum type="arabicPeriod"/>
            </a:pPr>
            <a:endParaRPr lang="cs-CZ" smtClean="0"/>
          </a:p>
          <a:p>
            <a:pPr marL="633222" indent="-514350">
              <a:buFont typeface="+mj-lt"/>
              <a:buAutoNum type="arabicPeriod"/>
            </a:pPr>
            <a:r>
              <a:rPr lang="cs-CZ" smtClean="0"/>
              <a:t>tykání/vykání a oslovování</a:t>
            </a:r>
          </a:p>
          <a:p>
            <a:pPr marL="633222" indent="-514350">
              <a:buFont typeface="+mj-lt"/>
              <a:buAutoNum type="arabicPeriod"/>
            </a:pPr>
            <a:endParaRPr lang="cs-CZ" smtClean="0"/>
          </a:p>
          <a:p>
            <a:pPr marL="633222" indent="-514350">
              <a:buFont typeface="+mj-lt"/>
              <a:buAutoNum type="arabicPeriod"/>
            </a:pPr>
            <a:r>
              <a:rPr lang="cs-CZ" smtClean="0"/>
              <a:t>telefonování</a:t>
            </a:r>
          </a:p>
          <a:p>
            <a:endParaRPr lang="cs-CZ" smtClean="0"/>
          </a:p>
          <a:p>
            <a:r>
              <a:rPr lang="cs-CZ" smtClean="0"/>
              <a:t>gesta, vzdálenost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Čeština jako cizí jazyk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čeština jako cizí jazyk</a:t>
            </a:r>
          </a:p>
          <a:p>
            <a:pPr>
              <a:buNone/>
            </a:pPr>
            <a:r>
              <a:rPr lang="cs-CZ" smtClean="0"/>
              <a:t>vs.</a:t>
            </a:r>
          </a:p>
          <a:p>
            <a:r>
              <a:rPr lang="cs-CZ" smtClean="0"/>
              <a:t>čeština pro cizince 		(Hrdlička, 2010)</a:t>
            </a:r>
          </a:p>
          <a:p>
            <a:endParaRPr lang="cs-CZ" smtClean="0"/>
          </a:p>
          <a:p>
            <a:pPr>
              <a:buNone/>
            </a:pPr>
            <a:r>
              <a:rPr lang="cs-CZ" smtClean="0"/>
              <a:t>interdisciplinární obor: </a:t>
            </a:r>
          </a:p>
          <a:p>
            <a:r>
              <a:rPr lang="cs-CZ" smtClean="0"/>
              <a:t>bohemistická lingvistika, obecná jazykověda a komparastika, didaktika, literatura, kulturologie, historie, sociolingvistika, psycholingvistika, etnografie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Úroveň A1 – jazykové jevy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deklinace – nominativ a akuzativ sg. a pl., vokativ</a:t>
            </a:r>
          </a:p>
          <a:p>
            <a:r>
              <a:rPr lang="cs-CZ" smtClean="0"/>
              <a:t>konjugace – přítomný a minulý čas, budoucí čas impf. sloves</a:t>
            </a:r>
          </a:p>
          <a:p>
            <a:r>
              <a:rPr lang="cs-CZ" smtClean="0"/>
              <a:t>slovesa být, mít, jít x jet, modální</a:t>
            </a:r>
          </a:p>
          <a:p>
            <a:r>
              <a:rPr lang="cs-CZ" smtClean="0"/>
              <a:t>číslovky</a:t>
            </a:r>
          </a:p>
          <a:p>
            <a:r>
              <a:rPr lang="cs-CZ" smtClean="0"/>
              <a:t>dny v týdnu, měsíce</a:t>
            </a:r>
          </a:p>
          <a:p>
            <a:r>
              <a:rPr lang="cs-CZ" smtClean="0"/>
              <a:t>mám rád, rád dělám, líbí se mi</a:t>
            </a:r>
          </a:p>
          <a:p>
            <a:r>
              <a:rPr lang="cs-CZ" smtClean="0"/>
              <a:t>základní adjektiva a adverbia</a:t>
            </a:r>
          </a:p>
          <a:p>
            <a:r>
              <a:rPr lang="cs-CZ" smtClean="0"/>
              <a:t>předložky do x na	</a:t>
            </a:r>
            <a:r>
              <a:rPr lang="cs-CZ" sz="2000" smtClean="0"/>
              <a:t>(Adamovičová, Ivanovová, Basic Czech I)</a:t>
            </a:r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Úroveň B1 pro češtinu jako cizí jazyk – Prahová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97081"/>
          </a:xfrm>
        </p:spPr>
        <p:txBody>
          <a:bodyPr>
            <a:normAutofit fontScale="92500"/>
          </a:bodyPr>
          <a:lstStyle/>
          <a:p>
            <a:r>
              <a:rPr lang="cs-CZ" b="1" smtClean="0"/>
              <a:t>práh</a:t>
            </a:r>
            <a:r>
              <a:rPr lang="cs-CZ" smtClean="0"/>
              <a:t> – mnoho studentů nepřekročí B1</a:t>
            </a:r>
          </a:p>
          <a:p>
            <a:r>
              <a:rPr lang="cs-CZ" smtClean="0"/>
              <a:t>350–400 hodin výuky</a:t>
            </a:r>
          </a:p>
          <a:p>
            <a:r>
              <a:rPr lang="cs-CZ" smtClean="0"/>
              <a:t>pouze spisovný jazyk (obecná čeština pasivně?)</a:t>
            </a:r>
          </a:p>
          <a:p>
            <a:endParaRPr lang="cs-CZ" smtClean="0"/>
          </a:p>
          <a:p>
            <a:r>
              <a:rPr lang="cs-CZ" smtClean="0"/>
              <a:t>rozumí hlavním myšlenkám promluv a textů na běžná témata</a:t>
            </a:r>
          </a:p>
          <a:p>
            <a:r>
              <a:rPr lang="cs-CZ" smtClean="0"/>
              <a:t>jednoduchým způsobem spojuje fráze, popisuje své zážitky, názory a plány</a:t>
            </a:r>
          </a:p>
          <a:p>
            <a:r>
              <a:rPr lang="cs-CZ" smtClean="0"/>
              <a:t>píše souvislé texty na známá témata, osobní dopisy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Úroveň B1 – témata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 fontScale="77500" lnSpcReduction="20000"/>
          </a:bodyPr>
          <a:lstStyle/>
          <a:p>
            <a:r>
              <a:rPr lang="cs-CZ" sz="3500" smtClean="0"/>
              <a:t>osobní údaje</a:t>
            </a:r>
          </a:p>
          <a:p>
            <a:r>
              <a:rPr lang="cs-CZ" sz="3500" smtClean="0"/>
              <a:t>dům a domácnost</a:t>
            </a:r>
          </a:p>
          <a:p>
            <a:r>
              <a:rPr lang="cs-CZ" sz="3500" smtClean="0"/>
              <a:t>nejbližší okolí</a:t>
            </a:r>
          </a:p>
          <a:p>
            <a:r>
              <a:rPr lang="cs-CZ" sz="3500" smtClean="0"/>
              <a:t>každodenní život</a:t>
            </a:r>
          </a:p>
          <a:p>
            <a:r>
              <a:rPr lang="cs-CZ" sz="3500" smtClean="0"/>
              <a:t>volný čas, zábava</a:t>
            </a:r>
          </a:p>
          <a:p>
            <a:r>
              <a:rPr lang="cs-CZ" sz="3500" smtClean="0"/>
              <a:t>cestování</a:t>
            </a:r>
          </a:p>
          <a:p>
            <a:r>
              <a:rPr lang="cs-CZ" sz="3500" smtClean="0"/>
              <a:t>vztahy mezi lidmi</a:t>
            </a:r>
          </a:p>
          <a:p>
            <a:r>
              <a:rPr lang="cs-CZ" sz="3500" smtClean="0"/>
              <a:t>zdraví</a:t>
            </a:r>
          </a:p>
          <a:p>
            <a:r>
              <a:rPr lang="cs-CZ" sz="3500" smtClean="0"/>
              <a:t>vzdělání</a:t>
            </a:r>
          </a:p>
          <a:p>
            <a:r>
              <a:rPr lang="cs-CZ" sz="3500" smtClean="0"/>
              <a:t>nákupy</a:t>
            </a:r>
          </a:p>
          <a:p>
            <a:r>
              <a:rPr lang="cs-CZ" sz="3500" smtClean="0"/>
              <a:t>jídlo a pití</a:t>
            </a:r>
          </a:p>
          <a:p>
            <a:r>
              <a:rPr lang="cs-CZ" sz="3500" smtClean="0"/>
              <a:t>služby</a:t>
            </a:r>
          </a:p>
          <a:p>
            <a:r>
              <a:rPr lang="cs-CZ" sz="3500" smtClean="0"/>
              <a:t>hledání cesty a místa</a:t>
            </a:r>
          </a:p>
          <a:p>
            <a:r>
              <a:rPr lang="cs-CZ" sz="3500" smtClean="0"/>
              <a:t>jazyk</a:t>
            </a:r>
          </a:p>
          <a:p>
            <a:r>
              <a:rPr lang="cs-CZ" sz="3500" smtClean="0"/>
              <a:t>počasí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Úroveň B1 – jazykové jevy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smtClean="0"/>
              <a:t>jazykové jevy:</a:t>
            </a:r>
          </a:p>
          <a:p>
            <a:r>
              <a:rPr lang="cs-CZ" smtClean="0"/>
              <a:t>všechny pády v sg. a pl.</a:t>
            </a:r>
          </a:p>
          <a:p>
            <a:r>
              <a:rPr lang="cs-CZ" smtClean="0"/>
              <a:t>všechny časy, slovesný vid, </a:t>
            </a:r>
            <a:r>
              <a:rPr lang="cs-CZ" smtClean="0"/>
              <a:t>kondicionál, imperativ</a:t>
            </a:r>
            <a:endParaRPr lang="cs-CZ" smtClean="0"/>
          </a:p>
          <a:p>
            <a:r>
              <a:rPr lang="cs-CZ" smtClean="0"/>
              <a:t>čas a datum</a:t>
            </a:r>
          </a:p>
          <a:p>
            <a:r>
              <a:rPr lang="cs-CZ" smtClean="0"/>
              <a:t>stupňování adjektiv a adverbií</a:t>
            </a:r>
          </a:p>
          <a:p>
            <a:r>
              <a:rPr lang="cs-CZ" smtClean="0"/>
              <a:t>časové  a podmínkové věty</a:t>
            </a:r>
          </a:p>
          <a:p>
            <a:endParaRPr lang="cs-CZ" smtClean="0"/>
          </a:p>
          <a:p>
            <a:r>
              <a:rPr lang="cs-CZ" smtClean="0"/>
              <a:t>posesivní adjektiva?</a:t>
            </a:r>
          </a:p>
          <a:p>
            <a:r>
              <a:rPr lang="cs-CZ" smtClean="0"/>
              <a:t>pasivum?			</a:t>
            </a:r>
            <a:r>
              <a:rPr lang="cs-CZ" sz="2000" smtClean="0"/>
              <a:t>(Holá, Česky krok za krokem 2)</a:t>
            </a:r>
            <a:endParaRPr lang="cs-CZ" sz="20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Použitá literatura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5286388"/>
          </a:xfrm>
        </p:spPr>
        <p:txBody>
          <a:bodyPr>
            <a:normAutofit fontScale="47500" lnSpcReduction="20000"/>
          </a:bodyPr>
          <a:lstStyle/>
          <a:p>
            <a:r>
              <a:rPr lang="cs-CZ" sz="4200" smtClean="0"/>
              <a:t>Adamovičová, Ana a Darina Ivanovová. Basic Czech I. Praha: Karolinum, 2006.</a:t>
            </a:r>
          </a:p>
          <a:p>
            <a:r>
              <a:rPr lang="cs-CZ" sz="4200" smtClean="0"/>
              <a:t>Čemusová, Jana a Barbora Štindlová. </a:t>
            </a:r>
            <a:r>
              <a:rPr lang="cs-CZ" sz="4200" i="1" smtClean="0"/>
              <a:t>Sborník asociace učitelů jako cizího jazyka (AUCČJ) 2005-2006</a:t>
            </a:r>
            <a:r>
              <a:rPr lang="cs-CZ" sz="4200" smtClean="0"/>
              <a:t>. Praha: Akropolis, 2006.</a:t>
            </a:r>
          </a:p>
          <a:p>
            <a:r>
              <a:rPr lang="cs-CZ" sz="4200" smtClean="0"/>
              <a:t>Holá, Lída a Pavla Bořilová. Česky krok za krokem 2. Praha: Akropolis, 2008.</a:t>
            </a:r>
          </a:p>
          <a:p>
            <a:r>
              <a:rPr lang="cs-CZ" sz="4200" smtClean="0"/>
              <a:t>Hrdlička, Milan. (2002) </a:t>
            </a:r>
            <a:r>
              <a:rPr lang="cs-CZ" sz="4200" i="1" smtClean="0"/>
              <a:t>Cizí jazyk čeština</a:t>
            </a:r>
            <a:r>
              <a:rPr lang="cs-CZ" sz="4200" smtClean="0"/>
              <a:t>. Praha: ISV.   </a:t>
            </a:r>
          </a:p>
          <a:p>
            <a:r>
              <a:rPr lang="cs-CZ" sz="4200" smtClean="0"/>
              <a:t>Hrdlička, Milan. (2009) </a:t>
            </a:r>
            <a:r>
              <a:rPr lang="cs-CZ" sz="4200" i="1" smtClean="0"/>
              <a:t>Kapitoly z češtiny jako cizího jazyka</a:t>
            </a:r>
            <a:r>
              <a:rPr lang="cs-CZ" sz="4200" smtClean="0"/>
              <a:t>. Plzeň: Západočeská univerzita v Plzni.</a:t>
            </a:r>
          </a:p>
          <a:p>
            <a:r>
              <a:rPr lang="cs-CZ" sz="4200" smtClean="0"/>
              <a:t>Hrdlička, Milan a Markéta Slezáková. </a:t>
            </a:r>
            <a:r>
              <a:rPr lang="cs-CZ" sz="4200" i="1" smtClean="0"/>
              <a:t>Nízkoprahové kurzy češtiny pro cizince: Příručka</a:t>
            </a:r>
            <a:r>
              <a:rPr lang="cs-CZ" sz="4200" smtClean="0"/>
              <a:t>. Praha: AUCČJ, CIC, Člověk v tísni, 2007.</a:t>
            </a:r>
          </a:p>
          <a:p>
            <a:r>
              <a:rPr lang="cs-CZ" sz="4200" smtClean="0"/>
              <a:t>Karlík, Petr  a kol (eds). Encyklopedický slovník češtiny. Praha: NLN, 2002.</a:t>
            </a:r>
          </a:p>
          <a:p>
            <a:r>
              <a:rPr lang="cs-CZ" sz="4200" smtClean="0"/>
              <a:t>Šára, Milan. </a:t>
            </a:r>
            <a:r>
              <a:rPr lang="cs-CZ" sz="4200" i="1" smtClean="0"/>
              <a:t>Prahová úroveň – čeština jako cizí jazyk</a:t>
            </a:r>
            <a:r>
              <a:rPr lang="cs-CZ" sz="4200" smtClean="0"/>
              <a:t>. Praha: UK, 2001.</a:t>
            </a:r>
          </a:p>
          <a:p>
            <a:r>
              <a:rPr lang="cs-CZ" sz="4200" smtClean="0">
                <a:hlinkClick r:id="rId3"/>
              </a:rPr>
              <a:t>http://www.auccj.cz/</a:t>
            </a:r>
            <a:endParaRPr lang="cs-CZ" sz="4200" smtClean="0"/>
          </a:p>
          <a:p>
            <a:r>
              <a:rPr lang="cs-CZ" sz="4200" smtClean="0">
                <a:hlinkClick r:id="rId4"/>
              </a:rPr>
              <a:t>http://cestina-pro-cizince.cz</a:t>
            </a:r>
            <a:endParaRPr lang="cs-CZ" sz="4200" smtClean="0"/>
          </a:p>
          <a:p>
            <a:r>
              <a:rPr lang="cs-CZ" sz="4200" smtClean="0">
                <a:hlinkClick r:id="rId5"/>
              </a:rPr>
              <a:t>http://dzs.cz/</a:t>
            </a:r>
            <a:endParaRPr lang="cs-CZ" sz="4200" smtClean="0"/>
          </a:p>
          <a:p>
            <a:r>
              <a:rPr lang="cs-CZ" sz="4200" smtClean="0">
                <a:hlinkClick r:id="rId6"/>
              </a:rPr>
              <a:t>http://www.europass.cz/jazykovy-pas/</a:t>
            </a:r>
            <a:endParaRPr lang="cs-CZ" sz="4200" smtClean="0"/>
          </a:p>
          <a:p>
            <a:r>
              <a:rPr lang="cs-CZ" sz="4200" smtClean="0">
                <a:hlinkClick r:id="rId7"/>
              </a:rPr>
              <a:t>http://www.inkluzivniskola.cz</a:t>
            </a:r>
            <a:endParaRPr lang="cs-CZ" sz="4200" smtClean="0"/>
          </a:p>
          <a:p>
            <a:r>
              <a:rPr lang="cs-CZ" sz="4200" smtClean="0">
                <a:hlinkClick r:id="rId8"/>
              </a:rPr>
              <a:t>http://www.msmt.cz/mezinarodni-vztahy/jazykove-vzdelavani</a:t>
            </a:r>
            <a:endParaRPr lang="cs-CZ" sz="4200" smtClean="0"/>
          </a:p>
          <a:p>
            <a:r>
              <a:rPr lang="cs-CZ" sz="4200" smtClean="0">
                <a:hlinkClick r:id="rId9"/>
              </a:rPr>
              <a:t>http://www.msmt.cz/mezinarodni-vztahy/spolecny-evropsky-referencni-ramec-pro-jazyky</a:t>
            </a:r>
            <a:endParaRPr lang="cs-CZ" sz="4200" smtClean="0"/>
          </a:p>
          <a:p>
            <a:r>
              <a:rPr lang="cs-CZ" sz="4200" smtClean="0">
                <a:hlinkClick r:id="rId10"/>
              </a:rPr>
              <a:t>http://www.msmt.cz/mezinarodni-vztahy/referencni-urovne-pro-cestinu-jako-cizi-jazyk</a:t>
            </a:r>
            <a:endParaRPr lang="cs-CZ" sz="4200" smtClean="0"/>
          </a:p>
          <a:p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Osvojování jazyka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00065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= </a:t>
            </a:r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acquisition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osvojování  x učení se</a:t>
            </a:r>
          </a:p>
          <a:p>
            <a:endParaRPr lang="cs-CZ" dirty="0" smtClean="0"/>
          </a:p>
          <a:p>
            <a:r>
              <a:rPr lang="cs-CZ" dirty="0" smtClean="0"/>
              <a:t>jazyk mateřský – výchozí, referenční </a:t>
            </a:r>
          </a:p>
          <a:p>
            <a:endParaRPr lang="cs-CZ" dirty="0" smtClean="0"/>
          </a:p>
          <a:p>
            <a:r>
              <a:rPr lang="cs-CZ" dirty="0" smtClean="0"/>
              <a:t>jazyk cizí vs. jazyk druhý</a:t>
            </a:r>
          </a:p>
          <a:p>
            <a:endParaRPr lang="cs-CZ" dirty="0" smtClean="0"/>
          </a:p>
          <a:p>
            <a:r>
              <a:rPr lang="cs-CZ" dirty="0" err="1" smtClean="0"/>
              <a:t>mezijazyk</a:t>
            </a:r>
            <a:r>
              <a:rPr lang="cs-CZ" dirty="0" smtClean="0"/>
              <a:t> (</a:t>
            </a:r>
            <a:r>
              <a:rPr lang="cs-CZ" dirty="0" err="1" smtClean="0"/>
              <a:t>interlaguage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pozitivní/negativní transfer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Bohemistická pracoviště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21497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b="1" smtClean="0"/>
              <a:t>v ČR:</a:t>
            </a:r>
          </a:p>
          <a:p>
            <a:r>
              <a:rPr lang="cs-CZ" smtClean="0"/>
              <a:t>bakalářské studium čeština pro cizince - Praha, Brno, České Budějovice, Ústí nad Labem</a:t>
            </a:r>
          </a:p>
          <a:p>
            <a:r>
              <a:rPr lang="cs-CZ" smtClean="0"/>
              <a:t>letní školy – Praha: FF UK, UJOP, Brno, Olomouc </a:t>
            </a:r>
          </a:p>
          <a:p>
            <a:pPr>
              <a:buNone/>
            </a:pPr>
            <a:r>
              <a:rPr lang="cs-CZ" b="1" smtClean="0"/>
              <a:t>v zahraničí:</a:t>
            </a:r>
          </a:p>
          <a:p>
            <a:r>
              <a:rPr lang="cs-CZ" smtClean="0"/>
              <a:t>lektoráty  </a:t>
            </a:r>
            <a:r>
              <a:rPr lang="cs-CZ" smtClean="0">
                <a:hlinkClick r:id="rId3"/>
              </a:rPr>
              <a:t>http://dzs.cz/</a:t>
            </a:r>
            <a:endParaRPr lang="cs-CZ" smtClean="0"/>
          </a:p>
          <a:p>
            <a:r>
              <a:rPr lang="cs-CZ" smtClean="0"/>
              <a:t>krajané</a:t>
            </a:r>
          </a:p>
          <a:p>
            <a:pPr>
              <a:buNone/>
            </a:pPr>
            <a:r>
              <a:rPr lang="cs-CZ" b="1" smtClean="0"/>
              <a:t>neziskové organizace:</a:t>
            </a:r>
          </a:p>
          <a:p>
            <a:r>
              <a:rPr lang="cs-CZ" smtClean="0"/>
              <a:t>SOZE, Meta, CIC, Člověk v tísni ad.</a:t>
            </a:r>
          </a:p>
          <a:p>
            <a:r>
              <a:rPr lang="cs-CZ" smtClean="0"/>
              <a:t>kurzy pro azylanty, nízkoprahové kurzy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Vzdělávání učitelů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52863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smtClean="0"/>
              <a:t>AUCČJ – Asociace učitelů češtiny jako cizího jazyka </a:t>
            </a:r>
            <a:r>
              <a:rPr lang="cs-CZ" smtClean="0">
                <a:hlinkClick r:id="rId3"/>
              </a:rPr>
              <a:t>http://auccj.cz/</a:t>
            </a:r>
            <a:endParaRPr lang="cs-CZ" b="1" smtClean="0"/>
          </a:p>
          <a:p>
            <a:r>
              <a:rPr lang="cs-CZ" smtClean="0"/>
              <a:t>4krát ročně semináře pro učitele</a:t>
            </a:r>
          </a:p>
          <a:p>
            <a:r>
              <a:rPr lang="cs-CZ" smtClean="0"/>
              <a:t>každoroční sborník příspěvků</a:t>
            </a:r>
          </a:p>
          <a:p>
            <a:r>
              <a:rPr lang="cs-CZ" smtClean="0"/>
              <a:t>knihovna</a:t>
            </a:r>
          </a:p>
          <a:p>
            <a:r>
              <a:rPr lang="cs-CZ" smtClean="0"/>
              <a:t>info o projektech, konferencích, volných místech</a:t>
            </a:r>
          </a:p>
          <a:p>
            <a:pPr>
              <a:buNone/>
            </a:pPr>
            <a:r>
              <a:rPr lang="cs-CZ" b="1" smtClean="0"/>
              <a:t>Obor Čestina jako cizí jazyk</a:t>
            </a:r>
          </a:p>
          <a:p>
            <a:r>
              <a:rPr lang="cs-CZ" smtClean="0"/>
              <a:t>Praha – navazující magisterský, Liberec </a:t>
            </a:r>
          </a:p>
          <a:p>
            <a:pPr>
              <a:buNone/>
            </a:pPr>
            <a:r>
              <a:rPr lang="cs-CZ" smtClean="0">
                <a:hlinkClick r:id="rId4"/>
              </a:rPr>
              <a:t>http://www.inkluzivniskola.cz/</a:t>
            </a:r>
            <a:r>
              <a:rPr lang="cs-CZ" smtClean="0"/>
              <a:t> </a:t>
            </a:r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Koncipování kurzu ČCJ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7489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cs-CZ" b="1" dirty="0" smtClean="0"/>
              <a:t>1. výchozí bod: ODKUD?</a:t>
            </a:r>
          </a:p>
          <a:p>
            <a:r>
              <a:rPr lang="cs-CZ" dirty="0"/>
              <a:t>ú</a:t>
            </a:r>
            <a:r>
              <a:rPr lang="cs-CZ" dirty="0" smtClean="0"/>
              <a:t>roveň (SERRJ)</a:t>
            </a:r>
          </a:p>
          <a:p>
            <a:r>
              <a:rPr lang="cs-CZ" dirty="0" smtClean="0"/>
              <a:t>mateřský jazyk (Slovan x Neslovan, Evropan x </a:t>
            </a:r>
            <a:r>
              <a:rPr lang="cs-CZ" dirty="0" err="1" smtClean="0"/>
              <a:t>Neevropan</a:t>
            </a:r>
            <a:r>
              <a:rPr lang="cs-CZ" dirty="0" smtClean="0"/>
              <a:t>), typ studenta </a:t>
            </a:r>
            <a:r>
              <a:rPr lang="cs-CZ" dirty="0"/>
              <a:t>–</a:t>
            </a:r>
            <a:r>
              <a:rPr lang="cs-CZ" dirty="0" smtClean="0"/>
              <a:t> cíl studia jazyka</a:t>
            </a:r>
          </a:p>
          <a:p>
            <a:endParaRPr lang="cs-CZ" dirty="0" smtClean="0"/>
          </a:p>
          <a:p>
            <a:pPr marL="118872" indent="0">
              <a:buNone/>
            </a:pPr>
            <a:r>
              <a:rPr lang="cs-CZ" b="1" dirty="0" smtClean="0"/>
              <a:t>2. cílový stav: KAM?</a:t>
            </a:r>
          </a:p>
          <a:p>
            <a:r>
              <a:rPr lang="cs-CZ" dirty="0"/>
              <a:t>c</a:t>
            </a:r>
            <a:r>
              <a:rPr lang="cs-CZ" dirty="0" smtClean="0"/>
              <a:t>o učit a jak to prezentovat</a:t>
            </a:r>
          </a:p>
          <a:p>
            <a:endParaRPr lang="cs-CZ" dirty="0" smtClean="0"/>
          </a:p>
          <a:p>
            <a:pPr marL="118872" indent="0">
              <a:buNone/>
            </a:pPr>
            <a:r>
              <a:rPr lang="cs-CZ" b="1" dirty="0" smtClean="0"/>
              <a:t>3. procesuální složka: JAK?</a:t>
            </a:r>
          </a:p>
          <a:p>
            <a:r>
              <a:rPr lang="cs-CZ" dirty="0" smtClean="0"/>
              <a:t>metody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Charakteristika češtiny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geografie: </a:t>
            </a:r>
            <a:r>
              <a:rPr lang="cs-CZ" b="1" smtClean="0"/>
              <a:t>evropský jazykový areál</a:t>
            </a:r>
          </a:p>
          <a:p>
            <a:endParaRPr lang="cs-CZ" smtClean="0"/>
          </a:p>
          <a:p>
            <a:r>
              <a:rPr lang="cs-CZ" smtClean="0"/>
              <a:t>genealogie: </a:t>
            </a:r>
            <a:r>
              <a:rPr lang="cs-CZ" b="1" smtClean="0"/>
              <a:t>jazyky indoevropské (slovanské)</a:t>
            </a:r>
          </a:p>
          <a:p>
            <a:endParaRPr lang="cs-CZ" smtClean="0"/>
          </a:p>
          <a:p>
            <a:r>
              <a:rPr lang="cs-CZ" smtClean="0"/>
              <a:t>typologie: </a:t>
            </a:r>
            <a:r>
              <a:rPr lang="cs-CZ" b="1" smtClean="0"/>
              <a:t>jazyky flexivní</a:t>
            </a:r>
          </a:p>
          <a:p>
            <a:endParaRPr lang="cs-CZ" smtClean="0"/>
          </a:p>
          <a:p>
            <a:r>
              <a:rPr lang="cs-CZ" smtClean="0"/>
              <a:t>prvky aglutinačnosti, analytičnosti, introflexe a polysyntetyčnosti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Typologie jazyků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72097"/>
          </a:xfrm>
        </p:spPr>
        <p:txBody>
          <a:bodyPr/>
          <a:lstStyle/>
          <a:p>
            <a:r>
              <a:rPr lang="cs-CZ" b="1" smtClean="0"/>
              <a:t>analytické</a:t>
            </a:r>
            <a:r>
              <a:rPr lang="cs-CZ" smtClean="0"/>
              <a:t> – vztahy se vyj. pomocnými slovy</a:t>
            </a:r>
          </a:p>
          <a:p>
            <a:pPr>
              <a:buNone/>
            </a:pPr>
            <a:r>
              <a:rPr lang="cs-CZ" smtClean="0"/>
              <a:t>př. angličtina, francouzština</a:t>
            </a:r>
          </a:p>
          <a:p>
            <a:r>
              <a:rPr lang="cs-CZ" b="1" smtClean="0"/>
              <a:t>aglutinační </a:t>
            </a:r>
            <a:r>
              <a:rPr lang="cs-CZ" smtClean="0"/>
              <a:t>– afixy (prefixy, sufixy)</a:t>
            </a:r>
          </a:p>
          <a:p>
            <a:pPr>
              <a:buNone/>
            </a:pPr>
            <a:r>
              <a:rPr lang="cs-CZ" smtClean="0"/>
              <a:t>př. turečtina, finština</a:t>
            </a:r>
          </a:p>
          <a:p>
            <a:r>
              <a:rPr lang="cs-CZ" b="1" smtClean="0"/>
              <a:t>flexivní </a:t>
            </a:r>
            <a:r>
              <a:rPr lang="cs-CZ" smtClean="0"/>
              <a:t>– koncovky</a:t>
            </a:r>
          </a:p>
          <a:p>
            <a:pPr>
              <a:buNone/>
            </a:pPr>
            <a:r>
              <a:rPr lang="cs-CZ" smtClean="0"/>
              <a:t>př. latina, slovanské jazyky</a:t>
            </a:r>
          </a:p>
          <a:p>
            <a:r>
              <a:rPr lang="cs-CZ" b="1" smtClean="0"/>
              <a:t>introflexivní</a:t>
            </a:r>
            <a:r>
              <a:rPr lang="cs-CZ" smtClean="0"/>
              <a:t> – změny hlásek uprostřed slov</a:t>
            </a:r>
          </a:p>
          <a:p>
            <a:pPr>
              <a:buNone/>
            </a:pPr>
            <a:r>
              <a:rPr lang="cs-CZ" smtClean="0"/>
              <a:t>př. arabština, němčina</a:t>
            </a:r>
          </a:p>
          <a:p>
            <a:r>
              <a:rPr lang="cs-CZ" b="1" smtClean="0"/>
              <a:t>polysyntetické</a:t>
            </a:r>
            <a:r>
              <a:rPr lang="cs-CZ" smtClean="0"/>
              <a:t> – složeniny</a:t>
            </a:r>
          </a:p>
          <a:p>
            <a:pPr>
              <a:buNone/>
            </a:pPr>
            <a:r>
              <a:rPr lang="cs-CZ" smtClean="0"/>
              <a:t>př. čínština, němčina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Typologie češtiny - úkol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72097"/>
          </a:xfrm>
        </p:spPr>
        <p:txBody>
          <a:bodyPr/>
          <a:lstStyle/>
          <a:p>
            <a:pPr marL="633222" indent="-514350">
              <a:buAutoNum type="arabicPeriod"/>
            </a:pPr>
            <a:r>
              <a:rPr lang="cs-CZ" smtClean="0"/>
              <a:t>budu pracovat, budeš pracovat, …</a:t>
            </a:r>
          </a:p>
          <a:p>
            <a:pPr marL="633222" indent="-514350">
              <a:buAutoNum type="arabicPeriod"/>
            </a:pPr>
            <a:r>
              <a:rPr lang="cs-CZ" smtClean="0"/>
              <a:t>Česko Finsko jedna nula</a:t>
            </a:r>
          </a:p>
          <a:p>
            <a:pPr marL="633222" indent="-514350">
              <a:buAutoNum type="arabicPeriod"/>
            </a:pPr>
            <a:r>
              <a:rPr lang="cs-CZ" smtClean="0"/>
              <a:t>dům – domy</a:t>
            </a:r>
          </a:p>
          <a:p>
            <a:pPr marL="633222" indent="-514350">
              <a:buAutoNum type="arabicPeriod"/>
            </a:pPr>
            <a:r>
              <a:rPr lang="cs-CZ" smtClean="0"/>
              <a:t>kniha, knihy, knize, knihu, o knize, knihou</a:t>
            </a:r>
          </a:p>
          <a:p>
            <a:pPr marL="633222" indent="-514350">
              <a:buAutoNum type="arabicPeriod"/>
            </a:pPr>
            <a:r>
              <a:rPr lang="cs-CZ" smtClean="0"/>
              <a:t>vodotěsný</a:t>
            </a:r>
          </a:p>
          <a:p>
            <a:pPr marL="633222" indent="-514350">
              <a:buAutoNum type="arabicPeriod"/>
            </a:pPr>
            <a:r>
              <a:rPr lang="cs-CZ" smtClean="0"/>
              <a:t>učit – naučit – učitel - učitelka</a:t>
            </a:r>
          </a:p>
          <a:p>
            <a:pPr marL="633222" indent="-514350">
              <a:buAutoNum type="arabicPeriod"/>
            </a:pPr>
            <a:r>
              <a:rPr lang="cs-CZ" smtClean="0"/>
              <a:t>šel jsem, šel jsi, šel, šli jsme, šli jste, šli</a:t>
            </a:r>
          </a:p>
          <a:p>
            <a:pPr marL="633222" indent="-514350">
              <a:buAutoNum type="arabicPeriod"/>
            </a:pPr>
            <a:r>
              <a:rPr lang="cs-CZ" smtClean="0"/>
              <a:t>psát – psal </a:t>
            </a:r>
          </a:p>
          <a:p>
            <a:pPr marL="633222" indent="-514350">
              <a:buAutoNum type="arabicPeriod"/>
            </a:pPr>
            <a:r>
              <a:rPr lang="cs-CZ" smtClean="0"/>
              <a:t>les – lesník – lesopark – prales</a:t>
            </a:r>
          </a:p>
          <a:p>
            <a:pPr marL="633222" indent="-514350">
              <a:buAutoNum type="arabicPeriod"/>
            </a:pPr>
            <a:r>
              <a:rPr lang="cs-CZ" smtClean="0"/>
              <a:t>nesu, neseš, nese, neseme, nesete, nesou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6552</TotalTime>
  <Words>1066</Words>
  <Application>Microsoft Office PowerPoint</Application>
  <PresentationFormat>Předvádění na obrazovce (4:3)</PresentationFormat>
  <Paragraphs>250</Paragraphs>
  <Slides>24</Slides>
  <Notes>24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Modul</vt:lpstr>
      <vt:lpstr>Úvod do disciplíny čeština jako cizí jazyk</vt:lpstr>
      <vt:lpstr>Čeština jako cizí jazyk </vt:lpstr>
      <vt:lpstr>Osvojování jazyka</vt:lpstr>
      <vt:lpstr>Bohemistická pracoviště</vt:lpstr>
      <vt:lpstr>Vzdělávání učitelů</vt:lpstr>
      <vt:lpstr>Koncipování kurzu ČCJ</vt:lpstr>
      <vt:lpstr>Charakteristika češtiny</vt:lpstr>
      <vt:lpstr>Typologie jazyků</vt:lpstr>
      <vt:lpstr>Typologie češtiny - úkol</vt:lpstr>
      <vt:lpstr>Typologie češtiny</vt:lpstr>
      <vt:lpstr>Specifika češtiny</vt:lpstr>
      <vt:lpstr>Specifika češtiny</vt:lpstr>
      <vt:lpstr>Evropská jazyková politika</vt:lpstr>
      <vt:lpstr>Společný evropský referenční rámec pro jazyky (SERRJ)</vt:lpstr>
      <vt:lpstr>Jazykové úrovně</vt:lpstr>
      <vt:lpstr>Popisy úrovní pro češtinu jako cizí jazyk</vt:lpstr>
      <vt:lpstr>Úroveň A1 pro češtinu jako cizí jazyk</vt:lpstr>
      <vt:lpstr>Úroveň A1 – témata</vt:lpstr>
      <vt:lpstr>Úroveň A1 – sociokulturní kompetence</vt:lpstr>
      <vt:lpstr>Úroveň A1 – jazykové jevy</vt:lpstr>
      <vt:lpstr>Úroveň B1 pro češtinu jako cizí jazyk – Prahová</vt:lpstr>
      <vt:lpstr>Úroveň B1 – témata</vt:lpstr>
      <vt:lpstr>Úroveň B1 – jazykové jevy</vt:lpstr>
      <vt:lpstr>Použitá literatura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disciplíny čeština jako cizí jazyk</dc:title>
  <dc:creator>Pavlína Vališová</dc:creator>
  <cp:lastModifiedBy>Pavlína Vališová</cp:lastModifiedBy>
  <cp:revision>211</cp:revision>
  <dcterms:created xsi:type="dcterms:W3CDTF">2012-02-11T19:19:47Z</dcterms:created>
  <dcterms:modified xsi:type="dcterms:W3CDTF">2012-02-21T21:15:53Z</dcterms:modified>
</cp:coreProperties>
</file>