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6" r:id="rId8"/>
    <p:sldId id="263" r:id="rId9"/>
    <p:sldId id="265" r:id="rId10"/>
    <p:sldId id="264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7" d="100"/>
          <a:sy n="187" d="100"/>
        </p:scale>
        <p:origin x="-20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37478E-1B6C-CC49-91FB-1DFBA1D7F901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DF9D36E4-6BEC-E646-BAA0-5D1418B8FFE9}">
      <dgm:prSet phldrT="[Text]"/>
      <dgm:spPr/>
      <dgm:t>
        <a:bodyPr/>
        <a:lstStyle/>
        <a:p>
          <a:r>
            <a:rPr lang="en-US" b="1" smtClean="0">
              <a:solidFill>
                <a:srgbClr val="008000"/>
              </a:solidFill>
            </a:rPr>
            <a:t>vyjadřované očekávání učitele: </a:t>
          </a:r>
          <a:r>
            <a:rPr lang="en-US" smtClean="0">
              <a:solidFill>
                <a:srgbClr val="008000"/>
              </a:solidFill>
            </a:rPr>
            <a:t/>
          </a:r>
          <a:br>
            <a:rPr lang="en-US" smtClean="0">
              <a:solidFill>
                <a:srgbClr val="008000"/>
              </a:solidFill>
            </a:rPr>
          </a:br>
          <a:r>
            <a:rPr lang="en-US" smtClean="0">
              <a:solidFill>
                <a:srgbClr val="008000"/>
              </a:solidFill>
            </a:rPr>
            <a:t>1) pozitivní </a:t>
          </a:r>
          <a:br>
            <a:rPr lang="en-US" smtClean="0">
              <a:solidFill>
                <a:srgbClr val="008000"/>
              </a:solidFill>
            </a:rPr>
          </a:br>
          <a:r>
            <a:rPr lang="en-US" smtClean="0">
              <a:solidFill>
                <a:srgbClr val="008000"/>
              </a:solidFill>
            </a:rPr>
            <a:t>2) negativní </a:t>
          </a:r>
          <a:br>
            <a:rPr lang="en-US" smtClean="0">
              <a:solidFill>
                <a:srgbClr val="008000"/>
              </a:solidFill>
            </a:rPr>
          </a:br>
          <a:r>
            <a:rPr lang="en-US" smtClean="0">
              <a:solidFill>
                <a:srgbClr val="008000"/>
              </a:solidFill>
            </a:rPr>
            <a:t>3) neutrální </a:t>
          </a:r>
          <a:endParaRPr lang="en-US">
            <a:solidFill>
              <a:srgbClr val="008000"/>
            </a:solidFill>
          </a:endParaRPr>
        </a:p>
      </dgm:t>
    </dgm:pt>
    <dgm:pt modelId="{B4ABC9F9-F21A-894D-9D69-26DD38AFA787}" type="parTrans" cxnId="{7F37AF10-7E99-794F-8AD8-C54908BB2605}">
      <dgm:prSet/>
      <dgm:spPr/>
      <dgm:t>
        <a:bodyPr/>
        <a:lstStyle/>
        <a:p>
          <a:endParaRPr lang="en-US"/>
        </a:p>
      </dgm:t>
    </dgm:pt>
    <dgm:pt modelId="{C61916C7-B03E-4D41-B4C5-028097D5CF38}" type="sibTrans" cxnId="{7F37AF10-7E99-794F-8AD8-C54908BB2605}">
      <dgm:prSet/>
      <dgm:spPr/>
      <dgm:t>
        <a:bodyPr/>
        <a:lstStyle/>
        <a:p>
          <a:endParaRPr lang="en-US"/>
        </a:p>
      </dgm:t>
    </dgm:pt>
    <dgm:pt modelId="{EE9C1970-6586-704D-8550-6D109D356CC0}">
      <dgm:prSet phldrT="[Text]"/>
      <dgm:spPr/>
      <dgm:t>
        <a:bodyPr/>
        <a:lstStyle/>
        <a:p>
          <a:r>
            <a:rPr lang="en-US" smtClean="0">
              <a:solidFill>
                <a:srgbClr val="008000"/>
              </a:solidFill>
            </a:rPr>
            <a:t>osobnost studenta</a:t>
          </a:r>
          <a:endParaRPr lang="en-US">
            <a:solidFill>
              <a:srgbClr val="008000"/>
            </a:solidFill>
          </a:endParaRPr>
        </a:p>
      </dgm:t>
    </dgm:pt>
    <dgm:pt modelId="{B1C215CD-B56E-3D46-80F2-1C278985EEBE}" type="parTrans" cxnId="{94AA7EA8-F595-5947-BBA3-382A40CE00EB}">
      <dgm:prSet/>
      <dgm:spPr/>
      <dgm:t>
        <a:bodyPr/>
        <a:lstStyle/>
        <a:p>
          <a:endParaRPr lang="en-US"/>
        </a:p>
      </dgm:t>
    </dgm:pt>
    <dgm:pt modelId="{9EDC3375-0076-9B49-8D64-0386D8CE0A30}" type="sibTrans" cxnId="{94AA7EA8-F595-5947-BBA3-382A40CE00EB}">
      <dgm:prSet/>
      <dgm:spPr/>
      <dgm:t>
        <a:bodyPr/>
        <a:lstStyle/>
        <a:p>
          <a:endParaRPr lang="en-US"/>
        </a:p>
      </dgm:t>
    </dgm:pt>
    <dgm:pt modelId="{09C37B4D-9511-6843-BAE2-441395E1EF50}">
      <dgm:prSet phldrT="[Text]"/>
      <dgm:spPr/>
      <dgm:t>
        <a:bodyPr/>
        <a:lstStyle/>
        <a:p>
          <a:r>
            <a:rPr lang="en-US" b="1" smtClean="0">
              <a:solidFill>
                <a:srgbClr val="008000"/>
              </a:solidFill>
            </a:rPr>
            <a:t>výsledek </a:t>
          </a:r>
          <a:br>
            <a:rPr lang="en-US" b="1" smtClean="0">
              <a:solidFill>
                <a:srgbClr val="008000"/>
              </a:solidFill>
            </a:rPr>
          </a:br>
          <a:r>
            <a:rPr lang="en-US" b="1" smtClean="0">
              <a:solidFill>
                <a:srgbClr val="008000"/>
              </a:solidFill>
            </a:rPr>
            <a:t>u zkoušky</a:t>
          </a:r>
          <a:endParaRPr lang="en-US" b="1">
            <a:solidFill>
              <a:srgbClr val="008000"/>
            </a:solidFill>
          </a:endParaRPr>
        </a:p>
      </dgm:t>
    </dgm:pt>
    <dgm:pt modelId="{260870DE-DA5D-1E47-8EB5-733DF11B13BB}" type="parTrans" cxnId="{2252EBB1-AB8B-4C48-A885-466EA9338E93}">
      <dgm:prSet/>
      <dgm:spPr/>
      <dgm:t>
        <a:bodyPr/>
        <a:lstStyle/>
        <a:p>
          <a:endParaRPr lang="en-US"/>
        </a:p>
      </dgm:t>
    </dgm:pt>
    <dgm:pt modelId="{21C4A93C-067A-7C4E-A6B0-558BECA3443F}" type="sibTrans" cxnId="{2252EBB1-AB8B-4C48-A885-466EA9338E93}">
      <dgm:prSet/>
      <dgm:spPr/>
      <dgm:t>
        <a:bodyPr/>
        <a:lstStyle/>
        <a:p>
          <a:endParaRPr lang="en-US"/>
        </a:p>
      </dgm:t>
    </dgm:pt>
    <dgm:pt modelId="{0E3FB47B-42C3-B949-9141-99A5A4136B6C}" type="pres">
      <dgm:prSet presAssocID="{2B37478E-1B6C-CC49-91FB-1DFBA1D7F901}" presName="Name0" presStyleCnt="0">
        <dgm:presLayoutVars>
          <dgm:dir/>
          <dgm:resizeHandles val="exact"/>
        </dgm:presLayoutVars>
      </dgm:prSet>
      <dgm:spPr/>
    </dgm:pt>
    <dgm:pt modelId="{507B4D99-4702-A043-8945-8782E3247627}" type="pres">
      <dgm:prSet presAssocID="{DF9D36E4-6BEC-E646-BAA0-5D1418B8FFE9}" presName="node" presStyleLbl="node1" presStyleIdx="0" presStyleCnt="3" custScaleX="158011" custScaleY="192289" custLinFactX="2703" custLinFactNeighborX="100000" custLinFactNeighborY="-183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4AA73E-5957-554A-8D3F-15B0C3AC2421}" type="pres">
      <dgm:prSet presAssocID="{C61916C7-B03E-4D41-B4C5-028097D5CF38}" presName="sibTrans" presStyleLbl="sibTrans2D1" presStyleIdx="0" presStyleCnt="2" custAng="9040008" custFlipHor="1" custScaleX="724821" custScaleY="124464" custLinFactX="137226" custLinFactY="-85868" custLinFactNeighborX="200000" custLinFactNeighborY="-100000"/>
      <dgm:spPr/>
    </dgm:pt>
    <dgm:pt modelId="{60E7D91C-A81D-2647-AA35-8658F4A3C97D}" type="pres">
      <dgm:prSet presAssocID="{C61916C7-B03E-4D41-B4C5-028097D5CF38}" presName="connectorText" presStyleLbl="sibTrans2D1" presStyleIdx="0" presStyleCnt="2"/>
      <dgm:spPr/>
    </dgm:pt>
    <dgm:pt modelId="{F202B15A-DDB1-9A4C-9C45-67BF135FE58A}" type="pres">
      <dgm:prSet presAssocID="{EE9C1970-6586-704D-8550-6D109D356CC0}" presName="node" presStyleLbl="node1" presStyleIdx="1" presStyleCnt="3" custLinFactY="32074" custLinFactNeighborX="-5966" custLinFactNeighborY="100000">
        <dgm:presLayoutVars>
          <dgm:bulletEnabled val="1"/>
        </dgm:presLayoutVars>
      </dgm:prSet>
      <dgm:spPr/>
    </dgm:pt>
    <dgm:pt modelId="{7BFDE475-B708-1541-8401-9DCA6088F399}" type="pres">
      <dgm:prSet presAssocID="{9EDC3375-0076-9B49-8D64-0386D8CE0A30}" presName="sibTrans" presStyleLbl="sibTrans2D1" presStyleIdx="1" presStyleCnt="2" custAng="18418452" custScaleX="125646" custLinFactX="-100000" custLinFactNeighborX="-160477" custLinFactNeighborY="-31522"/>
      <dgm:spPr/>
    </dgm:pt>
    <dgm:pt modelId="{1E82B6D2-DADA-E549-860E-B0CF1A667EF4}" type="pres">
      <dgm:prSet presAssocID="{9EDC3375-0076-9B49-8D64-0386D8CE0A30}" presName="connectorText" presStyleLbl="sibTrans2D1" presStyleIdx="1" presStyleCnt="2"/>
      <dgm:spPr/>
    </dgm:pt>
    <dgm:pt modelId="{82C5C54E-6615-2847-96EB-9BF08E60C0C1}" type="pres">
      <dgm:prSet presAssocID="{09C37B4D-9511-6843-BAE2-441395E1EF50}" presName="node" presStyleLbl="node1" presStyleIdx="2" presStyleCnt="3" custLinFactNeighborX="-72309" custLinFactNeighborY="-14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227318-72C5-B84C-AECA-A573ADA6183A}" type="presOf" srcId="{C61916C7-B03E-4D41-B4C5-028097D5CF38}" destId="{60E7D91C-A81D-2647-AA35-8658F4A3C97D}" srcOrd="1" destOrd="0" presId="urn:microsoft.com/office/officeart/2005/8/layout/process1"/>
    <dgm:cxn modelId="{94AA7EA8-F595-5947-BBA3-382A40CE00EB}" srcId="{2B37478E-1B6C-CC49-91FB-1DFBA1D7F901}" destId="{EE9C1970-6586-704D-8550-6D109D356CC0}" srcOrd="1" destOrd="0" parTransId="{B1C215CD-B56E-3D46-80F2-1C278985EEBE}" sibTransId="{9EDC3375-0076-9B49-8D64-0386D8CE0A30}"/>
    <dgm:cxn modelId="{7F37AF10-7E99-794F-8AD8-C54908BB2605}" srcId="{2B37478E-1B6C-CC49-91FB-1DFBA1D7F901}" destId="{DF9D36E4-6BEC-E646-BAA0-5D1418B8FFE9}" srcOrd="0" destOrd="0" parTransId="{B4ABC9F9-F21A-894D-9D69-26DD38AFA787}" sibTransId="{C61916C7-B03E-4D41-B4C5-028097D5CF38}"/>
    <dgm:cxn modelId="{5302D269-3B3B-994F-A91B-A61F9F276C07}" type="presOf" srcId="{C61916C7-B03E-4D41-B4C5-028097D5CF38}" destId="{1B4AA73E-5957-554A-8D3F-15B0C3AC2421}" srcOrd="0" destOrd="0" presId="urn:microsoft.com/office/officeart/2005/8/layout/process1"/>
    <dgm:cxn modelId="{9906610E-29E2-4140-9C1A-B3C65F0FE1DE}" type="presOf" srcId="{09C37B4D-9511-6843-BAE2-441395E1EF50}" destId="{82C5C54E-6615-2847-96EB-9BF08E60C0C1}" srcOrd="0" destOrd="0" presId="urn:microsoft.com/office/officeart/2005/8/layout/process1"/>
    <dgm:cxn modelId="{2252EBB1-AB8B-4C48-A885-466EA9338E93}" srcId="{2B37478E-1B6C-CC49-91FB-1DFBA1D7F901}" destId="{09C37B4D-9511-6843-BAE2-441395E1EF50}" srcOrd="2" destOrd="0" parTransId="{260870DE-DA5D-1E47-8EB5-733DF11B13BB}" sibTransId="{21C4A93C-067A-7C4E-A6B0-558BECA3443F}"/>
    <dgm:cxn modelId="{152A3F75-738B-F741-BC23-A825E2480640}" type="presOf" srcId="{9EDC3375-0076-9B49-8D64-0386D8CE0A30}" destId="{7BFDE475-B708-1541-8401-9DCA6088F399}" srcOrd="0" destOrd="0" presId="urn:microsoft.com/office/officeart/2005/8/layout/process1"/>
    <dgm:cxn modelId="{D43BDBBA-B8BA-AE43-8139-6F3A8BA0390E}" type="presOf" srcId="{9EDC3375-0076-9B49-8D64-0386D8CE0A30}" destId="{1E82B6D2-DADA-E549-860E-B0CF1A667EF4}" srcOrd="1" destOrd="0" presId="urn:microsoft.com/office/officeart/2005/8/layout/process1"/>
    <dgm:cxn modelId="{06475A19-D745-3744-BB56-261F1EB5538A}" type="presOf" srcId="{DF9D36E4-6BEC-E646-BAA0-5D1418B8FFE9}" destId="{507B4D99-4702-A043-8945-8782E3247627}" srcOrd="0" destOrd="0" presId="urn:microsoft.com/office/officeart/2005/8/layout/process1"/>
    <dgm:cxn modelId="{4600BF54-0934-B44A-B6C9-80EEB6DA0C98}" type="presOf" srcId="{EE9C1970-6586-704D-8550-6D109D356CC0}" destId="{F202B15A-DDB1-9A4C-9C45-67BF135FE58A}" srcOrd="0" destOrd="0" presId="urn:microsoft.com/office/officeart/2005/8/layout/process1"/>
    <dgm:cxn modelId="{ED432C6A-03F8-324A-8C7C-DF275A7F596D}" type="presOf" srcId="{2B37478E-1B6C-CC49-91FB-1DFBA1D7F901}" destId="{0E3FB47B-42C3-B949-9141-99A5A4136B6C}" srcOrd="0" destOrd="0" presId="urn:microsoft.com/office/officeart/2005/8/layout/process1"/>
    <dgm:cxn modelId="{F5612B67-417C-2C42-A920-5755200F3E9C}" type="presParOf" srcId="{0E3FB47B-42C3-B949-9141-99A5A4136B6C}" destId="{507B4D99-4702-A043-8945-8782E3247627}" srcOrd="0" destOrd="0" presId="urn:microsoft.com/office/officeart/2005/8/layout/process1"/>
    <dgm:cxn modelId="{BC0B7415-C301-DB4E-851A-EB160834F92E}" type="presParOf" srcId="{0E3FB47B-42C3-B949-9141-99A5A4136B6C}" destId="{1B4AA73E-5957-554A-8D3F-15B0C3AC2421}" srcOrd="1" destOrd="0" presId="urn:microsoft.com/office/officeart/2005/8/layout/process1"/>
    <dgm:cxn modelId="{8F884FB6-E164-3C4E-AA5F-D1B58789B365}" type="presParOf" srcId="{1B4AA73E-5957-554A-8D3F-15B0C3AC2421}" destId="{60E7D91C-A81D-2647-AA35-8658F4A3C97D}" srcOrd="0" destOrd="0" presId="urn:microsoft.com/office/officeart/2005/8/layout/process1"/>
    <dgm:cxn modelId="{C46A736C-402D-4044-A493-6E6C041B29E6}" type="presParOf" srcId="{0E3FB47B-42C3-B949-9141-99A5A4136B6C}" destId="{F202B15A-DDB1-9A4C-9C45-67BF135FE58A}" srcOrd="2" destOrd="0" presId="urn:microsoft.com/office/officeart/2005/8/layout/process1"/>
    <dgm:cxn modelId="{B095AEDB-FE0E-F542-969A-23DCB61646A1}" type="presParOf" srcId="{0E3FB47B-42C3-B949-9141-99A5A4136B6C}" destId="{7BFDE475-B708-1541-8401-9DCA6088F399}" srcOrd="3" destOrd="0" presId="urn:microsoft.com/office/officeart/2005/8/layout/process1"/>
    <dgm:cxn modelId="{3BA1D4EE-6DAE-7645-AE80-9A44C5288095}" type="presParOf" srcId="{7BFDE475-B708-1541-8401-9DCA6088F399}" destId="{1E82B6D2-DADA-E549-860E-B0CF1A667EF4}" srcOrd="0" destOrd="0" presId="urn:microsoft.com/office/officeart/2005/8/layout/process1"/>
    <dgm:cxn modelId="{49BDC6D0-102A-C34E-B8C9-F76BEFC3BA71}" type="presParOf" srcId="{0E3FB47B-42C3-B949-9141-99A5A4136B6C}" destId="{82C5C54E-6615-2847-96EB-9BF08E60C0C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B4D99-4702-A043-8945-8782E3247627}">
      <dsp:nvSpPr>
        <dsp:cNvPr id="0" name=""/>
        <dsp:cNvSpPr/>
      </dsp:nvSpPr>
      <dsp:spPr>
        <a:xfrm>
          <a:off x="143414" y="897908"/>
          <a:ext cx="2745625" cy="200474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>
              <a:solidFill>
                <a:srgbClr val="008000"/>
              </a:solidFill>
            </a:rPr>
            <a:t>vyjadřované očekávání učitele: </a:t>
          </a:r>
          <a:r>
            <a:rPr lang="en-US" sz="2100" kern="1200" smtClean="0">
              <a:solidFill>
                <a:srgbClr val="008000"/>
              </a:solidFill>
            </a:rPr>
            <a:t/>
          </a:r>
          <a:br>
            <a:rPr lang="en-US" sz="2100" kern="1200" smtClean="0">
              <a:solidFill>
                <a:srgbClr val="008000"/>
              </a:solidFill>
            </a:rPr>
          </a:br>
          <a:r>
            <a:rPr lang="en-US" sz="2100" kern="1200" smtClean="0">
              <a:solidFill>
                <a:srgbClr val="008000"/>
              </a:solidFill>
            </a:rPr>
            <a:t>1) pozitivní </a:t>
          </a:r>
          <a:br>
            <a:rPr lang="en-US" sz="2100" kern="1200" smtClean="0">
              <a:solidFill>
                <a:srgbClr val="008000"/>
              </a:solidFill>
            </a:rPr>
          </a:br>
          <a:r>
            <a:rPr lang="en-US" sz="2100" kern="1200" smtClean="0">
              <a:solidFill>
                <a:srgbClr val="008000"/>
              </a:solidFill>
            </a:rPr>
            <a:t>2) negativní </a:t>
          </a:r>
          <a:br>
            <a:rPr lang="en-US" sz="2100" kern="1200" smtClean="0">
              <a:solidFill>
                <a:srgbClr val="008000"/>
              </a:solidFill>
            </a:rPr>
          </a:br>
          <a:r>
            <a:rPr lang="en-US" sz="2100" kern="1200" smtClean="0">
              <a:solidFill>
                <a:srgbClr val="008000"/>
              </a:solidFill>
            </a:rPr>
            <a:t>3) neutrální </a:t>
          </a:r>
          <a:endParaRPr lang="en-US" sz="2100" kern="1200">
            <a:solidFill>
              <a:srgbClr val="008000"/>
            </a:solidFill>
          </a:endParaRPr>
        </a:p>
      </dsp:txBody>
      <dsp:txXfrm>
        <a:off x="202131" y="956625"/>
        <a:ext cx="2628191" cy="1887313"/>
      </dsp:txXfrm>
    </dsp:sp>
    <dsp:sp modelId="{1B4AA73E-5957-554A-8D3F-15B0C3AC2421}">
      <dsp:nvSpPr>
        <dsp:cNvPr id="0" name=""/>
        <dsp:cNvSpPr/>
      </dsp:nvSpPr>
      <dsp:spPr>
        <a:xfrm rot="10784126" flipH="1">
          <a:off x="3076721" y="1762822"/>
          <a:ext cx="2293777" cy="536351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076722" y="1870463"/>
        <a:ext cx="2132872" cy="321811"/>
      </dsp:txXfrm>
    </dsp:sp>
    <dsp:sp modelId="{F202B15A-DDB1-9A4C-9C45-67BF135FE58A}">
      <dsp:nvSpPr>
        <dsp:cNvPr id="0" name=""/>
        <dsp:cNvSpPr/>
      </dsp:nvSpPr>
      <dsp:spPr>
        <a:xfrm>
          <a:off x="3408224" y="2947210"/>
          <a:ext cx="1737616" cy="10425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>
              <a:solidFill>
                <a:srgbClr val="008000"/>
              </a:solidFill>
            </a:rPr>
            <a:t>osobnost studenta</a:t>
          </a:r>
          <a:endParaRPr lang="en-US" sz="2100" kern="1200">
            <a:solidFill>
              <a:srgbClr val="008000"/>
            </a:solidFill>
          </a:endParaRPr>
        </a:p>
      </dsp:txBody>
      <dsp:txXfrm>
        <a:off x="3438760" y="2977746"/>
        <a:ext cx="1676544" cy="981498"/>
      </dsp:txXfrm>
    </dsp:sp>
    <dsp:sp modelId="{7BFDE475-B708-1541-8401-9DCA6088F399}">
      <dsp:nvSpPr>
        <dsp:cNvPr id="0" name=""/>
        <dsp:cNvSpPr/>
      </dsp:nvSpPr>
      <dsp:spPr>
        <a:xfrm rot="16230743">
          <a:off x="3924719" y="2346743"/>
          <a:ext cx="542135" cy="430928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988780" y="2497565"/>
        <a:ext cx="412857" cy="258556"/>
      </dsp:txXfrm>
    </dsp:sp>
    <dsp:sp modelId="{82C5C54E-6615-2847-96EB-9BF08E60C0C1}">
      <dsp:nvSpPr>
        <dsp:cNvPr id="0" name=""/>
        <dsp:cNvSpPr/>
      </dsp:nvSpPr>
      <dsp:spPr>
        <a:xfrm>
          <a:off x="5473893" y="1420825"/>
          <a:ext cx="1737616" cy="10425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1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>
              <a:solidFill>
                <a:srgbClr val="008000"/>
              </a:solidFill>
            </a:rPr>
            <a:t>výsledek </a:t>
          </a:r>
          <a:br>
            <a:rPr lang="en-US" sz="2100" b="1" kern="1200" smtClean="0">
              <a:solidFill>
                <a:srgbClr val="008000"/>
              </a:solidFill>
            </a:rPr>
          </a:br>
          <a:r>
            <a:rPr lang="en-US" sz="2100" b="1" kern="1200" smtClean="0">
              <a:solidFill>
                <a:srgbClr val="008000"/>
              </a:solidFill>
            </a:rPr>
            <a:t>u zkoušky</a:t>
          </a:r>
          <a:endParaRPr lang="en-US" sz="2100" b="1" kern="1200">
            <a:solidFill>
              <a:srgbClr val="008000"/>
            </a:solidFill>
          </a:endParaRPr>
        </a:p>
      </dsp:txBody>
      <dsp:txXfrm>
        <a:off x="5504429" y="1451361"/>
        <a:ext cx="1676544" cy="981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28.4.11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090259"/>
            <a:ext cx="7196328" cy="1640062"/>
          </a:xfrm>
        </p:spPr>
        <p:txBody>
          <a:bodyPr/>
          <a:lstStyle/>
          <a:p>
            <a:r>
              <a:rPr lang="en-US" dirty="0" smtClean="0"/>
              <a:t>Etické </a:t>
            </a:r>
            <a:r>
              <a:rPr lang="en-US" dirty="0" err="1" smtClean="0"/>
              <a:t>aspekty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r>
              <a:rPr lang="en-US" dirty="0" smtClean="0"/>
              <a:t> v </a:t>
            </a:r>
            <a:r>
              <a:rPr lang="en-US" dirty="0" err="1" smtClean="0"/>
              <a:t>psychologii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Helena Klimusová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106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Důvěrnost informací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všechny informace brány jako důvěrné, pokud není dohodnuto předem jinak</a:t>
            </a:r>
          </a:p>
          <a:p>
            <a:r>
              <a:rPr lang="en-US" smtClean="0"/>
              <a:t>znemožnit identifikaci účastníků při publikaci výsledků</a:t>
            </a:r>
          </a:p>
          <a:p>
            <a:r>
              <a:rPr lang="en-US" smtClean="0"/>
              <a:t>možné narušení práva na důvěrnost sdělení – upozornit předem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55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Poskytování rad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někdy intervence součástí výzkumu</a:t>
            </a:r>
          </a:p>
          <a:p>
            <a:r>
              <a:rPr lang="en-US" smtClean="0"/>
              <a:t>jindy se objeví problém, kterého si účastník nemusí být vědom a který intervenci vyžaduje</a:t>
            </a:r>
          </a:p>
          <a:p>
            <a:r>
              <a:rPr lang="en-US" smtClean="0"/>
              <a:t>vyžadování pomoci účastníkem – otázka dvojí role a kompetence výzkumníka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03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Klamání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zatajení pravého účelu výzkumu </a:t>
            </a:r>
          </a:p>
          <a:p>
            <a:r>
              <a:rPr lang="en-US" smtClean="0"/>
              <a:t>klamání o pravém účelu výzkumu</a:t>
            </a:r>
          </a:p>
          <a:p>
            <a:r>
              <a:rPr lang="en-US">
                <a:effectLst/>
              </a:rPr>
              <a:t>před </a:t>
            </a:r>
            <a:r>
              <a:rPr lang="en-US">
                <a:effectLst/>
              </a:rPr>
              <a:t>použitím </a:t>
            </a:r>
            <a:r>
              <a:rPr lang="en-US" smtClean="0">
                <a:effectLst/>
              </a:rPr>
              <a:t>klamu</a:t>
            </a:r>
          </a:p>
          <a:p>
            <a:pPr lvl="1"/>
            <a:r>
              <a:rPr lang="en-US" smtClean="0">
                <a:effectLst/>
              </a:rPr>
              <a:t>uvážit alternativní </a:t>
            </a:r>
            <a:r>
              <a:rPr lang="en-US">
                <a:effectLst/>
              </a:rPr>
              <a:t>postupy </a:t>
            </a:r>
            <a:r>
              <a:rPr lang="en-US">
                <a:effectLst/>
              </a:rPr>
              <a:t>bez </a:t>
            </a:r>
            <a:r>
              <a:rPr lang="en-US" smtClean="0">
                <a:effectLst/>
              </a:rPr>
              <a:t>klamu</a:t>
            </a:r>
          </a:p>
          <a:p>
            <a:pPr lvl="1"/>
            <a:r>
              <a:rPr lang="en-US" smtClean="0">
                <a:effectLst/>
              </a:rPr>
              <a:t>poskytnout </a:t>
            </a:r>
            <a:r>
              <a:rPr lang="en-US">
                <a:effectLst/>
              </a:rPr>
              <a:t>účastníkům co </a:t>
            </a:r>
            <a:r>
              <a:rPr lang="en-US">
                <a:effectLst/>
              </a:rPr>
              <a:t>nejvíce </a:t>
            </a:r>
            <a:r>
              <a:rPr lang="en-US" smtClean="0">
                <a:effectLst/>
              </a:rPr>
              <a:t>informací </a:t>
            </a:r>
            <a:r>
              <a:rPr lang="en-US">
                <a:effectLst/>
              </a:rPr>
              <a:t>v </a:t>
            </a:r>
            <a:r>
              <a:rPr lang="en-US">
                <a:effectLst/>
              </a:rPr>
              <a:t>první </a:t>
            </a:r>
            <a:r>
              <a:rPr lang="en-US" smtClean="0">
                <a:effectLst/>
              </a:rPr>
              <a:t>fázi</a:t>
            </a:r>
          </a:p>
          <a:p>
            <a:pPr lvl="1"/>
            <a:r>
              <a:rPr lang="en-US" smtClean="0">
                <a:effectLst/>
              </a:rPr>
              <a:t>uvažovat </a:t>
            </a:r>
            <a:r>
              <a:rPr lang="en-US">
                <a:effectLst/>
              </a:rPr>
              <a:t>o dopadu zatajení</a:t>
            </a:r>
          </a:p>
          <a:p>
            <a:r>
              <a:rPr lang="en-US">
                <a:effectLst/>
              </a:rPr>
              <a:t>odhalit co nejdříve</a:t>
            </a:r>
            <a:r>
              <a:rPr lang="en-US">
                <a:effectLst/>
              </a:rPr>
              <a:t> </a:t>
            </a:r>
            <a:endParaRPr lang="en-US"/>
          </a:p>
        </p:txBody>
      </p:sp>
      <p:pic>
        <p:nvPicPr>
          <p:cNvPr id="4" name="Picture 3" descr="milgram-experime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265" y="1140233"/>
            <a:ext cx="2993169" cy="224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187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Debriefing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důležitý zvláště u výzkumů, kde došlo ke klamání účastníků</a:t>
            </a:r>
          </a:p>
          <a:p>
            <a:r>
              <a:rPr lang="en-US" smtClean="0"/>
              <a:t>nejen verbální popis situace, ale i zpracování emocí</a:t>
            </a:r>
          </a:p>
          <a:p>
            <a:r>
              <a:rPr lang="en-US" smtClean="0"/>
              <a:t>není ospravedlněním pro neetické postupy</a:t>
            </a:r>
            <a:endParaRPr lang="en-US"/>
          </a:p>
        </p:txBody>
      </p:sp>
      <p:pic>
        <p:nvPicPr>
          <p:cNvPr id="4" name="Picture 3" descr="drunk subwa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747" y="4257117"/>
            <a:ext cx="3373253" cy="252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014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Publikace výsledků výzkumu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vědecké podvody:</a:t>
            </a:r>
          </a:p>
          <a:p>
            <a:pPr lvl="1"/>
            <a:r>
              <a:rPr lang="en-US" smtClean="0"/>
              <a:t>zkreslená data</a:t>
            </a:r>
          </a:p>
          <a:p>
            <a:pPr lvl="1"/>
            <a:r>
              <a:rPr lang="en-US" smtClean="0"/>
              <a:t>vymyšlená data</a:t>
            </a:r>
          </a:p>
          <a:p>
            <a:pPr lvl="1"/>
            <a:r>
              <a:rPr lang="en-US" smtClean="0"/>
              <a:t>plagiátorství</a:t>
            </a:r>
          </a:p>
          <a:p>
            <a:pPr lvl="1"/>
            <a:r>
              <a:rPr lang="en-US" smtClean="0"/>
              <a:t>vícenásobná publikace výsledků</a:t>
            </a:r>
          </a:p>
          <a:p>
            <a:r>
              <a:rPr lang="en-US" smtClean="0"/>
              <a:t>poskytnutí dat pro ověření</a:t>
            </a:r>
          </a:p>
          <a:p>
            <a:r>
              <a:rPr lang="en-US"/>
              <a:t>autorství publikace</a:t>
            </a:r>
          </a:p>
          <a:p>
            <a:endParaRPr lang="en-US" smtClean="0"/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Picture 3" descr="subliminal-movie-theat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3385" y="4341274"/>
            <a:ext cx="3370615" cy="2516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8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Výzkum v psychologii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výzkum prováděn na živých bytostech</a:t>
            </a:r>
          </a:p>
          <a:p>
            <a:r>
              <a:rPr lang="en-US" smtClean="0"/>
              <a:t>závěry výzkumu mají dopad na společnost jako celek</a:t>
            </a:r>
          </a:p>
          <a:p>
            <a:r>
              <a:rPr lang="en-US" smtClean="0"/>
              <a:t>zneužitelnost výsledků výzkumu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66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Příklad návrhu výzkumu</a:t>
            </a:r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6490449"/>
              </p:ext>
            </p:extLst>
          </p:nvPr>
        </p:nvGraphicFramePr>
        <p:xfrm>
          <a:off x="765175" y="2070100"/>
          <a:ext cx="7612063" cy="4183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7254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Etické problémy výzkumu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klamání účastníků</a:t>
            </a:r>
          </a:p>
          <a:p>
            <a:r>
              <a:rPr lang="en-US" smtClean="0"/>
              <a:t>nedobrovolná účast ve výzkumu, nemožnost odstoupit</a:t>
            </a:r>
          </a:p>
          <a:p>
            <a:r>
              <a:rPr lang="en-US"/>
              <a:t>chybí </a:t>
            </a:r>
            <a:r>
              <a:rPr lang="en-US"/>
              <a:t>informovaný </a:t>
            </a:r>
            <a:r>
              <a:rPr lang="en-US" smtClean="0"/>
              <a:t>souhlas</a:t>
            </a:r>
          </a:p>
          <a:p>
            <a:r>
              <a:rPr lang="en-US" smtClean="0"/>
              <a:t>možnost zneužití důvěrných informací</a:t>
            </a:r>
          </a:p>
          <a:p>
            <a:r>
              <a:rPr lang="en-US" smtClean="0"/>
              <a:t>riziko poškození účastníků</a:t>
            </a:r>
          </a:p>
          <a:p>
            <a:r>
              <a:rPr lang="en-US" smtClean="0"/>
              <a:t>chybí debriefing </a:t>
            </a:r>
          </a:p>
          <a:p>
            <a:r>
              <a:rPr lang="en-US" smtClean="0"/>
              <a:t>pochybná vědecká hodnota studie</a:t>
            </a:r>
          </a:p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57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Regulace výzkumu </a:t>
            </a:r>
            <a:br>
              <a:rPr lang="en-US" smtClean="0"/>
            </a:br>
            <a:r>
              <a:rPr lang="en-US" smtClean="0"/>
              <a:t>v psychologii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zásady pro experimenty s lidskými subjekty – vychází z pravidel pokusů v medicíně</a:t>
            </a:r>
          </a:p>
          <a:p>
            <a:r>
              <a:rPr lang="en-US" smtClean="0"/>
              <a:t>Norimberský kodex (1947)</a:t>
            </a:r>
          </a:p>
          <a:p>
            <a:r>
              <a:rPr lang="en-US" smtClean="0"/>
              <a:t>etické kodexy psychologických společností (APA – 1953)</a:t>
            </a:r>
          </a:p>
          <a:p>
            <a:r>
              <a:rPr lang="en-US" smtClean="0"/>
              <a:t>postupné revize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0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of Human Research Ethics (BPS, 2010)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Základní principy:</a:t>
            </a:r>
          </a:p>
          <a:p>
            <a:pPr marL="0" indent="0">
              <a:buNone/>
            </a:pPr>
            <a:endParaRPr lang="en-US" smtClean="0"/>
          </a:p>
          <a:p>
            <a:pPr lvl="1"/>
            <a:r>
              <a:rPr lang="en-US" smtClean="0"/>
              <a:t>respektování autonomie a důstojnosti zúčastněných osob</a:t>
            </a:r>
          </a:p>
          <a:p>
            <a:pPr lvl="1"/>
            <a:r>
              <a:rPr lang="en-US" smtClean="0"/>
              <a:t>vědecká hodnota</a:t>
            </a:r>
          </a:p>
          <a:p>
            <a:pPr lvl="1"/>
            <a:r>
              <a:rPr lang="en-US" smtClean="0"/>
              <a:t>společenská odpovědnost</a:t>
            </a:r>
          </a:p>
          <a:p>
            <a:pPr lvl="1"/>
            <a:r>
              <a:rPr lang="en-US" smtClean="0"/>
              <a:t>maximalizace přínosu a </a:t>
            </a:r>
          </a:p>
          <a:p>
            <a:pPr marL="349250" lvl="1" indent="0">
              <a:buNone/>
            </a:pPr>
            <a:r>
              <a:rPr lang="en-US"/>
              <a:t>	</a:t>
            </a:r>
            <a:r>
              <a:rPr lang="en-US" smtClean="0"/>
              <a:t>minimalizace škod</a:t>
            </a:r>
            <a:endParaRPr lang="en-US"/>
          </a:p>
        </p:txBody>
      </p:sp>
      <p:pic>
        <p:nvPicPr>
          <p:cNvPr id="4" name="Picture 3" descr="zimbard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0" y="4521200"/>
            <a:ext cx="25400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236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Uplatnění etických principů ve výzkumu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Postupy a problematické otázky: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lvl="1"/>
            <a:r>
              <a:rPr lang="en-US" smtClean="0"/>
              <a:t>informovaný souhlas</a:t>
            </a:r>
            <a:endParaRPr lang="en-US"/>
          </a:p>
          <a:p>
            <a:pPr lvl="1"/>
            <a:r>
              <a:rPr lang="en-US" smtClean="0"/>
              <a:t>zajištění důvěrnosti</a:t>
            </a:r>
            <a:endParaRPr lang="en-US"/>
          </a:p>
          <a:p>
            <a:pPr lvl="1"/>
            <a:r>
              <a:rPr lang="en-US" smtClean="0"/>
              <a:t>poskytování rad</a:t>
            </a:r>
            <a:endParaRPr lang="en-US"/>
          </a:p>
          <a:p>
            <a:pPr lvl="1"/>
            <a:r>
              <a:rPr lang="en-US" smtClean="0"/>
              <a:t>klamání</a:t>
            </a:r>
          </a:p>
          <a:p>
            <a:pPr lvl="1"/>
            <a:r>
              <a:rPr lang="en-US" smtClean="0"/>
              <a:t>debriefing</a:t>
            </a:r>
          </a:p>
          <a:p>
            <a:pPr lvl="1"/>
            <a:r>
              <a:rPr lang="en-US" smtClean="0"/>
              <a:t>publikace výsledků výzkumu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33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Informovaný souhlas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cíl projektu</a:t>
            </a:r>
          </a:p>
          <a:p>
            <a:r>
              <a:rPr lang="en-US" smtClean="0"/>
              <a:t>typ shromaž</a:t>
            </a:r>
            <a:r>
              <a:rPr lang="en-US" smtClean="0"/>
              <a:t>ďovaných dat</a:t>
            </a:r>
          </a:p>
          <a:p>
            <a:r>
              <a:rPr lang="en-US" smtClean="0"/>
              <a:t>metoda získání dat</a:t>
            </a:r>
          </a:p>
          <a:p>
            <a:r>
              <a:rPr lang="en-US" smtClean="0"/>
              <a:t>důvěrnost a anonymita informací</a:t>
            </a:r>
          </a:p>
          <a:p>
            <a:r>
              <a:rPr lang="en-US" smtClean="0"/>
              <a:t>časové závazky účastníků</a:t>
            </a:r>
          </a:p>
          <a:p>
            <a:r>
              <a:rPr lang="en-US" smtClean="0"/>
              <a:t>právo odmítnout sdílet informace</a:t>
            </a:r>
          </a:p>
          <a:p>
            <a:r>
              <a:rPr lang="en-US" smtClean="0"/>
              <a:t>právo odstoupit kdykoli ze studie (bez následků)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3" descr="little_alber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700" y="1215995"/>
            <a:ext cx="29083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377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Informovaný souhlas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právo nechat odstranit údaje z databáze</a:t>
            </a:r>
          </a:p>
          <a:p>
            <a:r>
              <a:rPr lang="en-US" smtClean="0"/>
              <a:t>údaje o všech rizicích spojených s účastí</a:t>
            </a:r>
          </a:p>
          <a:p>
            <a:r>
              <a:rPr lang="en-US" smtClean="0"/>
              <a:t>údaje o kompenzaci vynaložené námahy a času</a:t>
            </a:r>
          </a:p>
          <a:p>
            <a:r>
              <a:rPr lang="en-US" smtClean="0"/>
              <a:t>kontakty na výzkumníky a kontrolní orgány</a:t>
            </a:r>
          </a:p>
          <a:p>
            <a:r>
              <a:rPr lang="en-US" smtClean="0"/>
              <a:t>údaje o debriefingu</a:t>
            </a:r>
          </a:p>
          <a:p>
            <a:r>
              <a:rPr lang="en-US" smtClean="0"/>
              <a:t>údaje o využití dat a výsledků </a:t>
            </a:r>
          </a:p>
          <a:p>
            <a:r>
              <a:rPr lang="en-US" smtClean="0"/>
              <a:t>potencionální přínos výzkumu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642</TotalTime>
  <Words>349</Words>
  <Application>Microsoft Macintosh PowerPoint</Application>
  <PresentationFormat>On-screen Show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Habitat</vt:lpstr>
      <vt:lpstr>Etické aspekty výzkumu v psychologii</vt:lpstr>
      <vt:lpstr>Výzkum v psychologii</vt:lpstr>
      <vt:lpstr>Příklad návrhu výzkumu</vt:lpstr>
      <vt:lpstr>Etické problémy výzkumu</vt:lpstr>
      <vt:lpstr>Regulace výzkumu  v psychologii</vt:lpstr>
      <vt:lpstr>Code of Human Research Ethics (BPS, 2010)</vt:lpstr>
      <vt:lpstr>Uplatnění etických principů ve výzkumu</vt:lpstr>
      <vt:lpstr>Informovaný souhlas</vt:lpstr>
      <vt:lpstr>Informovaný souhlas</vt:lpstr>
      <vt:lpstr>Důvěrnost informací</vt:lpstr>
      <vt:lpstr>Poskytování rad</vt:lpstr>
      <vt:lpstr>Klamání</vt:lpstr>
      <vt:lpstr>Debriefing</vt:lpstr>
      <vt:lpstr>Publikace výsledků výzkumu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Etické aspekty výzkumu v psychologii</dc:title>
  <dc:creator>Helena Klimusová</dc:creator>
  <cp:lastModifiedBy>Helena Klimusová</cp:lastModifiedBy>
  <cp:revision>27</cp:revision>
  <dcterms:created xsi:type="dcterms:W3CDTF">2011-04-28T18:57:16Z</dcterms:created>
  <dcterms:modified xsi:type="dcterms:W3CDTF">2011-04-29T05:39:24Z</dcterms:modified>
</cp:coreProperties>
</file>