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2" r:id="rId9"/>
    <p:sldId id="273" r:id="rId10"/>
    <p:sldId id="274" r:id="rId11"/>
    <p:sldId id="262" r:id="rId12"/>
    <p:sldId id="265" r:id="rId13"/>
    <p:sldId id="266" r:id="rId14"/>
    <p:sldId id="267" r:id="rId15"/>
    <p:sldId id="269" r:id="rId16"/>
    <p:sldId id="270" r:id="rId17"/>
    <p:sldId id="26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4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FFF472-3691-4F30-B218-034F9DF2D429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FA966C-12BC-45B0-8532-C4C8D041A4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F65CA-1F24-486C-92C2-356DA2F39130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F94F5-2D37-4C51-8C28-A85C33BDDB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07692-F28E-46E6-B3ED-D49993D7A094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1C0D4-DB47-40D6-9550-D899AA8226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18AF1-7555-49D9-8ED3-8D81AC08454F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2BAAF-F322-443E-A8D8-FEF7E027BF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11EC-F822-4308-B4F3-56CEC6EA1256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9462-AD22-4804-AA21-732D2593B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74FD9-8DA3-4A40-9292-18351F22627B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CC24B-18A5-458F-A42A-B70A8D567E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A0895-B176-40AF-B5CD-0C9AA3393320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7B4D-09F2-4C3A-ABD4-348009541C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D43B-9548-44DF-806E-0D37C6BCEBB1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4277-7FF1-48A0-AEC5-B6A8B984EE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2F57A-7EEB-4054-8894-89D105C4010A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93903-D383-402B-B40F-07DBC29AC3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07155-D615-4366-8AAB-FE9931449EA1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06551-03AA-42E8-9BA6-7D88234A4C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B795-1D54-4051-B2E5-68A51DD76DDF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728B-F8D6-4591-A9DB-498920C6E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B4A3E-44D2-4E34-90A1-6267C2CAA1FA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522F-FFA8-4E8C-AD9C-74290434E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917E79-31E0-4A88-A97B-5E5C7A61E713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FE03BF-C0A3-47DE-A0CF-A14A35AB80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pPr eaLnBrk="1" hangingPunct="1"/>
            <a:r>
              <a:rPr lang="cs-CZ" b="1" dirty="0" smtClean="0"/>
              <a:t>Psychoterapie – </a:t>
            </a:r>
            <a:r>
              <a:rPr lang="cs-CZ" b="1" dirty="0" smtClean="0"/>
              <a:t>kombinované studium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dirty="0" smtClean="0"/>
              <a:t>9.3. 2012</a:t>
            </a:r>
            <a:endParaRPr lang="cs-CZ" sz="2800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72767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osnova, literatura, požadavky k </a:t>
            </a:r>
            <a:r>
              <a:rPr lang="cs-CZ" dirty="0" smtClean="0"/>
              <a:t>ukončení, první setkání, sběr dat, kontrakt, terapeutická intervence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853136"/>
          </a:xfrm>
        </p:spPr>
        <p:txBody>
          <a:bodyPr/>
          <a:lstStyle/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u="sng" dirty="0" smtClean="0"/>
              <a:t>III. skupina</a:t>
            </a:r>
            <a:r>
              <a:rPr lang="cs-CZ" dirty="0" smtClean="0"/>
              <a:t>: Terapie zaměřená na člověka - </a:t>
            </a:r>
            <a:r>
              <a:rPr lang="cs-CZ" dirty="0" err="1" smtClean="0"/>
              <a:t>Rogers</a:t>
            </a:r>
            <a:r>
              <a:rPr lang="cs-CZ" dirty="0" smtClean="0"/>
              <a:t>, </a:t>
            </a:r>
            <a:r>
              <a:rPr lang="cs-CZ" dirty="0" err="1" smtClean="0"/>
              <a:t>Dasainsanalýza</a:t>
            </a:r>
            <a:r>
              <a:rPr lang="cs-CZ" dirty="0" smtClean="0"/>
              <a:t>, Existenciální psychoterapie (evropská nebo americká), </a:t>
            </a:r>
            <a:r>
              <a:rPr lang="cs-CZ" dirty="0" err="1" smtClean="0"/>
              <a:t>Gestalt</a:t>
            </a:r>
            <a:r>
              <a:rPr lang="cs-CZ" dirty="0" smtClean="0"/>
              <a:t> terapie, Transakční analýza, </a:t>
            </a:r>
            <a:r>
              <a:rPr lang="cs-CZ" dirty="0" err="1" smtClean="0"/>
              <a:t>Satiterapie</a:t>
            </a:r>
            <a:endParaRPr lang="cs-CZ" dirty="0" smtClean="0"/>
          </a:p>
          <a:p>
            <a:pPr marL="514350" indent="-514350">
              <a:buAutoNum type="arabicParenR" startAt="3"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u="sng" dirty="0" smtClean="0"/>
              <a:t>IV. </a:t>
            </a:r>
            <a:r>
              <a:rPr lang="cs-CZ" u="sng" dirty="0" smtClean="0"/>
              <a:t>s</a:t>
            </a:r>
            <a:r>
              <a:rPr lang="cs-CZ" u="sng" dirty="0" smtClean="0"/>
              <a:t>kupina</a:t>
            </a:r>
            <a:r>
              <a:rPr lang="cs-CZ" dirty="0" smtClean="0"/>
              <a:t>: </a:t>
            </a:r>
            <a:r>
              <a:rPr lang="cs-CZ" dirty="0" err="1" smtClean="0"/>
              <a:t>Systemická</a:t>
            </a:r>
            <a:r>
              <a:rPr lang="cs-CZ" dirty="0" smtClean="0"/>
              <a:t> terapie, Narativní terapie, Na cíl zaměřená psychoterapie, některý z rodinných směrů, novodobé 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Literatura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Povinná</a:t>
            </a:r>
          </a:p>
          <a:p>
            <a:pPr eaLnBrk="1" hangingPunct="1"/>
            <a:r>
              <a:rPr lang="cs-CZ" smtClean="0"/>
              <a:t>Doporučení</a:t>
            </a:r>
          </a:p>
          <a:p>
            <a:pPr eaLnBrk="1" hangingPunct="1"/>
            <a:r>
              <a:rPr lang="cs-CZ" smtClean="0"/>
              <a:t>Beletristická zpracování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Povinná literatura</a:t>
            </a:r>
          </a:p>
        </p:txBody>
      </p:sp>
      <p:pic>
        <p:nvPicPr>
          <p:cNvPr id="10243" name="Picture 2" descr="http://i.knihkup.cz/f/742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844675"/>
            <a:ext cx="2879725" cy="437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http://www.anag.cz/fotocache/bigorig/175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844675"/>
            <a:ext cx="3024188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Doporučená </a:t>
            </a:r>
            <a:r>
              <a:rPr lang="cs-CZ" b="1" dirty="0" smtClean="0"/>
              <a:t>literatura - příklady</a:t>
            </a:r>
            <a:endParaRPr lang="cs-CZ" b="1" dirty="0" smtClean="0"/>
          </a:p>
        </p:txBody>
      </p:sp>
      <p:pic>
        <p:nvPicPr>
          <p:cNvPr id="11267" name="Picture 2" descr="http://knihy.abz.cz/imgs/products/img_212829_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3931">
            <a:off x="1150938" y="1457325"/>
            <a:ext cx="2736850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http://www.pknihy.cz/cze/system/img/stuff/0027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985963"/>
            <a:ext cx="3073400" cy="442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Doporučená </a:t>
            </a:r>
            <a:r>
              <a:rPr lang="cs-CZ" b="1" dirty="0" smtClean="0"/>
              <a:t>literatura - příklady</a:t>
            </a:r>
            <a:endParaRPr lang="cs-CZ" b="1" dirty="0" smtClean="0"/>
          </a:p>
        </p:txBody>
      </p:sp>
      <p:pic>
        <p:nvPicPr>
          <p:cNvPr id="12292" name="Picture 4" descr="http://www.jpc.de/image/w600/front/0/97838017136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412875"/>
            <a:ext cx="3311525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2" descr="http://yourbooksworld.com/images/Health/what-works-for-whom-second-edi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27988">
            <a:off x="4733925" y="1581150"/>
            <a:ext cx="319722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Nakladatelství </a:t>
            </a:r>
            <a:r>
              <a:rPr lang="cs-CZ" b="1" i="1" smtClean="0"/>
              <a:t>Portál</a:t>
            </a:r>
            <a:r>
              <a:rPr lang="cs-CZ" smtClean="0"/>
              <a:t> – edice Spektrum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Nakladatelsví </a:t>
            </a:r>
            <a:r>
              <a:rPr lang="cs-CZ" b="1" i="1" smtClean="0"/>
              <a:t>Triton</a:t>
            </a:r>
          </a:p>
          <a:p>
            <a:pPr eaLnBrk="1" hangingPunct="1"/>
            <a:endParaRPr lang="cs-CZ" b="1" i="1" smtClean="0"/>
          </a:p>
          <a:p>
            <a:pPr eaLnBrk="1" hangingPunct="1"/>
            <a:r>
              <a:rPr lang="cs-CZ" smtClean="0"/>
              <a:t>Další …</a:t>
            </a:r>
          </a:p>
          <a:p>
            <a:pPr eaLnBrk="1" hangingPunct="1"/>
            <a:endParaRPr lang="cs-CZ" b="1" i="1" smtClean="0"/>
          </a:p>
          <a:p>
            <a:pPr eaLnBrk="1" hangingPunct="1"/>
            <a:endParaRPr lang="cs-CZ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Beletrie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1600" smtClean="0"/>
              <a:t>Greenbergová, J. (1998). </a:t>
            </a:r>
            <a:r>
              <a:rPr lang="cs-CZ" sz="1600" i="1" smtClean="0"/>
              <a:t>Neslibovala jsem ti procházku růžovým sadem. Praha: Triton.</a:t>
            </a:r>
          </a:p>
          <a:p>
            <a:pPr eaLnBrk="1" hangingPunct="1"/>
            <a:r>
              <a:rPr lang="cs-CZ" sz="1600" smtClean="0"/>
              <a:t>Kocábová, D., Kocvera, J. (1996). </a:t>
            </a:r>
            <a:r>
              <a:rPr lang="cs-CZ" sz="1600" i="1" smtClean="0"/>
              <a:t>Zpráva odjinud. Konfrontace: Hradec Králové.</a:t>
            </a:r>
          </a:p>
          <a:p>
            <a:pPr eaLnBrk="1" hangingPunct="1"/>
            <a:r>
              <a:rPr lang="cs-CZ" sz="1600" smtClean="0"/>
              <a:t>Kottler, J., Carlson, J. (2003). </a:t>
            </a:r>
            <a:r>
              <a:rPr lang="cs-CZ" sz="1600" i="1" smtClean="0"/>
              <a:t>Mumie u jídelního stolu. Praha: Portál.</a:t>
            </a:r>
          </a:p>
          <a:p>
            <a:pPr eaLnBrk="1" hangingPunct="1"/>
            <a:r>
              <a:rPr lang="cs-CZ" sz="1600" smtClean="0"/>
              <a:t>Kristeva, J. (2004). </a:t>
            </a:r>
            <a:r>
              <a:rPr lang="cs-CZ" sz="1600" i="1" smtClean="0"/>
              <a:t>Jazyk lásky: eseje o sémiotice, psychoanalýze a mateřství. Praha: One</a:t>
            </a:r>
          </a:p>
          <a:p>
            <a:pPr eaLnBrk="1" hangingPunct="1"/>
            <a:r>
              <a:rPr lang="cs-CZ" sz="1600" smtClean="0"/>
              <a:t>woman press.</a:t>
            </a:r>
          </a:p>
          <a:p>
            <a:pPr eaLnBrk="1" hangingPunct="1"/>
            <a:r>
              <a:rPr lang="cs-CZ" sz="1600" smtClean="0"/>
              <a:t>Luepnitz, D. A. (2002). </a:t>
            </a:r>
            <a:r>
              <a:rPr lang="cs-CZ" sz="1600" i="1" smtClean="0"/>
              <a:t>Schopenhauerovi dikobrazi. Červený Kostelec: Pavel Mervart.</a:t>
            </a:r>
          </a:p>
          <a:p>
            <a:pPr eaLnBrk="1" hangingPunct="1"/>
            <a:r>
              <a:rPr lang="cs-CZ" sz="1600" smtClean="0"/>
              <a:t>Peseschkian, N. (1999). </a:t>
            </a:r>
            <a:r>
              <a:rPr lang="cs-CZ" sz="1600" i="1" smtClean="0"/>
              <a:t>Příběhy jako klíc k dětské duši. Praha: Portál.</a:t>
            </a:r>
          </a:p>
          <a:p>
            <a:pPr eaLnBrk="1" hangingPunct="1"/>
            <a:r>
              <a:rPr lang="cs-CZ" sz="1600" smtClean="0"/>
              <a:t>Peseschkian, N. (1996). </a:t>
            </a:r>
            <a:r>
              <a:rPr lang="cs-CZ" sz="1600" i="1" smtClean="0"/>
              <a:t>Kupec a papoušek: Využití orientálních příběhu v psychoterapii.</a:t>
            </a:r>
          </a:p>
          <a:p>
            <a:pPr eaLnBrk="1" hangingPunct="1"/>
            <a:r>
              <a:rPr lang="cs-CZ" sz="1600" smtClean="0"/>
              <a:t>Brno: Cesta.</a:t>
            </a:r>
          </a:p>
          <a:p>
            <a:pPr eaLnBrk="1" hangingPunct="1"/>
            <a:r>
              <a:rPr lang="pt-BR" sz="1600" smtClean="0"/>
              <a:t>Shem, S. (2002). </a:t>
            </a:r>
            <a:r>
              <a:rPr lang="pt-BR" sz="1600" i="1" smtClean="0"/>
              <a:t>Hora hore. Praha: Argo.</a:t>
            </a:r>
          </a:p>
          <a:p>
            <a:pPr eaLnBrk="1" hangingPunct="1"/>
            <a:r>
              <a:rPr lang="pt-BR" sz="1600" smtClean="0"/>
              <a:t>Svoboda, J. (2005). </a:t>
            </a:r>
            <a:r>
              <a:rPr lang="pt-BR" sz="1600" i="1" smtClean="0"/>
              <a:t>Modelkou v padesáti. Praha: Portál.</a:t>
            </a:r>
          </a:p>
          <a:p>
            <a:pPr eaLnBrk="1" hangingPunct="1"/>
            <a:r>
              <a:rPr lang="cs-CZ" sz="1600" smtClean="0"/>
              <a:t>Yalom, I. D. (1999). </a:t>
            </a:r>
            <a:r>
              <a:rPr lang="cs-CZ" sz="1600" i="1" smtClean="0"/>
              <a:t>Lži na pohovce. Praha: Portál.</a:t>
            </a:r>
          </a:p>
          <a:p>
            <a:pPr eaLnBrk="1" hangingPunct="1"/>
            <a:r>
              <a:rPr lang="cs-CZ" sz="1600" smtClean="0"/>
              <a:t>Yalom, I. D. (2000). </a:t>
            </a:r>
            <a:r>
              <a:rPr lang="cs-CZ" sz="1600" i="1" smtClean="0"/>
              <a:t>Když Nietzsche plakal. Praha: Portál.</a:t>
            </a:r>
          </a:p>
          <a:p>
            <a:pPr eaLnBrk="1" hangingPunct="1"/>
            <a:r>
              <a:rPr lang="cs-CZ" sz="1600" smtClean="0"/>
              <a:t>Yalom, I. D. (2001). </a:t>
            </a:r>
            <a:r>
              <a:rPr lang="cs-CZ" sz="1600" i="1" smtClean="0"/>
              <a:t>Máma a smysl života. Praha: Portál.</a:t>
            </a:r>
          </a:p>
          <a:p>
            <a:pPr eaLnBrk="1" hangingPunct="1"/>
            <a:r>
              <a:rPr lang="cs-CZ" sz="1600" smtClean="0"/>
              <a:t>Yalom, I. D. (2004). </a:t>
            </a:r>
            <a:r>
              <a:rPr lang="cs-CZ" sz="1600" i="1" smtClean="0"/>
              <a:t>Láska a její kat. Praha: Portál.</a:t>
            </a:r>
          </a:p>
          <a:p>
            <a:pPr eaLnBrk="1" hangingPunct="1"/>
            <a:r>
              <a:rPr lang="cs-CZ" sz="1600" i="1" smtClean="0"/>
              <a:t>A další</a:t>
            </a: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Požadavky ke zkoušce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Ústní zkouška – 2 části:</a:t>
            </a:r>
          </a:p>
          <a:p>
            <a:pPr eaLnBrk="1" hangingPunct="1"/>
            <a:endParaRPr lang="cs-CZ" dirty="0" smtClean="0"/>
          </a:p>
          <a:p>
            <a:pPr lvl="2" eaLnBrk="1" hangingPunct="1"/>
            <a:r>
              <a:rPr lang="cs-CZ" u="sng" dirty="0" smtClean="0"/>
              <a:t>Teoretická</a:t>
            </a:r>
            <a:r>
              <a:rPr lang="cs-CZ" dirty="0" smtClean="0"/>
              <a:t>: znalosti toho, co zaznělo na přednáškách; </a:t>
            </a:r>
            <a:r>
              <a:rPr lang="cs-CZ" dirty="0" smtClean="0"/>
              <a:t>znalost povinné literatury</a:t>
            </a:r>
            <a:r>
              <a:rPr lang="cs-CZ" dirty="0" smtClean="0"/>
              <a:t>, povšechná znalost a orientace v doporučené literatuře (novinky v oboru)</a:t>
            </a:r>
          </a:p>
          <a:p>
            <a:pPr lvl="2" eaLnBrk="1" hangingPunct="1"/>
            <a:endParaRPr lang="cs-CZ" dirty="0" smtClean="0"/>
          </a:p>
          <a:p>
            <a:pPr lvl="2" eaLnBrk="1" hangingPunct="1"/>
            <a:r>
              <a:rPr lang="cs-CZ" u="sng" dirty="0" smtClean="0"/>
              <a:t>Praktická</a:t>
            </a:r>
            <a:r>
              <a:rPr lang="cs-CZ" dirty="0" smtClean="0"/>
              <a:t>: navržení terapeutické intervence u konkrétního klienta (propojení teorie s praxí)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to psychoterapie?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Léčba rozhovorem (mluvením, slovem) – </a:t>
            </a:r>
            <a:r>
              <a:rPr lang="cs-CZ" dirty="0" err="1" smtClean="0"/>
              <a:t>Gesprächstherapie</a:t>
            </a:r>
            <a:r>
              <a:rPr lang="cs-CZ" dirty="0" smtClean="0"/>
              <a:t>/Freud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„Léčebné působení na druhého člověka (skupinu osob) převáženě psychologickými prostředky za účelem zmírnění nebo odstranění prožívaných psychických obtíží.“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33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Rozdíl terapie – poradenství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(neexistuje jasná dělící čára)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Psychoterapie</a:t>
            </a:r>
            <a:endParaRPr lang="cs-CZ" dirty="0"/>
          </a:p>
          <a:p>
            <a:r>
              <a:rPr lang="cs-CZ" sz="2400" dirty="0" smtClean="0"/>
              <a:t>terapeut využívá své znalosti nepřímo, obvykle je </a:t>
            </a:r>
            <a:r>
              <a:rPr lang="cs-CZ" sz="2400" dirty="0" err="1" smtClean="0"/>
              <a:t>nesdě-luje</a:t>
            </a:r>
            <a:r>
              <a:rPr lang="cs-CZ" sz="2400" dirty="0" smtClean="0"/>
              <a:t> za účelem edukace </a:t>
            </a:r>
            <a:r>
              <a:rPr lang="cs-CZ" sz="2400" dirty="0" err="1" smtClean="0"/>
              <a:t>klien</a:t>
            </a:r>
            <a:r>
              <a:rPr lang="cs-CZ" sz="2400" dirty="0" smtClean="0"/>
              <a:t>-ta</a:t>
            </a:r>
          </a:p>
          <a:p>
            <a:r>
              <a:rPr lang="cs-CZ" sz="2400" dirty="0" smtClean="0"/>
              <a:t>Společně s klientem hledá cestu</a:t>
            </a:r>
          </a:p>
          <a:p>
            <a:r>
              <a:rPr lang="cs-CZ" sz="2400" dirty="0" smtClean="0"/>
              <a:t>Primární je prospěch klienta</a:t>
            </a:r>
          </a:p>
          <a:p>
            <a:r>
              <a:rPr lang="cs-CZ" sz="2400" dirty="0" smtClean="0"/>
              <a:t>Obvykle potřeba většího počtu pravidelných setkání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Poradenství</a:t>
            </a:r>
          </a:p>
          <a:p>
            <a:r>
              <a:rPr lang="cs-CZ" sz="2400" dirty="0" smtClean="0"/>
              <a:t>poradce vysvětluje klientovi zákonitosti lidské psychiky, vývoje apod.</a:t>
            </a:r>
          </a:p>
          <a:p>
            <a:r>
              <a:rPr lang="cs-CZ" sz="2400" dirty="0" smtClean="0"/>
              <a:t>Nabízí různé cesty, řešení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Důraz kladen na klienta i okolí</a:t>
            </a:r>
          </a:p>
          <a:p>
            <a:r>
              <a:rPr lang="cs-CZ" sz="2400" dirty="0" smtClean="0"/>
              <a:t>Kratší – jedno nebo několik málo setkání, pravidelnost obvykle není vyžadována</a:t>
            </a:r>
          </a:p>
        </p:txBody>
      </p:sp>
    </p:spTree>
    <p:extLst>
      <p:ext uri="{BB962C8B-B14F-4D97-AF65-F5344CB8AC3E}">
        <p14:creationId xmlns:p14="http://schemas.microsoft.com/office/powerpoint/2010/main" xmlns="" val="397822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Osnova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Kazuistika</a:t>
            </a:r>
          </a:p>
          <a:p>
            <a:pPr eaLnBrk="1" hangingPunct="1"/>
            <a:endParaRPr lang="cs-CZ" dirty="0" smtClean="0"/>
          </a:p>
          <a:p>
            <a:pPr lvl="2" eaLnBrk="1" hangingPunct="1"/>
            <a:r>
              <a:rPr lang="cs-CZ" dirty="0" smtClean="0"/>
              <a:t>První setkání</a:t>
            </a:r>
            <a:endParaRPr lang="cs-CZ" dirty="0" smtClean="0"/>
          </a:p>
          <a:p>
            <a:pPr lvl="2" eaLnBrk="1" hangingPunct="1"/>
            <a:r>
              <a:rPr lang="cs-CZ" dirty="0" smtClean="0"/>
              <a:t>Sběr dat, terapeutický kontrakt a plánování intervence</a:t>
            </a:r>
          </a:p>
          <a:p>
            <a:pPr lvl="2" eaLnBrk="1" hangingPunct="1"/>
            <a:r>
              <a:rPr lang="cs-CZ" dirty="0" smtClean="0"/>
              <a:t>Vlastní intervence</a:t>
            </a:r>
          </a:p>
          <a:p>
            <a:pPr lvl="2" eaLnBrk="1" hangingPunct="1"/>
            <a:r>
              <a:rPr lang="cs-CZ" dirty="0" smtClean="0"/>
              <a:t>Zpětné ověřování účinnosti, </a:t>
            </a:r>
            <a:r>
              <a:rPr lang="cs-CZ" dirty="0" smtClean="0"/>
              <a:t>volba dalších intervencí</a:t>
            </a:r>
          </a:p>
          <a:p>
            <a:pPr lvl="2" eaLnBrk="1" hangingPunct="1"/>
            <a:r>
              <a:rPr lang="cs-CZ" dirty="0" smtClean="0"/>
              <a:t>Závěr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Kdo psychoterapii provádí?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Psychoterapie jak rozšíření akademického vzdělání:</a:t>
            </a:r>
          </a:p>
          <a:p>
            <a:pPr lvl="2"/>
            <a:r>
              <a:rPr lang="cs-CZ" dirty="0" smtClean="0"/>
              <a:t>Psychologové</a:t>
            </a:r>
          </a:p>
          <a:p>
            <a:pPr lvl="2"/>
            <a:r>
              <a:rPr lang="cs-CZ" dirty="0" smtClean="0"/>
              <a:t>Lékaři</a:t>
            </a:r>
          </a:p>
          <a:p>
            <a:pPr lvl="2"/>
            <a:r>
              <a:rPr lang="cs-CZ" dirty="0" smtClean="0"/>
              <a:t>Absolventi příslušných humanitních směrů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dirty="0" smtClean="0"/>
              <a:t>Psychoterapie jako zcela samostatná profese: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cs-CZ" sz="2400" dirty="0" smtClean="0"/>
              <a:t>Kdokoliv s příslušným výcvikem</a:t>
            </a:r>
          </a:p>
          <a:p>
            <a:endParaRPr lang="cs-CZ" dirty="0" smtClean="0"/>
          </a:p>
          <a:p>
            <a:r>
              <a:rPr lang="cs-CZ" dirty="0" smtClean="0"/>
              <a:t>Klady a zápory</a:t>
            </a:r>
          </a:p>
        </p:txBody>
      </p:sp>
    </p:spTree>
    <p:extLst>
      <p:ext uri="{BB962C8B-B14F-4D97-AF65-F5344CB8AC3E}">
        <p14:creationId xmlns:p14="http://schemas.microsoft.com/office/powerpoint/2010/main" xmlns="" val="87839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Kde jí provádí?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Zdravotnické zařízení</a:t>
            </a:r>
          </a:p>
          <a:p>
            <a:pPr lvl="2"/>
            <a:r>
              <a:rPr lang="cs-CZ" dirty="0" smtClean="0"/>
              <a:t>Psychologické ambulance</a:t>
            </a:r>
          </a:p>
          <a:p>
            <a:pPr lvl="2"/>
            <a:r>
              <a:rPr lang="cs-CZ" dirty="0" smtClean="0"/>
              <a:t>Nemocnice, léčebny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b="1" i="1" dirty="0" smtClean="0"/>
              <a:t>Terapeutické pracoviště</a:t>
            </a:r>
          </a:p>
          <a:p>
            <a:pPr lvl="2"/>
            <a:r>
              <a:rPr lang="cs-CZ" dirty="0" smtClean="0"/>
              <a:t>Komunity</a:t>
            </a:r>
          </a:p>
          <a:p>
            <a:pPr lvl="2"/>
            <a:r>
              <a:rPr lang="cs-CZ" dirty="0" smtClean="0"/>
              <a:t>Terapeutická centra</a:t>
            </a:r>
          </a:p>
          <a:p>
            <a:endParaRPr lang="cs-CZ" dirty="0" smtClean="0"/>
          </a:p>
          <a:p>
            <a:r>
              <a:rPr lang="cs-CZ" b="1" i="1" dirty="0" smtClean="0"/>
              <a:t>Soukromá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86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vypadá terapeutická pracovna?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Několik základních požadavků: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Bezpečí </a:t>
            </a:r>
            <a:r>
              <a:rPr lang="cs-CZ" dirty="0" smtClean="0"/>
              <a:t>(ostré předměty, sklo, zvukotěsnost…)</a:t>
            </a:r>
          </a:p>
          <a:p>
            <a:r>
              <a:rPr lang="cs-CZ" b="1" dirty="0" smtClean="0"/>
              <a:t>Útulnost </a:t>
            </a:r>
            <a:r>
              <a:rPr lang="cs-CZ" dirty="0" smtClean="0"/>
              <a:t>(teplo, dostatek světla, čerstvý vzduch…)</a:t>
            </a:r>
          </a:p>
          <a:p>
            <a:r>
              <a:rPr lang="cs-CZ" b="1" dirty="0" smtClean="0"/>
              <a:t>Vybavení</a:t>
            </a:r>
            <a:r>
              <a:rPr lang="cs-CZ" dirty="0" smtClean="0"/>
              <a:t> (křesla, židle, stolek…)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750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odos.cz/ckfinder/userfiles/images/Pracov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627449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hytrynabytek.cz/images/gallery/26b9c652b652bb5b56c14ee75d0b7a5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00808"/>
            <a:ext cx="6221192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625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 prvním setkáním…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Jasně definovat podmínky – čas setkání a jeho délka, na pojišťovnu/hrazená služba</a:t>
            </a:r>
          </a:p>
          <a:p>
            <a:r>
              <a:rPr lang="cs-CZ" dirty="0" smtClean="0"/>
              <a:t>Mít rámcovou představu o povaze potíží (zejména u placené konzultace, abych klienta zbytečně – </a:t>
            </a:r>
            <a:r>
              <a:rPr lang="cs-CZ" dirty="0" smtClean="0"/>
              <a:t>finančně, ale </a:t>
            </a:r>
            <a:r>
              <a:rPr lang="cs-CZ" dirty="0" smtClean="0"/>
              <a:t>i časově nezatěžoval)</a:t>
            </a:r>
          </a:p>
          <a:p>
            <a:r>
              <a:rPr lang="cs-CZ" dirty="0" smtClean="0"/>
              <a:t>Mohu se klientovi dostatečně věnovat? (Zvážení svých možností)</a:t>
            </a:r>
          </a:p>
          <a:p>
            <a:r>
              <a:rPr lang="cs-CZ" dirty="0" smtClean="0"/>
              <a:t>Vzít si na klienta kontakt, případně poskytnout kontakt na sebe pro případ nenadálých událostí </a:t>
            </a:r>
          </a:p>
        </p:txBody>
      </p:sp>
    </p:spTree>
    <p:extLst>
      <p:ext uri="{BB962C8B-B14F-4D97-AF65-F5344CB8AC3E}">
        <p14:creationId xmlns:p14="http://schemas.microsoft.com/office/powerpoint/2010/main" xmlns="" val="340503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Představení, zmírnění napětí, zopakování podmínek a ujištění, že jim klient rozumí</a:t>
            </a:r>
          </a:p>
          <a:p>
            <a:r>
              <a:rPr lang="cs-CZ" dirty="0" smtClean="0"/>
              <a:t>Rámcové objasnění toho, co mohu nabídnout</a:t>
            </a:r>
          </a:p>
          <a:p>
            <a:r>
              <a:rPr lang="cs-CZ" dirty="0" smtClean="0"/>
              <a:t>Otázka na předchozí zkušenosti s terapií, příp. objasnění, co obnáší práce psychoterapeuta - vedení rozhovoru, důvěrnost vztahu, tělesný kontakt apod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časté stížnosti – zůstat nestranný (výjimka zneužívání)</a:t>
            </a:r>
          </a:p>
        </p:txBody>
      </p:sp>
    </p:spTree>
    <p:extLst>
      <p:ext uri="{BB962C8B-B14F-4D97-AF65-F5344CB8AC3E}">
        <p14:creationId xmlns:p14="http://schemas.microsoft.com/office/powerpoint/2010/main" xmlns="" val="321680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Dosavadní řešení problému/potíží (medikace; spolupráce s dalšími odborníky)</a:t>
            </a:r>
          </a:p>
          <a:p>
            <a:r>
              <a:rPr lang="cs-CZ" dirty="0" smtClean="0"/>
              <a:t>Jak si klient problém vysvětluje (respektování jeho pohledu)</a:t>
            </a:r>
          </a:p>
          <a:p>
            <a:r>
              <a:rPr lang="cs-CZ" dirty="0" smtClean="0"/>
              <a:t>Jak to bude vypadat, až potíže odezní (otázka na zázrak)</a:t>
            </a:r>
          </a:p>
          <a:p>
            <a:r>
              <a:rPr lang="cs-CZ" dirty="0" smtClean="0"/>
              <a:t>Zvážení, jestli „na to mám“ – odeslání ke kolegům (to obnáší dobrou znalost nabídky služeb v regionu)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955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Využívání psychodiagnostiky není příliš rozšířené, ale často se dostaneme k lékařské zprávě (zejm. ve zdravotnických zařízeních) – klady i zápory (nálepkování, despekt)</a:t>
            </a:r>
          </a:p>
          <a:p>
            <a:r>
              <a:rPr lang="cs-CZ" dirty="0" smtClean="0"/>
              <a:t>Někteří terapeuti využívají vlastní diagnostiku – dotazníky, projektivní postupy</a:t>
            </a:r>
          </a:p>
          <a:p>
            <a:r>
              <a:rPr lang="cs-CZ" dirty="0" smtClean="0"/>
              <a:t>Časté je také přesvědčení, že „to důležité vyplave na povrch samo“</a:t>
            </a:r>
          </a:p>
        </p:txBody>
      </p:sp>
    </p:spTree>
    <p:extLst>
      <p:ext uri="{BB962C8B-B14F-4D97-AF65-F5344CB8AC3E}">
        <p14:creationId xmlns:p14="http://schemas.microsoft.com/office/powerpoint/2010/main" xmlns="" val="304354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r>
              <a:rPr lang="cs-CZ" b="1" dirty="0" smtClean="0"/>
              <a:t>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Neopomenu žádný aspekt problému</a:t>
            </a:r>
          </a:p>
          <a:p>
            <a:pPr>
              <a:buFontTx/>
              <a:buChar char="-"/>
            </a:pPr>
            <a:r>
              <a:rPr lang="cs-CZ" sz="2400" dirty="0" smtClean="0"/>
              <a:t>Mám se o co opřít při dalším rozhovoru</a:t>
            </a:r>
          </a:p>
          <a:p>
            <a:pPr>
              <a:buFontTx/>
              <a:buChar char="-"/>
            </a:pPr>
            <a:r>
              <a:rPr lang="cs-CZ" sz="2400" dirty="0" smtClean="0"/>
              <a:t>Mohu pracovat podle předem vypracovaných postupů</a:t>
            </a:r>
          </a:p>
          <a:p>
            <a:pPr>
              <a:buFontTx/>
              <a:buChar char="-"/>
            </a:pPr>
            <a:r>
              <a:rPr lang="cs-CZ" sz="2400" dirty="0" smtClean="0"/>
              <a:t>Necyklím se v určité oblasti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b="1" dirty="0" smtClean="0"/>
              <a:t>Nestrukturovaný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Mohu něco přehlídnout, ale zároveň jasněji vyvstane to nejpodstatnější </a:t>
            </a:r>
          </a:p>
          <a:p>
            <a:pPr>
              <a:buFontTx/>
              <a:buChar char="-"/>
            </a:pPr>
            <a:r>
              <a:rPr lang="cs-CZ" sz="2400" dirty="0" smtClean="0"/>
              <a:t>Je třeba improvizace, tj. větší tvořivosti a přizpůsobení práce konkrétnímu klientovi</a:t>
            </a:r>
          </a:p>
          <a:p>
            <a:pPr>
              <a:buFontTx/>
              <a:buChar char="-"/>
            </a:pPr>
            <a:r>
              <a:rPr lang="cs-CZ" sz="2400" dirty="0" smtClean="0"/>
              <a:t>Rozhovor často nepostupuje kupředu, je třeba větší trpělivosti, ale samotný sběr dat je v podstatě i terapií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61952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1600200"/>
            <a:ext cx="5842992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Parafrázování</a:t>
            </a:r>
          </a:p>
          <a:p>
            <a:r>
              <a:rPr lang="cs-CZ" dirty="0" smtClean="0"/>
              <a:t>Zájem</a:t>
            </a:r>
          </a:p>
          <a:p>
            <a:r>
              <a:rPr lang="cs-CZ" dirty="0" smtClean="0"/>
              <a:t>Potvrzování</a:t>
            </a:r>
          </a:p>
          <a:p>
            <a:r>
              <a:rPr lang="cs-CZ" dirty="0" smtClean="0"/>
              <a:t>Porozumění</a:t>
            </a:r>
          </a:p>
          <a:p>
            <a:r>
              <a:rPr lang="cs-CZ" dirty="0" smtClean="0"/>
              <a:t>Empatie</a:t>
            </a:r>
          </a:p>
          <a:p>
            <a:r>
              <a:rPr lang="cs-CZ" dirty="0" smtClean="0"/>
              <a:t>Trpělivost</a:t>
            </a:r>
          </a:p>
          <a:p>
            <a:r>
              <a:rPr lang="cs-CZ" dirty="0" smtClean="0"/>
              <a:t>Pochvala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Osnova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smtClean="0"/>
              <a:t>Úvodní terapeutické setkání – nad čím přemýšlet před setkáním, jak se připravit, kdy klienta odeslat jinam/medikace; rozdíly soukromé vs. zdravotnické zařízení, komunita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cs-CZ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smtClean="0"/>
              <a:t>Sběr dat – terapeutická smlouva – na jaké informace se při terapii zaměřit, čeho si všímat; návrh intervencí, kontrakt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Oblasti psychoterapeutického působení</a:t>
            </a:r>
            <a:endParaRPr lang="cs-CZ" b="1" dirty="0"/>
          </a:p>
        </p:txBody>
      </p:sp>
      <p:pic>
        <p:nvPicPr>
          <p:cNvPr id="1026" name="Picture 2" descr="C:\Users\Dáda\Documents\knihy\Sebepoznání\obrázek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982" y="1700808"/>
            <a:ext cx="7813449" cy="5087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3634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sběr dat - obsah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435280" cy="2908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008112"/>
                <a:gridCol w="1084496"/>
                <a:gridCol w="1003736"/>
                <a:gridCol w="1080120"/>
                <a:gridCol w="1531264"/>
                <a:gridCol w="1205040"/>
              </a:tblGrid>
              <a:tr h="72723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emoce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kognice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tělo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chování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Komunikace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Vnější prostředí</a:t>
                      </a:r>
                      <a:endParaRPr lang="cs-CZ" sz="2000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Minulost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Přítomnost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Budoucnost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528" y="573325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Kazuistika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420589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Terapeutická smlouva - kontrakt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Jednoznačné formulování zakázky</a:t>
            </a:r>
          </a:p>
          <a:p>
            <a:pPr lvl="1"/>
            <a:r>
              <a:rPr lang="cs-CZ" dirty="0" smtClean="0"/>
              <a:t>Měřitelnost</a:t>
            </a:r>
          </a:p>
          <a:p>
            <a:pPr lvl="1"/>
            <a:r>
              <a:rPr lang="cs-CZ" dirty="0" smtClean="0"/>
              <a:t>Zaměření do budoucnosti</a:t>
            </a:r>
          </a:p>
          <a:p>
            <a:pPr lvl="1"/>
            <a:r>
              <a:rPr lang="cs-CZ" dirty="0" smtClean="0"/>
              <a:t>Pozitivní formulace</a:t>
            </a:r>
          </a:p>
          <a:p>
            <a:pPr lvl="1"/>
            <a:r>
              <a:rPr lang="cs-CZ" dirty="0" smtClean="0"/>
              <a:t>Dohoda o ukončení terapie</a:t>
            </a:r>
            <a:endParaRPr lang="cs-CZ" dirty="0" smtClean="0"/>
          </a:p>
          <a:p>
            <a:r>
              <a:rPr lang="cs-CZ" dirty="0" smtClean="0"/>
              <a:t>Kontrakt</a:t>
            </a:r>
          </a:p>
          <a:p>
            <a:pPr lvl="1"/>
            <a:r>
              <a:rPr lang="cs-CZ" dirty="0" smtClean="0"/>
              <a:t>Písemná forma</a:t>
            </a:r>
          </a:p>
          <a:p>
            <a:pPr lvl="1"/>
            <a:r>
              <a:rPr lang="cs-CZ" dirty="0" smtClean="0"/>
              <a:t>Ústní domluva</a:t>
            </a:r>
          </a:p>
          <a:p>
            <a:pPr lvl="1"/>
            <a:r>
              <a:rPr lang="cs-CZ" dirty="0" smtClean="0"/>
              <a:t>Zpřesňování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Emoce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Uvědomění emocí/rozpoznání emocí</a:t>
            </a:r>
          </a:p>
          <a:p>
            <a:pPr>
              <a:buFontTx/>
              <a:buChar char="-"/>
            </a:pPr>
            <a:r>
              <a:rPr lang="cs-CZ" dirty="0" smtClean="0"/>
              <a:t>desenzibilizace</a:t>
            </a:r>
          </a:p>
          <a:p>
            <a:pPr>
              <a:buFontTx/>
              <a:buChar char="-"/>
            </a:pPr>
            <a:r>
              <a:rPr lang="cs-CZ" dirty="0" smtClean="0"/>
              <a:t>Emočně korektivní zkušenost</a:t>
            </a:r>
          </a:p>
          <a:p>
            <a:pPr>
              <a:buFontTx/>
              <a:buChar char="-"/>
            </a:pPr>
            <a:r>
              <a:rPr lang="cs-CZ" dirty="0" smtClean="0"/>
              <a:t>Emoční abreakce</a:t>
            </a:r>
          </a:p>
          <a:p>
            <a:pPr>
              <a:buFontTx/>
              <a:buChar char="-"/>
            </a:pPr>
            <a:r>
              <a:rPr lang="cs-CZ" dirty="0" smtClean="0"/>
              <a:t>Schopnost sdělovat emoce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Kognice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Interpretace</a:t>
            </a:r>
          </a:p>
          <a:p>
            <a:pPr>
              <a:buFontTx/>
              <a:buChar char="-"/>
            </a:pPr>
            <a:r>
              <a:rPr lang="cs-CZ" dirty="0" smtClean="0"/>
              <a:t>Edukace, vysvětlování</a:t>
            </a:r>
          </a:p>
          <a:p>
            <a:pPr>
              <a:buFontTx/>
              <a:buChar char="-"/>
            </a:pPr>
            <a:r>
              <a:rPr lang="cs-CZ" dirty="0" smtClean="0"/>
              <a:t>Zpochybňování iracionálních přesvědčení</a:t>
            </a:r>
          </a:p>
          <a:p>
            <a:pPr>
              <a:buFontTx/>
              <a:buChar char="-"/>
            </a:pPr>
            <a:r>
              <a:rPr lang="cs-CZ" dirty="0" smtClean="0"/>
              <a:t>Imaginace, hypnóza</a:t>
            </a:r>
          </a:p>
          <a:p>
            <a:pPr>
              <a:buFontTx/>
              <a:buChar char="-"/>
            </a:pPr>
            <a:r>
              <a:rPr lang="cs-CZ" dirty="0" smtClean="0"/>
              <a:t>Stop technika (obsese)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Tělo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Relaxace, Autogenní trénink</a:t>
            </a:r>
          </a:p>
          <a:p>
            <a:pPr>
              <a:buFontTx/>
              <a:buChar char="-"/>
            </a:pPr>
            <a:r>
              <a:rPr lang="cs-CZ" dirty="0" smtClean="0"/>
              <a:t>Zvyšování citlivosti vůči tělesným vjemům</a:t>
            </a:r>
          </a:p>
          <a:p>
            <a:pPr>
              <a:buFontTx/>
              <a:buChar char="-"/>
            </a:pPr>
            <a:r>
              <a:rPr lang="cs-CZ" dirty="0" smtClean="0"/>
              <a:t>Cvičení – pravidelná fyzická činnost</a:t>
            </a:r>
          </a:p>
          <a:p>
            <a:pPr>
              <a:buFontTx/>
              <a:buChar char="-"/>
            </a:pPr>
            <a:r>
              <a:rPr lang="cs-CZ" dirty="0" smtClean="0"/>
              <a:t>Úprava vnímání tělesného schématu</a:t>
            </a:r>
          </a:p>
          <a:p>
            <a:pPr>
              <a:buFontTx/>
              <a:buChar char="-"/>
            </a:pPr>
            <a:r>
              <a:rPr lang="cs-CZ" dirty="0" smtClean="0"/>
              <a:t>Úprava biorytmu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Chování, komunikace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Nácvik žádoucího chování</a:t>
            </a:r>
          </a:p>
          <a:p>
            <a:pPr>
              <a:buFontTx/>
              <a:buChar char="-"/>
            </a:pPr>
            <a:r>
              <a:rPr lang="cs-CZ" dirty="0" smtClean="0"/>
              <a:t>Zabránění nežádoucímu chování (</a:t>
            </a:r>
            <a:r>
              <a:rPr lang="cs-CZ" dirty="0" err="1" smtClean="0"/>
              <a:t>kompulze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Nácvik asertivity</a:t>
            </a:r>
          </a:p>
          <a:p>
            <a:pPr>
              <a:buFontTx/>
              <a:buChar char="-"/>
            </a:pPr>
            <a:r>
              <a:rPr lang="cs-CZ" dirty="0" smtClean="0"/>
              <a:t>Analýza a změna komunikačních stereotypů</a:t>
            </a:r>
          </a:p>
          <a:p>
            <a:pPr>
              <a:buFontTx/>
              <a:buChar char="-"/>
            </a:pPr>
            <a:r>
              <a:rPr lang="cs-CZ" dirty="0" smtClean="0"/>
              <a:t>Zlepšení slovní zásoby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Vnější prostředí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Sociální – práce s klientovým okolím (partner/partnerka, rodina)</a:t>
            </a:r>
          </a:p>
          <a:p>
            <a:pPr>
              <a:buFontTx/>
              <a:buChar char="-"/>
            </a:pPr>
            <a:r>
              <a:rPr lang="cs-CZ" dirty="0" smtClean="0"/>
              <a:t>Nácvik vztahování se (např. pomocí terapeutického vztahu)</a:t>
            </a:r>
          </a:p>
          <a:p>
            <a:pPr>
              <a:buFontTx/>
              <a:buChar char="-"/>
            </a:pPr>
            <a:r>
              <a:rPr lang="cs-CZ" dirty="0" smtClean="0"/>
              <a:t>Úprava vnějšího prostředí</a:t>
            </a:r>
          </a:p>
          <a:p>
            <a:pPr>
              <a:buFontTx/>
              <a:buChar char="-"/>
            </a:pPr>
            <a:r>
              <a:rPr lang="cs-CZ" dirty="0" smtClean="0"/>
              <a:t>Změna prostředí, změna zaměstnání…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Osnova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 startAt="3"/>
            </a:pPr>
            <a:r>
              <a:rPr lang="cs-CZ" smtClean="0"/>
              <a:t>Vlastní terapeutická intervence</a:t>
            </a:r>
          </a:p>
          <a:p>
            <a:pPr marL="514350" indent="-514350" eaLnBrk="1" hangingPunct="1">
              <a:buFont typeface="Calibri" pitchFamily="34" charset="0"/>
              <a:buAutoNum type="arabicPeriod" startAt="3"/>
            </a:pPr>
            <a:endParaRPr lang="cs-CZ" smtClean="0"/>
          </a:p>
          <a:p>
            <a:pPr marL="1314450" lvl="2" indent="-514350" eaLnBrk="1" hangingPunct="1"/>
            <a:r>
              <a:rPr lang="cs-CZ" smtClean="0"/>
              <a:t>Psychoanalytické a psychodynamické teorie/postupy</a:t>
            </a:r>
          </a:p>
          <a:p>
            <a:pPr marL="1314450" lvl="2" indent="-514350" eaLnBrk="1" hangingPunct="1"/>
            <a:r>
              <a:rPr lang="cs-CZ" smtClean="0"/>
              <a:t>Behaviorální, kognitivní a KBT teorie/postupy</a:t>
            </a:r>
          </a:p>
          <a:p>
            <a:pPr marL="1314450" lvl="2" indent="-514350" eaLnBrk="1" hangingPunct="1"/>
            <a:r>
              <a:rPr lang="cs-CZ" smtClean="0"/>
              <a:t>Humanistické teorie/postupy</a:t>
            </a:r>
          </a:p>
          <a:p>
            <a:pPr marL="1314450" lvl="2" indent="-514350" eaLnBrk="1" hangingPunct="1"/>
            <a:r>
              <a:rPr lang="cs-CZ" smtClean="0"/>
              <a:t>Rodinné, systemické, narativní teorie/postupy</a:t>
            </a:r>
          </a:p>
          <a:p>
            <a:pPr marL="1314450" lvl="2" indent="-514350" eaLnBrk="1" hangingPunct="1"/>
            <a:r>
              <a:rPr lang="cs-CZ" smtClean="0"/>
              <a:t>Integrativní teorie/postupy</a:t>
            </a:r>
          </a:p>
          <a:p>
            <a:pPr marL="1314450" lvl="2" indent="-514350" eaLnBrk="1" hangingPunct="1"/>
            <a:r>
              <a:rPr lang="cs-CZ" smtClean="0"/>
              <a:t>Výjimky, zvláštnosti – přístupy „na pomezí“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dirty="0" smtClean="0"/>
              <a:t>Ověřování účinnosti terapeutických postupů, ukončení terapie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cs-CZ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Metody měření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Subjektivní/objektivní hodnocení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Ukončení terapie (úspěšné/neúspěšné)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cs-CZ" dirty="0" smtClean="0"/>
              <a:t>Skupinová terapie</a:t>
            </a:r>
          </a:p>
          <a:p>
            <a:pPr marL="1314450" lvl="2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Specifika, zvláštnosti skup. terapie</a:t>
            </a:r>
          </a:p>
          <a:p>
            <a:pPr marL="1314450" lvl="2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Pár, rodina, skupina, komunita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cs-CZ" dirty="0" smtClean="0"/>
              <a:t>Terapie v ČR, výcviky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cs-CZ" dirty="0" smtClean="0"/>
              <a:t>Výzkum v psychoterapii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endParaRPr lang="cs-CZ" dirty="0" smtClean="0"/>
          </a:p>
          <a:p>
            <a:pPr marL="1314450" lvl="2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Seminární práce</a:t>
            </a:r>
            <a:endParaRPr lang="cs-CZ" b="1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cs-CZ" dirty="0" smtClean="0"/>
              <a:t>Studenti kombinovaného studia a studenti v zahraniční zpracují seminární práci – rozsah min. 18000 znaků (vloží do </a:t>
            </a:r>
            <a:r>
              <a:rPr lang="cs-CZ" dirty="0" err="1" smtClean="0"/>
              <a:t>odevzdávárny</a:t>
            </a:r>
            <a:r>
              <a:rPr lang="cs-CZ" dirty="0" smtClean="0"/>
              <a:t> nejpozději 1 týden před termínem konání zkoušky)</a:t>
            </a:r>
          </a:p>
          <a:p>
            <a:pPr marL="0" indent="0" eaLnBrk="1" hangingPunct="1"/>
            <a:endParaRPr lang="cs-CZ" dirty="0" smtClean="0"/>
          </a:p>
          <a:p>
            <a:pPr marL="0" indent="0" eaLnBrk="1" hangingPunct="1"/>
            <a:r>
              <a:rPr lang="cs-CZ" dirty="0" smtClean="0"/>
              <a:t>Porovnání dvou terapeutických přístupů; alespoň šest různých informačních zdrojů (články, knihy), přičemž nejméně jeden zahraniční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Osnova práce:</a:t>
            </a:r>
          </a:p>
          <a:p>
            <a:pPr lvl="2"/>
            <a:r>
              <a:rPr lang="cs-CZ" dirty="0" smtClean="0"/>
              <a:t>Úvod (volba směrů)</a:t>
            </a:r>
          </a:p>
          <a:p>
            <a:pPr lvl="2"/>
            <a:r>
              <a:rPr lang="cs-CZ" dirty="0" smtClean="0"/>
              <a:t>Samostatný popis jednoho i druhého směru – cca.1/2 textu</a:t>
            </a:r>
          </a:p>
          <a:p>
            <a:pPr lvl="2"/>
            <a:r>
              <a:rPr lang="cs-CZ" dirty="0" smtClean="0"/>
              <a:t>Společné faktory, prvky, postupy</a:t>
            </a:r>
          </a:p>
          <a:p>
            <a:pPr lvl="2"/>
            <a:r>
              <a:rPr lang="cs-CZ" dirty="0" smtClean="0"/>
              <a:t>Rozdíly</a:t>
            </a:r>
          </a:p>
          <a:p>
            <a:pPr lvl="2"/>
            <a:r>
              <a:rPr lang="cs-CZ" dirty="0" smtClean="0"/>
              <a:t>Souhrn</a:t>
            </a:r>
          </a:p>
          <a:p>
            <a:pPr lvl="2"/>
            <a:r>
              <a:rPr lang="cs-CZ" dirty="0" smtClean="0"/>
              <a:t>Citace, seznam literatury – standardy vědeckého textu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853136"/>
          </a:xfrm>
        </p:spPr>
        <p:txBody>
          <a:bodyPr/>
          <a:lstStyle/>
          <a:p>
            <a:pPr>
              <a:buNone/>
            </a:pPr>
            <a:r>
              <a:rPr lang="cs-CZ" u="sng" dirty="0" smtClean="0"/>
              <a:t>!Nelze vybrat oba přístupy ze stejné skupiny!</a:t>
            </a:r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u="sng" dirty="0" smtClean="0"/>
              <a:t>I. skupina:</a:t>
            </a:r>
            <a:r>
              <a:rPr lang="cs-CZ" dirty="0" smtClean="0"/>
              <a:t> </a:t>
            </a:r>
            <a:r>
              <a:rPr lang="cs-CZ" dirty="0" err="1" smtClean="0"/>
              <a:t>Freudova</a:t>
            </a:r>
            <a:r>
              <a:rPr lang="cs-CZ" dirty="0" smtClean="0"/>
              <a:t> psychoanalýza, současná psychoanalýza, Jung, Adler, </a:t>
            </a:r>
            <a:r>
              <a:rPr lang="cs-CZ" dirty="0" err="1" smtClean="0"/>
              <a:t>Horneyová</a:t>
            </a:r>
            <a:r>
              <a:rPr lang="cs-CZ" dirty="0" smtClean="0"/>
              <a:t>, </a:t>
            </a:r>
            <a:r>
              <a:rPr lang="cs-CZ" dirty="0" err="1" smtClean="0"/>
              <a:t>Kohut</a:t>
            </a:r>
            <a:r>
              <a:rPr lang="cs-CZ" dirty="0" smtClean="0"/>
              <a:t>, </a:t>
            </a:r>
            <a:r>
              <a:rPr lang="cs-CZ" dirty="0" err="1" smtClean="0"/>
              <a:t>Kernberg</a:t>
            </a:r>
            <a:r>
              <a:rPr lang="cs-CZ" dirty="0" smtClean="0"/>
              <a:t>; bioenergetika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u="sng" dirty="0" smtClean="0"/>
              <a:t>II. skupina</a:t>
            </a:r>
            <a:r>
              <a:rPr lang="cs-CZ" dirty="0" smtClean="0"/>
              <a:t>: Behaviorální terapie - </a:t>
            </a:r>
            <a:r>
              <a:rPr lang="cs-CZ" dirty="0" err="1" smtClean="0"/>
              <a:t>Wolpe</a:t>
            </a:r>
            <a:r>
              <a:rPr lang="cs-CZ" dirty="0" smtClean="0"/>
              <a:t>, Kognitivní terapie - </a:t>
            </a:r>
            <a:r>
              <a:rPr lang="cs-CZ" dirty="0" err="1" smtClean="0"/>
              <a:t>Beck</a:t>
            </a:r>
            <a:r>
              <a:rPr lang="cs-CZ" dirty="0" smtClean="0"/>
              <a:t>, Racionálně emočně behaviorální terapie – </a:t>
            </a:r>
            <a:r>
              <a:rPr lang="cs-CZ" dirty="0" err="1" smtClean="0"/>
              <a:t>Ellis</a:t>
            </a:r>
            <a:r>
              <a:rPr lang="cs-CZ" dirty="0" smtClean="0"/>
              <a:t>, současná KBT, </a:t>
            </a:r>
            <a:r>
              <a:rPr lang="cs-CZ" dirty="0" err="1" smtClean="0"/>
              <a:t>multimodální</a:t>
            </a:r>
            <a:r>
              <a:rPr lang="cs-CZ" dirty="0" smtClean="0"/>
              <a:t> terapie - </a:t>
            </a:r>
            <a:r>
              <a:rPr lang="cs-CZ" dirty="0" err="1" smtClean="0"/>
              <a:t>Lazarus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1273</Words>
  <Application>Microsoft Office PowerPoint</Application>
  <PresentationFormat>Předvádění na obrazovce (4:3)</PresentationFormat>
  <Paragraphs>266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Calibri</vt:lpstr>
      <vt:lpstr>Arial</vt:lpstr>
      <vt:lpstr>Motiv systému Office</vt:lpstr>
      <vt:lpstr>Psychoterapie – kombinované studium 9.3. 2012</vt:lpstr>
      <vt:lpstr>Osnova</vt:lpstr>
      <vt:lpstr>Osnova</vt:lpstr>
      <vt:lpstr>Osnova</vt:lpstr>
      <vt:lpstr>Osnova</vt:lpstr>
      <vt:lpstr>Osnova</vt:lpstr>
      <vt:lpstr>Seminární práce</vt:lpstr>
      <vt:lpstr>Seminární práce</vt:lpstr>
      <vt:lpstr>Seminární práce</vt:lpstr>
      <vt:lpstr>Seminární práce</vt:lpstr>
      <vt:lpstr>Literatura</vt:lpstr>
      <vt:lpstr>Povinná literatura</vt:lpstr>
      <vt:lpstr>Doporučená literatura - příklady</vt:lpstr>
      <vt:lpstr>Doporučená literatura - příklady</vt:lpstr>
      <vt:lpstr>Doporučená literatura</vt:lpstr>
      <vt:lpstr>Beletrie</vt:lpstr>
      <vt:lpstr>Požadavky ke zkoušce</vt:lpstr>
      <vt:lpstr>Co je to psychoterapie?</vt:lpstr>
      <vt:lpstr>Rozdíl terapie – poradenství (neexistuje jasná dělící čára)</vt:lpstr>
      <vt:lpstr>Kdo psychoterapii provádí?</vt:lpstr>
      <vt:lpstr>Kde jí provádí?</vt:lpstr>
      <vt:lpstr>Jak vypadá terapeutická pracovna?</vt:lpstr>
      <vt:lpstr>Snímek 23</vt:lpstr>
      <vt:lpstr>Před prvním setkáním…</vt:lpstr>
      <vt:lpstr>První setkání</vt:lpstr>
      <vt:lpstr>První setkání</vt:lpstr>
      <vt:lpstr>Vlastní sběr dat - forma</vt:lpstr>
      <vt:lpstr>Vlastní sběr dat - forma</vt:lpstr>
      <vt:lpstr>Vlastní sběr dat - forma</vt:lpstr>
      <vt:lpstr>Oblasti psychoterapeutického působení</vt:lpstr>
      <vt:lpstr>Vlastní sběr dat - obsah</vt:lpstr>
      <vt:lpstr>Terapeutická smlouva - kontrakt</vt:lpstr>
      <vt:lpstr>Vlastní terapeutické intervence</vt:lpstr>
      <vt:lpstr>Vlastní terapeutické intervence</vt:lpstr>
      <vt:lpstr>Vlastní terapeutické intervence</vt:lpstr>
      <vt:lpstr>Vlastní terapeutické intervence</vt:lpstr>
      <vt:lpstr>Vlastní terapeutické intervence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– přednášky 1/2012</dc:title>
  <dc:creator>David Kuneš</dc:creator>
  <cp:lastModifiedBy>Dáda</cp:lastModifiedBy>
  <cp:revision>33</cp:revision>
  <cp:lastPrinted>2012-02-20T12:12:31Z</cp:lastPrinted>
  <dcterms:created xsi:type="dcterms:W3CDTF">2012-02-20T11:32:38Z</dcterms:created>
  <dcterms:modified xsi:type="dcterms:W3CDTF">2012-03-08T18:01:39Z</dcterms:modified>
</cp:coreProperties>
</file>