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5" r:id="rId11"/>
    <p:sldId id="274" r:id="rId12"/>
    <p:sldId id="275" r:id="rId13"/>
    <p:sldId id="276" r:id="rId14"/>
    <p:sldId id="277" r:id="rId15"/>
    <p:sldId id="257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B10661-CC97-4270-B896-4B5B8CC3174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Psychoterapie II - KS</a:t>
            </a:r>
            <a:br>
              <a:rPr lang="cs-CZ" sz="3200" dirty="0" smtClean="0"/>
            </a:br>
            <a:r>
              <a:rPr lang="cs-CZ" sz="3200" dirty="0" smtClean="0"/>
              <a:t>13.4.2012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sz="2400" dirty="0" smtClean="0"/>
              <a:t>Psychoterapeutické přístupy a směry</a:t>
            </a:r>
            <a:endParaRPr lang="cs-CZ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Psychoterapeutické směry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314450" lvl="2" indent="-514350"/>
            <a:endParaRPr lang="cs-CZ" dirty="0" smtClean="0"/>
          </a:p>
          <a:p>
            <a:pPr marL="1314450" lvl="2" indent="-514350"/>
            <a:endParaRPr lang="cs-CZ" dirty="0"/>
          </a:p>
          <a:p>
            <a:pPr marL="1314450" lvl="2" indent="-514350">
              <a:buFont typeface="Wingdings" pitchFamily="2" charset="2"/>
              <a:buChar char=""/>
            </a:pPr>
            <a:r>
              <a:rPr lang="cs-CZ" dirty="0" smtClean="0"/>
              <a:t>Psychoanalytické </a:t>
            </a:r>
            <a:r>
              <a:rPr lang="cs-CZ" dirty="0"/>
              <a:t>a psychodynamické </a:t>
            </a:r>
            <a:r>
              <a:rPr lang="cs-CZ" dirty="0" smtClean="0"/>
              <a:t>teorie/postupy</a:t>
            </a:r>
          </a:p>
          <a:p>
            <a:pPr marL="1314450" lvl="2" indent="-514350">
              <a:buFont typeface="Wingdings" pitchFamily="2" charset="2"/>
              <a:buChar char=""/>
            </a:pPr>
            <a:endParaRPr lang="cs-CZ" dirty="0"/>
          </a:p>
          <a:p>
            <a:pPr marL="1314450" lvl="2" indent="-514350">
              <a:buFont typeface="Wingdings" pitchFamily="2" charset="2"/>
              <a:buChar char=""/>
            </a:pPr>
            <a:r>
              <a:rPr lang="cs-CZ" dirty="0"/>
              <a:t>Behaviorální, kognitivní a KBT </a:t>
            </a:r>
            <a:r>
              <a:rPr lang="cs-CZ" dirty="0" smtClean="0"/>
              <a:t>teorie/postupy</a:t>
            </a:r>
          </a:p>
          <a:p>
            <a:pPr marL="1314450" lvl="2" indent="-514350">
              <a:buFont typeface="Wingdings" pitchFamily="2" charset="2"/>
              <a:buChar char=""/>
            </a:pPr>
            <a:endParaRPr lang="cs-CZ" dirty="0"/>
          </a:p>
          <a:p>
            <a:pPr marL="1314450" lvl="2" indent="-514350">
              <a:buFont typeface="Wingdings" pitchFamily="2" charset="2"/>
              <a:buChar char=""/>
            </a:pPr>
            <a:r>
              <a:rPr lang="cs-CZ" dirty="0"/>
              <a:t>Humanistické </a:t>
            </a:r>
            <a:r>
              <a:rPr lang="cs-CZ" dirty="0" smtClean="0"/>
              <a:t>teorie/postupy</a:t>
            </a:r>
          </a:p>
          <a:p>
            <a:pPr marL="1314450" lvl="2" indent="-514350">
              <a:buFont typeface="Wingdings" pitchFamily="2" charset="2"/>
              <a:buChar char=""/>
            </a:pPr>
            <a:endParaRPr lang="cs-CZ" dirty="0"/>
          </a:p>
          <a:p>
            <a:pPr marL="1314450" lvl="2" indent="-514350">
              <a:buFont typeface="Wingdings" pitchFamily="2" charset="2"/>
              <a:buChar char=""/>
            </a:pPr>
            <a:r>
              <a:rPr lang="cs-CZ" dirty="0"/>
              <a:t>Rodinné, systemické, narativní </a:t>
            </a:r>
            <a:r>
              <a:rPr lang="cs-CZ" dirty="0" smtClean="0"/>
              <a:t>teorie/postupy</a:t>
            </a:r>
          </a:p>
          <a:p>
            <a:pPr marL="1314450" lvl="2" indent="-514350">
              <a:buFont typeface="Wingdings" pitchFamily="2" charset="2"/>
              <a:buChar char=""/>
            </a:pPr>
            <a:endParaRPr lang="cs-CZ" dirty="0"/>
          </a:p>
          <a:p>
            <a:pPr marL="1314450" lvl="2" indent="-514350">
              <a:buFont typeface="Wingdings" pitchFamily="2" charset="2"/>
              <a:buChar char=""/>
            </a:pPr>
            <a:r>
              <a:rPr lang="cs-CZ" dirty="0" err="1"/>
              <a:t>Integrativní</a:t>
            </a:r>
            <a:r>
              <a:rPr lang="cs-CZ" dirty="0"/>
              <a:t> </a:t>
            </a:r>
            <a:r>
              <a:rPr lang="cs-CZ" dirty="0" smtClean="0"/>
              <a:t>teorie/postupy</a:t>
            </a:r>
          </a:p>
          <a:p>
            <a:pPr marL="1314450" lvl="2" indent="-514350">
              <a:buFont typeface="Wingdings" pitchFamily="2" charset="2"/>
              <a:buChar char=""/>
            </a:pPr>
            <a:endParaRPr lang="cs-CZ" dirty="0"/>
          </a:p>
          <a:p>
            <a:pPr marL="1314450" lvl="2" indent="-514350">
              <a:buFont typeface="Wingdings" pitchFamily="2" charset="2"/>
              <a:buChar char=""/>
            </a:pPr>
            <a:r>
              <a:rPr lang="cs-CZ" dirty="0"/>
              <a:t>Výjimky, zvláštnosti – přístupy „na pomezí“</a:t>
            </a:r>
          </a:p>
          <a:p>
            <a:pPr>
              <a:buFont typeface="Wingdings" pitchFamily="2" charset="2"/>
              <a:buChar char="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4690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Psychoanalýza</a:t>
            </a:r>
            <a:br>
              <a:rPr lang="cs-CZ" sz="4000" dirty="0" smtClean="0"/>
            </a:br>
            <a:r>
              <a:rPr lang="cs-CZ" sz="4000" dirty="0" smtClean="0"/>
              <a:t>a psychodynamické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Kauzálně orientované, náhledové, střídání nedirektivnosti a </a:t>
            </a:r>
            <a:r>
              <a:rPr lang="cs-CZ" dirty="0" err="1" smtClean="0"/>
              <a:t>direktivity</a:t>
            </a:r>
            <a:r>
              <a:rPr lang="cs-CZ" dirty="0" smtClean="0"/>
              <a:t>, zdůrazňování minulosti a přítomnosti</a:t>
            </a:r>
          </a:p>
          <a:p>
            <a:endParaRPr lang="cs-CZ" dirty="0" smtClean="0"/>
          </a:p>
          <a:p>
            <a:r>
              <a:rPr lang="cs-CZ" dirty="0" smtClean="0"/>
              <a:t>Délka výcviku a stejně i terapie dlouhodobější záležitostí</a:t>
            </a:r>
          </a:p>
          <a:p>
            <a:endParaRPr lang="cs-CZ" dirty="0" smtClean="0"/>
          </a:p>
          <a:p>
            <a:r>
              <a:rPr lang="cs-CZ" dirty="0" smtClean="0"/>
              <a:t>Vhodné zejména u složitějších osobnostních problémů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6442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Psychoanalýza a psychodynamické 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Obecně: přesvědčení, že nemoc vzniká konfliktem mezi nevědomými přáními a reálným světem (princip slasti x princip reality)</a:t>
            </a:r>
          </a:p>
          <a:p>
            <a:endParaRPr lang="cs-CZ" dirty="0" smtClean="0"/>
          </a:p>
          <a:p>
            <a:r>
              <a:rPr lang="cs-CZ" dirty="0" smtClean="0"/>
              <a:t>Léčba spočívá v jejich ozřejmění – interpretaci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29107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„… Psychoanalytické konstrukty mají svůj zdroj a původ ve specifické klinické zkušenosti, kterou lze přiblížit jen zčásti.“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sz="1400" i="1" dirty="0" smtClean="0"/>
              <a:t>Holub, D.: Současná psychoterapie</a:t>
            </a:r>
          </a:p>
          <a:p>
            <a:pPr marL="0" indent="0" algn="r">
              <a:buNone/>
            </a:pPr>
            <a:endParaRPr lang="cs-CZ" sz="1400" i="1" dirty="0"/>
          </a:p>
          <a:p>
            <a:r>
              <a:rPr lang="cs-CZ" dirty="0" smtClean="0"/>
              <a:t>Nelze klinicky ověřovat – tvrzení, že kdo nemá odpovídající výcvik a praxi, nemůže porozumět…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5629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Zaměření </a:t>
            </a:r>
            <a:r>
              <a:rPr lang="cs-CZ" dirty="0"/>
              <a:t>na terapeutický vztah – přenos, protipřenos, terapeutická aliance a reálný </a:t>
            </a:r>
            <a:r>
              <a:rPr lang="cs-CZ" dirty="0" smtClean="0"/>
              <a:t>vztah</a:t>
            </a:r>
          </a:p>
          <a:p>
            <a:endParaRPr lang="cs-CZ" dirty="0" smtClean="0"/>
          </a:p>
          <a:p>
            <a:r>
              <a:rPr lang="cs-CZ" dirty="0" smtClean="0"/>
              <a:t>Způsob práce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Poloha vleže</a:t>
            </a:r>
          </a:p>
          <a:p>
            <a:pPr lvl="1"/>
            <a:r>
              <a:rPr lang="cs-CZ" dirty="0" smtClean="0"/>
              <a:t>Analýza přenosu</a:t>
            </a:r>
          </a:p>
          <a:p>
            <a:pPr lvl="1"/>
            <a:r>
              <a:rPr lang="cs-CZ" dirty="0" smtClean="0"/>
              <a:t>Analýza odporu</a:t>
            </a:r>
          </a:p>
          <a:p>
            <a:pPr lvl="1"/>
            <a:r>
              <a:rPr lang="cs-CZ" dirty="0" smtClean="0"/>
              <a:t>Analýza snů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5444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 err="1" smtClean="0"/>
              <a:t>Carl</a:t>
            </a:r>
            <a:r>
              <a:rPr lang="cs-CZ" sz="3600" dirty="0" smtClean="0"/>
              <a:t> Gustav Jung – analytická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Cílem psychoterapie je</a:t>
            </a:r>
            <a:r>
              <a:rPr lang="cs-CZ" b="1" i="1" dirty="0" smtClean="0"/>
              <a:t> </a:t>
            </a:r>
            <a:r>
              <a:rPr lang="cs-CZ" i="1" dirty="0" smtClean="0"/>
              <a:t>individuace</a:t>
            </a:r>
            <a:r>
              <a:rPr lang="cs-CZ" b="1" i="1" dirty="0" smtClean="0"/>
              <a:t> </a:t>
            </a:r>
            <a:r>
              <a:rPr lang="cs-CZ" dirty="0" smtClean="0"/>
              <a:t>– člověk se stává sám sebou (</a:t>
            </a:r>
            <a:r>
              <a:rPr lang="cs-CZ" i="1" dirty="0" smtClean="0"/>
              <a:t>socializace/individuace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Na rozdíl od Freuda širší pojetí nevědomí – kromě nenaplněných přání a emocí také: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„…vše, co víme </a:t>
            </a:r>
            <a:r>
              <a:rPr lang="pl-PL" dirty="0" smtClean="0"/>
              <a:t>a na co pravě nemyslíme; co jsme si kdy uvědomovali a pak zase zapomněli; co jsme kdysi bezděčně vnímali; a dokonce i vše budoucí, co v nas teprve klíči...”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Jungova analytická psychologie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práci s nevědomím nabízí kromě interpretace princip </a:t>
            </a:r>
            <a:r>
              <a:rPr lang="cs-CZ" i="1" dirty="0" smtClean="0"/>
              <a:t>amplifikace </a:t>
            </a:r>
            <a:r>
              <a:rPr lang="cs-CZ" dirty="0" smtClean="0"/>
              <a:t>– spolu s klientem si vyjasňuje symbolické významy nevědomých sdělení</a:t>
            </a:r>
          </a:p>
          <a:p>
            <a:r>
              <a:rPr lang="cs-CZ" dirty="0" smtClean="0"/>
              <a:t>Práce se sny</a:t>
            </a:r>
          </a:p>
          <a:p>
            <a:r>
              <a:rPr lang="cs-CZ" dirty="0" smtClean="0"/>
              <a:t>Rozšíření pojetí projekce – pacient promítá své nevědomé obsahy do jakéhokoliv podnětového materiálu ve svém okolí:</a:t>
            </a:r>
          </a:p>
          <a:p>
            <a:pPr marL="0" indent="0">
              <a:buNone/>
            </a:pPr>
            <a:r>
              <a:rPr lang="cs-CZ" dirty="0" smtClean="0"/>
              <a:t>		Postup </a:t>
            </a:r>
            <a:r>
              <a:rPr lang="cs-CZ" i="1" dirty="0" smtClean="0"/>
              <a:t>stahování projekce</a:t>
            </a:r>
            <a:r>
              <a:rPr lang="cs-CZ" dirty="0" smtClean="0"/>
              <a:t> – pacient 		zjišťuje, co promítá do svého okolí a co 		to o něm vypovídá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Jungova analytická psychologie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Nový postup (na základě projekce) – </a:t>
            </a:r>
            <a:r>
              <a:rPr lang="cs-CZ" sz="2800" b="1" i="1" dirty="0" smtClean="0"/>
              <a:t>aktivní imaginace</a:t>
            </a:r>
          </a:p>
          <a:p>
            <a:pPr lvl="1"/>
            <a:r>
              <a:rPr lang="cs-CZ" dirty="0" smtClean="0"/>
              <a:t>Pacient si vybavuje obraz, scénu apod.</a:t>
            </a:r>
          </a:p>
          <a:p>
            <a:pPr lvl="1"/>
            <a:r>
              <a:rPr lang="cs-CZ" dirty="0" smtClean="0"/>
              <a:t>Rozkresluje ji a pak do ní sám vstoupí</a:t>
            </a:r>
          </a:p>
          <a:p>
            <a:pPr lvl="1"/>
            <a:r>
              <a:rPr lang="cs-CZ" dirty="0" smtClean="0"/>
              <a:t>Objeví se další postava, průvodce, která pacientovi odpovídá na různé otázky</a:t>
            </a:r>
          </a:p>
          <a:p>
            <a:pPr lvl="1"/>
            <a:endParaRPr lang="cs-CZ" dirty="0" smtClean="0"/>
          </a:p>
          <a:p>
            <a:r>
              <a:rPr lang="cs-CZ" sz="2800" b="1" i="1" dirty="0" smtClean="0"/>
              <a:t>Princip polarit</a:t>
            </a:r>
            <a:endParaRPr lang="cs-CZ" sz="2800" dirty="0"/>
          </a:p>
          <a:p>
            <a:pPr lvl="1"/>
            <a:r>
              <a:rPr lang="cs-CZ" dirty="0" smtClean="0"/>
              <a:t>jednu polaritu si uvědomujeme, ta druhá bývá nevědomá</a:t>
            </a:r>
          </a:p>
          <a:p>
            <a:pPr lvl="1"/>
            <a:r>
              <a:rPr lang="cs-CZ" dirty="0" smtClean="0"/>
              <a:t>extroverze </a:t>
            </a:r>
            <a:r>
              <a:rPr lang="it-IT" dirty="0" smtClean="0"/>
              <a:t>a introverze; mužstvi a ženstvi; dobro a zlo; myšleni</a:t>
            </a:r>
            <a:r>
              <a:rPr lang="cs-CZ" dirty="0" smtClean="0"/>
              <a:t> </a:t>
            </a:r>
            <a:r>
              <a:rPr lang="it-IT" dirty="0" smtClean="0"/>
              <a:t>a citěni; vnimani a intuice</a:t>
            </a:r>
            <a:endParaRPr lang="cs-CZ" b="1" i="1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Jungova analytická psychologie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i="1" dirty="0" smtClean="0"/>
              <a:t>Archetypy</a:t>
            </a:r>
            <a:r>
              <a:rPr lang="cs-CZ" sz="2800" dirty="0" smtClean="0"/>
              <a:t> – slovní asociační experiment /kategorizace zkušenosti/</a:t>
            </a:r>
          </a:p>
          <a:p>
            <a:endParaRPr lang="cs-CZ" dirty="0" smtClean="0"/>
          </a:p>
          <a:p>
            <a:r>
              <a:rPr lang="cs-CZ" sz="2800" dirty="0" smtClean="0"/>
              <a:t>Kresebné a grafické metody</a:t>
            </a:r>
          </a:p>
          <a:p>
            <a:endParaRPr lang="cs-CZ" sz="2800" dirty="0" smtClean="0"/>
          </a:p>
          <a:p>
            <a:r>
              <a:rPr lang="cs-CZ" sz="2800" dirty="0" smtClean="0"/>
              <a:t>Obecně větší svoboda klienta, větší spolupráce klienta a terapeuta</a:t>
            </a:r>
          </a:p>
          <a:p>
            <a:endParaRPr lang="cs-CZ" sz="2800" dirty="0"/>
          </a:p>
          <a:p>
            <a:r>
              <a:rPr lang="cs-CZ" sz="2800" dirty="0" smtClean="0"/>
              <a:t>Velká spousta nápadů, které pak dotahovali do konce představitelé dalších směrů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dirty="0" err="1" smtClean="0"/>
              <a:t>Hanscarl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Leuner</a:t>
            </a:r>
            <a:r>
              <a:rPr lang="cs-CZ" sz="3200" b="1" dirty="0" smtClean="0"/>
              <a:t> – </a:t>
            </a:r>
            <a:r>
              <a:rPr lang="cs-CZ" sz="3200" b="1" dirty="0" err="1" smtClean="0"/>
              <a:t>Katatymně</a:t>
            </a:r>
            <a:r>
              <a:rPr lang="cs-CZ" sz="3200" b="1" dirty="0" smtClean="0"/>
              <a:t> imaginativní psychoterapie (KIP)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Navázal na Jungův „vynález“ imaginace</a:t>
            </a:r>
          </a:p>
          <a:p>
            <a:r>
              <a:rPr lang="cs-CZ" dirty="0" smtClean="0"/>
              <a:t>Pacientům nabízí obrazy, které jsou asociovány s nějakým nevědomým obsahem</a:t>
            </a:r>
          </a:p>
          <a:p>
            <a:pPr lvl="1"/>
            <a:r>
              <a:rPr lang="cs-CZ" dirty="0" smtClean="0"/>
              <a:t>Motiv řeky, hory apod.</a:t>
            </a:r>
          </a:p>
          <a:p>
            <a:r>
              <a:rPr lang="cs-CZ" dirty="0" smtClean="0"/>
              <a:t>Tím, že si pacient projde imaginaci, dochází k uzdravení; důraz na odžití určitých situací</a:t>
            </a:r>
          </a:p>
          <a:p>
            <a:r>
              <a:rPr lang="cs-CZ" dirty="0" smtClean="0"/>
              <a:t>Díky </a:t>
            </a:r>
            <a:r>
              <a:rPr lang="cs-CZ" dirty="0" err="1" smtClean="0"/>
              <a:t>Leunerovi</a:t>
            </a:r>
            <a:r>
              <a:rPr lang="cs-CZ" dirty="0" smtClean="0"/>
              <a:t> se imaginace rozšířila začali ji využívat zástupci jiných terapeutických směrů a přístupů</a:t>
            </a:r>
          </a:p>
          <a:p>
            <a:r>
              <a:rPr lang="cs-CZ" dirty="0" smtClean="0"/>
              <a:t>Naučit se zadávat imaginace!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Terapeutické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Direktivnost x nedirektivnost</a:t>
            </a:r>
          </a:p>
          <a:p>
            <a:endParaRPr lang="cs-CZ" dirty="0" smtClean="0"/>
          </a:p>
          <a:p>
            <a:r>
              <a:rPr lang="cs-CZ" dirty="0" smtClean="0"/>
              <a:t>Zaměření na symptomy x kauzálnost</a:t>
            </a:r>
          </a:p>
          <a:p>
            <a:endParaRPr lang="cs-CZ" dirty="0" smtClean="0"/>
          </a:p>
          <a:p>
            <a:r>
              <a:rPr lang="cs-CZ" dirty="0" smtClean="0"/>
              <a:t>Nácvik x porozumění</a:t>
            </a:r>
          </a:p>
          <a:p>
            <a:endParaRPr lang="cs-CZ" dirty="0" smtClean="0"/>
          </a:p>
          <a:p>
            <a:r>
              <a:rPr lang="cs-CZ" dirty="0" smtClean="0"/>
              <a:t>Minulost – přítomnost - budoucnost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48636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Zaměření na tělo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err="1" smtClean="0"/>
              <a:t>Wilhelm</a:t>
            </a:r>
            <a:r>
              <a:rPr lang="cs-CZ" sz="2800" dirty="0" smtClean="0"/>
              <a:t> Reich (zastánce </a:t>
            </a:r>
            <a:r>
              <a:rPr lang="cs-CZ" sz="2800" dirty="0" err="1" smtClean="0"/>
              <a:t>Freuda</a:t>
            </a:r>
            <a:r>
              <a:rPr lang="cs-CZ" sz="2800" dirty="0" smtClean="0"/>
              <a:t>) – jediný doplněk k jeho teorii:</a:t>
            </a:r>
          </a:p>
          <a:p>
            <a:pPr lvl="2"/>
            <a:r>
              <a:rPr lang="cs-CZ" dirty="0" smtClean="0"/>
              <a:t>Konflikt principu slasti a principu reality se odráží i na tělesné složce</a:t>
            </a:r>
          </a:p>
          <a:p>
            <a:pPr lvl="2"/>
            <a:r>
              <a:rPr lang="cs-CZ" dirty="0" smtClean="0"/>
              <a:t>Nesprávné dýchání – svalový krunýř/pancíř</a:t>
            </a:r>
          </a:p>
          <a:p>
            <a:pPr lvl="2"/>
            <a:r>
              <a:rPr lang="cs-CZ" dirty="0" smtClean="0"/>
              <a:t>Tím, že ho odblokujeme, dochází k léčbě</a:t>
            </a:r>
          </a:p>
          <a:p>
            <a:pPr lvl="2"/>
            <a:endParaRPr lang="cs-CZ" dirty="0" smtClean="0"/>
          </a:p>
          <a:p>
            <a:r>
              <a:rPr lang="cs-CZ" sz="2800" dirty="0" smtClean="0"/>
              <a:t>Alexander </a:t>
            </a:r>
            <a:r>
              <a:rPr lang="cs-CZ" sz="2800" dirty="0" err="1" smtClean="0"/>
              <a:t>Lowen</a:t>
            </a:r>
            <a:r>
              <a:rPr lang="cs-CZ" sz="2800" dirty="0" smtClean="0"/>
              <a:t> – bioenergetický přístup</a:t>
            </a:r>
          </a:p>
          <a:p>
            <a:pPr lvl="2"/>
            <a:r>
              <a:rPr lang="cs-CZ" dirty="0" smtClean="0"/>
              <a:t>Původně typologie  podle vývojových období</a:t>
            </a:r>
          </a:p>
          <a:p>
            <a:pPr lvl="2"/>
            <a:r>
              <a:rPr lang="cs-CZ" dirty="0" smtClean="0"/>
              <a:t>Uzemnění (</a:t>
            </a:r>
            <a:r>
              <a:rPr lang="cs-CZ" dirty="0" err="1" smtClean="0"/>
              <a:t>grounding</a:t>
            </a:r>
            <a:r>
              <a:rPr lang="cs-CZ" dirty="0" smtClean="0"/>
              <a:t>) – ukotvení v realitě svého těla</a:t>
            </a:r>
          </a:p>
          <a:p>
            <a:pPr lvl="2"/>
            <a:r>
              <a:rPr lang="cs-CZ" dirty="0" smtClean="0"/>
              <a:t>Upozorňoval na řeč těla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err="1" smtClean="0"/>
              <a:t>Adlerovská</a:t>
            </a:r>
            <a:r>
              <a:rPr lang="cs-CZ" sz="3600" b="1" dirty="0" smtClean="0"/>
              <a:t> psychoterapie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Pro lidský vývoj je důležitý životní cíl –</a:t>
            </a:r>
          </a:p>
          <a:p>
            <a:pPr>
              <a:buNone/>
            </a:pPr>
            <a:r>
              <a:rPr lang="cs-CZ" sz="2800" dirty="0" smtClean="0"/>
              <a:t>	2 faktory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Potřeba začlenit se do společnosti (pocit sounáležitosti)</a:t>
            </a:r>
          </a:p>
          <a:p>
            <a:pPr lvl="1"/>
            <a:r>
              <a:rPr lang="cs-CZ" dirty="0" smtClean="0"/>
              <a:t>Potřeba uplatnit se ve společnosti (touha po moci)</a:t>
            </a:r>
          </a:p>
          <a:p>
            <a:endParaRPr lang="cs-CZ" dirty="0" smtClean="0"/>
          </a:p>
          <a:p>
            <a:r>
              <a:rPr lang="cs-CZ" sz="2800" dirty="0" smtClean="0"/>
              <a:t>Terapie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Poznat pacientův nerealistický životní plán</a:t>
            </a:r>
          </a:p>
          <a:p>
            <a:pPr lvl="1"/>
            <a:r>
              <a:rPr lang="cs-CZ" dirty="0" smtClean="0"/>
              <a:t>Vést pacienta ke změně životního stylu</a:t>
            </a:r>
          </a:p>
          <a:p>
            <a:pPr lvl="1"/>
            <a:r>
              <a:rPr lang="cs-CZ" dirty="0" smtClean="0"/>
              <a:t>Dodávat odvahu</a:t>
            </a:r>
          </a:p>
          <a:p>
            <a:pPr lvl="1"/>
            <a:endParaRPr lang="cs-CZ" dirty="0" smtClean="0"/>
          </a:p>
          <a:p>
            <a:r>
              <a:rPr lang="cs-CZ" sz="2800" dirty="0" smtClean="0"/>
              <a:t>Rodinné konstelace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err="1" smtClean="0"/>
              <a:t>Karen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Horneyová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err="1" smtClean="0"/>
              <a:t>Harry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Stack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Sullivan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Význam pocitu bezpečí v dětství</a:t>
            </a:r>
          </a:p>
          <a:p>
            <a:endParaRPr lang="cs-CZ" sz="2800" dirty="0" smtClean="0"/>
          </a:p>
          <a:p>
            <a:r>
              <a:rPr lang="cs-CZ" sz="2800" dirty="0" smtClean="0"/>
              <a:t>Důraz na vztahy a na sociální složku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Horneyová</a:t>
            </a:r>
            <a:r>
              <a:rPr lang="cs-CZ" sz="2800" dirty="0" smtClean="0"/>
              <a:t> – úspěšný pokus o změnu mužského modelu v psychoterapii</a:t>
            </a:r>
            <a:endParaRPr lang="cs-CZ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>Behaviorální terapie</a:t>
            </a:r>
            <a:b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b="1" dirty="0" err="1" smtClean="0"/>
              <a:t>Joseph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Wolpe</a:t>
            </a:r>
            <a:r>
              <a:rPr lang="cs-CZ" sz="2800" b="1" dirty="0" smtClean="0"/>
              <a:t> </a:t>
            </a:r>
            <a:r>
              <a:rPr lang="cs-CZ" sz="2800" dirty="0" smtClean="0"/>
              <a:t>– behaviorální terapie</a:t>
            </a:r>
          </a:p>
          <a:p>
            <a:r>
              <a:rPr lang="cs-CZ" sz="2800" dirty="0" smtClean="0"/>
              <a:t>Klasické a operantní podmiňování</a:t>
            </a:r>
          </a:p>
          <a:p>
            <a:r>
              <a:rPr lang="cs-CZ" sz="2800" dirty="0" smtClean="0"/>
              <a:t>Později – učení nápodobou (Bandura)</a:t>
            </a:r>
          </a:p>
          <a:p>
            <a:pPr lvl="1"/>
            <a:endParaRPr lang="cs-CZ" sz="2500" u="sng" dirty="0" smtClean="0"/>
          </a:p>
          <a:p>
            <a:pPr lvl="1"/>
            <a:r>
              <a:rPr lang="cs-CZ" sz="2500" u="sng" dirty="0" smtClean="0"/>
              <a:t>Pozitivní zpevnění/oslabení</a:t>
            </a:r>
            <a:r>
              <a:rPr lang="cs-CZ" sz="2500" dirty="0" smtClean="0"/>
              <a:t> – časté u BT – terapeut mívá „pytlíček sladkostí/odměn“</a:t>
            </a:r>
          </a:p>
          <a:p>
            <a:pPr lvl="1"/>
            <a:r>
              <a:rPr lang="cs-CZ" sz="2500" dirty="0" smtClean="0"/>
              <a:t>Dobře funguje pochvala; nejlepší odměna – pocit, že se něco podařilo</a:t>
            </a:r>
          </a:p>
          <a:p>
            <a:pPr lvl="1"/>
            <a:r>
              <a:rPr lang="cs-CZ" sz="2500" u="sng" dirty="0" smtClean="0"/>
              <a:t>Negativní zpevnění </a:t>
            </a:r>
            <a:r>
              <a:rPr lang="cs-CZ" sz="2500" dirty="0" smtClean="0"/>
              <a:t>– využívají se málo (dříve např. </a:t>
            </a:r>
            <a:r>
              <a:rPr lang="cs-CZ" sz="2500" dirty="0" err="1" smtClean="0"/>
              <a:t>antabusová</a:t>
            </a:r>
            <a:r>
              <a:rPr lang="cs-CZ" sz="2500" dirty="0" smtClean="0"/>
              <a:t> léčba)</a:t>
            </a:r>
          </a:p>
          <a:p>
            <a:pPr lvl="1"/>
            <a:r>
              <a:rPr lang="cs-CZ" sz="2500" u="sng" dirty="0" smtClean="0"/>
              <a:t>Negativní oslabení </a:t>
            </a:r>
            <a:r>
              <a:rPr lang="cs-CZ" sz="2500" dirty="0" smtClean="0"/>
              <a:t>– (př. </a:t>
            </a:r>
            <a:r>
              <a:rPr lang="cs-CZ" sz="2700" dirty="0" smtClean="0"/>
              <a:t>zabránění činnosti) </a:t>
            </a:r>
          </a:p>
          <a:p>
            <a:pPr lvl="1"/>
            <a:endParaRPr lang="cs-CZ" sz="2800" dirty="0" smtClean="0"/>
          </a:p>
          <a:p>
            <a:endParaRPr lang="cs-CZ" sz="2800" dirty="0" smtClean="0"/>
          </a:p>
        </p:txBody>
      </p:sp>
      <p:pic>
        <p:nvPicPr>
          <p:cNvPr id="1026" name="Picture 2" descr="http://www.usc.edu/uscnews/stories/img/CHRON2475p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66618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8905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>Behaviorální terapie</a:t>
            </a:r>
            <a:b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u="sng" dirty="0" smtClean="0"/>
              <a:t>Systematická desenzibilizace</a:t>
            </a:r>
          </a:p>
          <a:p>
            <a:endParaRPr lang="cs-CZ" sz="2800" dirty="0" smtClean="0"/>
          </a:p>
          <a:p>
            <a:pPr lvl="1"/>
            <a:r>
              <a:rPr lang="cs-CZ" sz="2500" dirty="0" smtClean="0"/>
              <a:t>Princip vzájemné neslučitelnosti podnětů</a:t>
            </a:r>
          </a:p>
          <a:p>
            <a:pPr lvl="1"/>
            <a:r>
              <a:rPr lang="cs-CZ" sz="2500" dirty="0" smtClean="0"/>
              <a:t>Vysvětlení postupu</a:t>
            </a:r>
          </a:p>
          <a:p>
            <a:pPr lvl="1"/>
            <a:r>
              <a:rPr lang="cs-CZ" sz="2500" dirty="0" smtClean="0"/>
              <a:t>Nácvik relaxace</a:t>
            </a:r>
          </a:p>
          <a:p>
            <a:pPr lvl="1"/>
            <a:r>
              <a:rPr lang="cs-CZ" sz="2500" dirty="0" smtClean="0"/>
              <a:t>Seřazení nepříjemných podnětů</a:t>
            </a:r>
          </a:p>
          <a:p>
            <a:pPr lvl="1"/>
            <a:r>
              <a:rPr lang="cs-CZ" sz="2500" dirty="0" smtClean="0"/>
              <a:t>Postupné vystavování jednotlivým podnětům</a:t>
            </a:r>
          </a:p>
          <a:p>
            <a:pPr lvl="2"/>
            <a:r>
              <a:rPr lang="cs-CZ" sz="2200" dirty="0" smtClean="0"/>
              <a:t>In </a:t>
            </a:r>
            <a:r>
              <a:rPr lang="cs-CZ" sz="2200" dirty="0" err="1" smtClean="0"/>
              <a:t>vivo</a:t>
            </a:r>
            <a:r>
              <a:rPr lang="cs-CZ" sz="2200" dirty="0" smtClean="0"/>
              <a:t>, imaginace (podobná úspěšnost)</a:t>
            </a:r>
            <a:endParaRPr lang="cs-CZ" sz="2200" dirty="0"/>
          </a:p>
          <a:p>
            <a:pPr lvl="1"/>
            <a:r>
              <a:rPr lang="cs-CZ" sz="2500" dirty="0" smtClean="0"/>
              <a:t>Následné zvládání potíží v reálném životě – posilování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1627375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Behaviorální terapie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Kazuistika:</a:t>
            </a:r>
          </a:p>
          <a:p>
            <a:r>
              <a:rPr lang="cs-CZ" dirty="0" smtClean="0"/>
              <a:t>Žena, cca. 30 let, vysoce specifické doktorské vzdělání</a:t>
            </a:r>
          </a:p>
          <a:p>
            <a:r>
              <a:rPr lang="cs-CZ" dirty="0" smtClean="0"/>
              <a:t>Pracuje jako servírka v restauraci svých rodičů – zde také bydlí, prostor opouští s velkými obtížemi</a:t>
            </a:r>
          </a:p>
          <a:p>
            <a:r>
              <a:rPr lang="cs-CZ" dirty="0" smtClean="0"/>
              <a:t>Nedokáže cestovat jinak než autem a to pouze s blízkým člověkem (sama sice vlastní ŘP, ale neřídí); úzkosti, panika</a:t>
            </a:r>
          </a:p>
          <a:p>
            <a:pPr lvl="1"/>
            <a:r>
              <a:rPr lang="cs-CZ" dirty="0" smtClean="0"/>
              <a:t>Měla psa – musela chodit ven</a:t>
            </a:r>
          </a:p>
          <a:p>
            <a:pPr lvl="1"/>
            <a:r>
              <a:rPr lang="cs-CZ" dirty="0" smtClean="0"/>
              <a:t>Bavila jí historie</a:t>
            </a:r>
          </a:p>
          <a:p>
            <a:pPr lvl="1"/>
            <a:r>
              <a:rPr lang="cs-CZ" dirty="0" smtClean="0"/>
              <a:t>Měla sen udělat si ŘP na motorku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7267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>
                <a:solidFill>
                  <a:schemeClr val="bg1">
                    <a:lumMod val="50000"/>
                  </a:schemeClr>
                </a:solidFill>
              </a:rPr>
              <a:t>Behaviorální 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</a:rPr>
              <a:t>terapie</a:t>
            </a:r>
            <a:br>
              <a:rPr lang="cs-CZ" sz="32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Joseph </a:t>
            </a:r>
            <a:r>
              <a:rPr lang="cs-CZ" dirty="0" err="1" smtClean="0"/>
              <a:t>Wolpe</a:t>
            </a:r>
            <a:r>
              <a:rPr lang="cs-CZ" dirty="0" smtClean="0"/>
              <a:t> – snaha o objektivní zhodnocení terapeutických výsledků (nicméně postupné „vylepšování“ terapeutické účinnosti)</a:t>
            </a:r>
            <a:endParaRPr lang="cs-CZ" dirty="0"/>
          </a:p>
          <a:p>
            <a:r>
              <a:rPr lang="cs-CZ" u="sng" dirty="0" smtClean="0"/>
              <a:t>Přínosy</a:t>
            </a:r>
            <a:r>
              <a:rPr lang="cs-CZ" dirty="0" smtClean="0"/>
              <a:t>:</a:t>
            </a:r>
          </a:p>
          <a:p>
            <a:pPr lvl="2"/>
            <a:r>
              <a:rPr lang="cs-CZ" dirty="0" err="1"/>
              <a:t>Škálování</a:t>
            </a:r>
            <a:endParaRPr lang="cs-CZ" dirty="0"/>
          </a:p>
          <a:p>
            <a:pPr lvl="2"/>
            <a:r>
              <a:rPr lang="cs-CZ" dirty="0"/>
              <a:t>Využití imaginací </a:t>
            </a:r>
            <a:r>
              <a:rPr lang="cs-CZ" dirty="0" smtClean="0"/>
              <a:t>zaměřených na cíl (výborný </a:t>
            </a:r>
            <a:r>
              <a:rPr lang="cs-CZ" dirty="0"/>
              <a:t>postup hojně využívaný např. v </a:t>
            </a:r>
            <a:r>
              <a:rPr lang="cs-CZ" dirty="0" err="1"/>
              <a:t>koučingu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 Zdůraznění posilování – </a:t>
            </a:r>
            <a:r>
              <a:rPr lang="cs-CZ" dirty="0" smtClean="0"/>
              <a:t>odměn</a:t>
            </a:r>
          </a:p>
          <a:p>
            <a:pPr lvl="2"/>
            <a:r>
              <a:rPr lang="cs-CZ" dirty="0" smtClean="0"/>
              <a:t>Vynikající výsledky při práci a dětmi (vnější motivace)</a:t>
            </a:r>
          </a:p>
          <a:p>
            <a:r>
              <a:rPr lang="cs-CZ" u="sng" dirty="0" smtClean="0"/>
              <a:t>Negativa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Přílišná redukce</a:t>
            </a:r>
          </a:p>
          <a:p>
            <a:pPr lvl="2"/>
            <a:r>
              <a:rPr lang="cs-CZ" dirty="0" smtClean="0"/>
              <a:t>Nadhodnocování sféry vlivu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45656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>Kognitivní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Obecně: není to podnět sám, co v nás vyvolává nějaké chování, ale jeho subjektivní význam</a:t>
            </a:r>
          </a:p>
          <a:p>
            <a:endParaRPr lang="cs-CZ" dirty="0" smtClean="0"/>
          </a:p>
          <a:p>
            <a:r>
              <a:rPr lang="cs-CZ" dirty="0" smtClean="0"/>
              <a:t>Klasický model </a:t>
            </a:r>
            <a:r>
              <a:rPr lang="cs-CZ" b="1" dirty="0" smtClean="0"/>
              <a:t>podnět – reakce </a:t>
            </a:r>
            <a:r>
              <a:rPr lang="cs-CZ" dirty="0" smtClean="0"/>
              <a:t>rozšířen na </a:t>
            </a:r>
            <a:r>
              <a:rPr lang="cs-CZ" b="1" dirty="0" smtClean="0"/>
              <a:t>podnět – </a:t>
            </a:r>
            <a:r>
              <a:rPr lang="cs-CZ" b="1" dirty="0" err="1" smtClean="0"/>
              <a:t>kog</a:t>
            </a:r>
            <a:r>
              <a:rPr lang="cs-CZ" b="1" dirty="0" smtClean="0"/>
              <a:t>. </a:t>
            </a:r>
            <a:r>
              <a:rPr lang="cs-CZ" b="1" dirty="0" err="1" smtClean="0"/>
              <a:t>zprac</a:t>
            </a:r>
            <a:r>
              <a:rPr lang="cs-CZ" b="1" dirty="0" smtClean="0"/>
              <a:t>. – reakce – následek</a:t>
            </a:r>
          </a:p>
          <a:p>
            <a:endParaRPr lang="cs-CZ" b="1" dirty="0" smtClean="0"/>
          </a:p>
          <a:p>
            <a:r>
              <a:rPr lang="cs-CZ" dirty="0" smtClean="0"/>
              <a:t>Terapeutická práce zaměřena na proces kognitivního zpracování informací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66850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>Kognitivní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Albert </a:t>
            </a:r>
            <a:r>
              <a:rPr lang="cs-CZ" b="1" dirty="0" err="1" smtClean="0"/>
              <a:t>Ellis</a:t>
            </a:r>
            <a:r>
              <a:rPr lang="cs-CZ" b="1" dirty="0" smtClean="0"/>
              <a:t> </a:t>
            </a:r>
            <a:r>
              <a:rPr lang="cs-CZ" dirty="0" smtClean="0"/>
              <a:t>– RE(B)T</a:t>
            </a:r>
          </a:p>
          <a:p>
            <a:endParaRPr lang="cs-CZ" dirty="0" smtClean="0"/>
          </a:p>
          <a:p>
            <a:r>
              <a:rPr lang="cs-CZ" dirty="0" smtClean="0"/>
              <a:t>Model A – B – C</a:t>
            </a:r>
          </a:p>
          <a:p>
            <a:pPr lvl="1"/>
            <a:r>
              <a:rPr lang="cs-CZ" dirty="0" smtClean="0"/>
              <a:t>A – </a:t>
            </a:r>
            <a:r>
              <a:rPr lang="cs-CZ" dirty="0" err="1" smtClean="0"/>
              <a:t>Activating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endParaRPr lang="cs-CZ" dirty="0" smtClean="0"/>
          </a:p>
          <a:p>
            <a:pPr lvl="1"/>
            <a:r>
              <a:rPr lang="cs-CZ" dirty="0" smtClean="0"/>
              <a:t>B – </a:t>
            </a:r>
            <a:r>
              <a:rPr lang="cs-CZ" dirty="0" err="1" smtClean="0"/>
              <a:t>belief</a:t>
            </a:r>
            <a:endParaRPr lang="cs-CZ" dirty="0" smtClean="0"/>
          </a:p>
          <a:p>
            <a:pPr lvl="1"/>
            <a:r>
              <a:rPr lang="cs-CZ" dirty="0" smtClean="0"/>
              <a:t>C – </a:t>
            </a:r>
            <a:r>
              <a:rPr lang="cs-CZ" dirty="0" err="1" smtClean="0"/>
              <a:t>consequence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Model později rozpracován, přidána další písmena</a:t>
            </a:r>
          </a:p>
          <a:p>
            <a:r>
              <a:rPr lang="cs-CZ" dirty="0" smtClean="0"/>
              <a:t>Potíže způsobují </a:t>
            </a:r>
            <a:r>
              <a:rPr lang="cs-CZ" b="1" i="1" dirty="0" smtClean="0"/>
              <a:t>iracionální přesvědčení </a:t>
            </a:r>
            <a:r>
              <a:rPr lang="cs-CZ" dirty="0" smtClean="0"/>
              <a:t>(</a:t>
            </a:r>
            <a:r>
              <a:rPr lang="cs-CZ" b="1" i="1" dirty="0" err="1" smtClean="0"/>
              <a:t>mus</a:t>
            </a:r>
            <a:r>
              <a:rPr lang="cs-CZ" dirty="0" err="1" smtClean="0"/>
              <a:t>turbace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Diskuze, přesvědčování, domácí úkoly – praktický nácvik, </a:t>
            </a:r>
            <a:r>
              <a:rPr lang="cs-CZ" b="1" i="1" dirty="0" smtClean="0"/>
              <a:t>využití humoru</a:t>
            </a:r>
            <a:endParaRPr lang="cs-CZ" b="1" i="1" dirty="0"/>
          </a:p>
        </p:txBody>
      </p:sp>
      <p:pic>
        <p:nvPicPr>
          <p:cNvPr id="2050" name="Picture 2" descr="http://www.eitrainingcompany.com/wp-content/uploads/2011/04/albert_elli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089" y="486869"/>
            <a:ext cx="1904599" cy="236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41728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>Kognitivní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Aaron</a:t>
            </a:r>
            <a:r>
              <a:rPr lang="cs-CZ" b="1" dirty="0" smtClean="0"/>
              <a:t> </a:t>
            </a:r>
            <a:r>
              <a:rPr lang="cs-CZ" b="1" dirty="0" err="1" smtClean="0"/>
              <a:t>Beck</a:t>
            </a:r>
            <a:endParaRPr lang="cs-CZ" b="1" dirty="0" smtClean="0"/>
          </a:p>
          <a:p>
            <a:r>
              <a:rPr lang="cs-CZ" dirty="0" smtClean="0"/>
              <a:t>Původně PA – práce s depresí</a:t>
            </a:r>
          </a:p>
          <a:p>
            <a:r>
              <a:rPr lang="cs-CZ" dirty="0" smtClean="0"/>
              <a:t>Automatické negativní myšlenky</a:t>
            </a:r>
          </a:p>
          <a:p>
            <a:r>
              <a:rPr lang="cs-CZ" dirty="0" smtClean="0"/>
              <a:t>Negativní triáda – přesvědčení o:</a:t>
            </a:r>
          </a:p>
          <a:p>
            <a:pPr lvl="1"/>
            <a:r>
              <a:rPr lang="cs-CZ" dirty="0" smtClean="0"/>
              <a:t>sobě</a:t>
            </a:r>
          </a:p>
          <a:p>
            <a:pPr lvl="1"/>
            <a:r>
              <a:rPr lang="cs-CZ" dirty="0" smtClean="0"/>
              <a:t>lidech kolem</a:t>
            </a:r>
          </a:p>
          <a:p>
            <a:pPr lvl="1"/>
            <a:r>
              <a:rPr lang="cs-CZ" dirty="0" smtClean="0"/>
              <a:t>světě</a:t>
            </a:r>
          </a:p>
          <a:p>
            <a:r>
              <a:rPr lang="cs-CZ" dirty="0" smtClean="0"/>
              <a:t>Sokratovský dialog – terapeut vede vhodnými dotazy klienta k tomu, aby si sám uvědomil nereálnost svých přesvědčení</a:t>
            </a:r>
          </a:p>
          <a:p>
            <a:r>
              <a:rPr lang="cs-CZ" dirty="0" smtClean="0"/>
              <a:t>Hledání dysfunkčních kognitivních schémat – nahrazování funkčními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http://g.psychcentral.com/blog/wp-content/uploads/2009/09/aaron_b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513334" cy="206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7981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DIREKTIVNOST x </a:t>
            </a:r>
            <a:r>
              <a:rPr lang="cs-CZ" dirty="0" err="1" smtClean="0"/>
              <a:t>NEDIREKTIVnost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7239000" cy="4669810"/>
          </a:xfrm>
        </p:spPr>
        <p:txBody>
          <a:bodyPr/>
          <a:lstStyle/>
          <a:p>
            <a:endParaRPr lang="cs-CZ" u="sng" dirty="0" smtClean="0"/>
          </a:p>
          <a:p>
            <a:r>
              <a:rPr lang="cs-CZ" u="sng" dirty="0" smtClean="0"/>
              <a:t>Direktivnost</a:t>
            </a:r>
            <a:r>
              <a:rPr lang="cs-CZ" dirty="0" smtClean="0"/>
              <a:t> – výhody:</a:t>
            </a:r>
          </a:p>
          <a:p>
            <a:pPr lvl="3"/>
            <a:r>
              <a:rPr lang="cs-CZ" dirty="0" smtClean="0"/>
              <a:t>Snížení úzkosti (zejména v začátcích terapie)</a:t>
            </a:r>
          </a:p>
          <a:p>
            <a:pPr lvl="3"/>
            <a:r>
              <a:rPr lang="cs-CZ" dirty="0" smtClean="0"/>
              <a:t>Jasné instrukce pro klienta a tudíž i zřetelné výsledky změn</a:t>
            </a:r>
          </a:p>
          <a:p>
            <a:pPr lvl="3"/>
            <a:endParaRPr lang="cs-CZ" dirty="0" smtClean="0"/>
          </a:p>
          <a:p>
            <a:r>
              <a:rPr lang="cs-CZ" u="sng" dirty="0" smtClean="0"/>
              <a:t>Direktivnost</a:t>
            </a:r>
            <a:r>
              <a:rPr lang="cs-CZ" dirty="0" smtClean="0"/>
              <a:t> – </a:t>
            </a:r>
            <a:r>
              <a:rPr lang="cs-CZ" dirty="0" smtClean="0"/>
              <a:t>nevýhody:</a:t>
            </a:r>
            <a:endParaRPr lang="cs-CZ" dirty="0" smtClean="0"/>
          </a:p>
          <a:p>
            <a:pPr lvl="3"/>
            <a:r>
              <a:rPr lang="cs-CZ" dirty="0" smtClean="0"/>
              <a:t>vytváření </a:t>
            </a:r>
            <a:r>
              <a:rPr lang="cs-CZ" b="1" dirty="0" smtClean="0"/>
              <a:t>závislosti</a:t>
            </a:r>
            <a:r>
              <a:rPr lang="cs-CZ" dirty="0" smtClean="0"/>
              <a:t> na terapeutovi/na jeho názorech a rozhodnutích</a:t>
            </a:r>
          </a:p>
          <a:p>
            <a:pPr lvl="2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4436714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50000"/>
                  </a:schemeClr>
                </a:solidFill>
              </a:rPr>
              <a:t>KBT</a:t>
            </a:r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Zakladatelé </a:t>
            </a:r>
            <a:r>
              <a:rPr lang="cs-CZ" dirty="0" err="1" smtClean="0"/>
              <a:t>Mahoney</a:t>
            </a:r>
            <a:r>
              <a:rPr lang="cs-CZ" dirty="0" smtClean="0"/>
              <a:t> a </a:t>
            </a:r>
            <a:r>
              <a:rPr lang="cs-CZ" dirty="0" err="1" smtClean="0"/>
              <a:t>Meichenbaum</a:t>
            </a:r>
            <a:endParaRPr lang="cs-CZ" dirty="0" smtClean="0"/>
          </a:p>
          <a:p>
            <a:r>
              <a:rPr lang="cs-CZ" dirty="0" smtClean="0"/>
              <a:t>Propojení předchozích způsobů práce do uceleného systému – </a:t>
            </a:r>
            <a:r>
              <a:rPr lang="cs-CZ" b="1" i="1" dirty="0" err="1" smtClean="0"/>
              <a:t>integrativní</a:t>
            </a:r>
            <a:r>
              <a:rPr lang="cs-CZ" b="1" i="1" dirty="0" smtClean="0"/>
              <a:t> pohled</a:t>
            </a:r>
          </a:p>
          <a:p>
            <a:endParaRPr lang="cs-CZ" dirty="0" smtClean="0"/>
          </a:p>
          <a:p>
            <a:r>
              <a:rPr lang="cs-CZ" dirty="0" smtClean="0"/>
              <a:t>Rysy KBT (Možný, </a:t>
            </a:r>
            <a:r>
              <a:rPr lang="cs-CZ" dirty="0" err="1" smtClean="0"/>
              <a:t>Praško</a:t>
            </a:r>
            <a:r>
              <a:rPr lang="cs-CZ" dirty="0" smtClean="0"/>
              <a:t>,1999):</a:t>
            </a:r>
          </a:p>
          <a:p>
            <a:endParaRPr lang="cs-CZ" dirty="0" smtClean="0"/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KBT je krátká, časově omezená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KBT je strukturovaná a terapeut je aktivní a direktivní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 smtClean="0"/>
              <a:t>Pro KBT je charakteristická aktivní spolupráce mezi klientem a terapeutem</a:t>
            </a:r>
          </a:p>
          <a:p>
            <a:pPr marL="822960" lvl="1" indent="-457200">
              <a:buFont typeface="+mj-lt"/>
              <a:buAutoNum type="arabicPeriod"/>
            </a:pPr>
            <a:endParaRPr lang="cs-CZ" dirty="0"/>
          </a:p>
        </p:txBody>
      </p:sp>
      <p:pic>
        <p:nvPicPr>
          <p:cNvPr id="4098" name="Picture 2" descr="http://www.kondiceonline.cz/wp-content/uploads/2011/09/MUDr-Jan-Prask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96952"/>
            <a:ext cx="120699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kbt-odyssea.cz/storage/Petr_Mozn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103" y="2996952"/>
            <a:ext cx="864096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6865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KBT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22960" lvl="1" indent="-457200">
              <a:buFont typeface="+mj-lt"/>
              <a:buAutoNum type="arabicPeriod" startAt="4"/>
            </a:pPr>
            <a:r>
              <a:rPr lang="cs-CZ" dirty="0" smtClean="0"/>
              <a:t>KBT vychází z teorií učení a teorií kognitivní psychologie</a:t>
            </a:r>
          </a:p>
          <a:p>
            <a:pPr marL="822960" lvl="1" indent="-457200">
              <a:buFont typeface="+mj-lt"/>
              <a:buAutoNum type="arabicPeriod" startAt="4"/>
            </a:pPr>
            <a:r>
              <a:rPr lang="cs-CZ" dirty="0" smtClean="0"/>
              <a:t>KBT se zaměřuje na přítomné problémy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KBT se zaměřuje na konkrétní, jasně definované problémy a na faktory udržující problém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KBT si stanovuje konkrétní, funkční cíle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KBT se zaměřuje na pozorovatelné chování a vědomé psychické procesy, konkrétní změny v životě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KBT uplatňuje vědeckou metodologii</a:t>
            </a:r>
          </a:p>
          <a:p>
            <a:pPr marL="822960" lvl="2" indent="-457200">
              <a:spcBef>
                <a:spcPts val="600"/>
              </a:spcBef>
              <a:buSzPct val="70000"/>
              <a:buFont typeface="+mj-lt"/>
              <a:buAutoNum type="arabicPeriod" startAt="6"/>
            </a:pPr>
            <a:r>
              <a:rPr lang="cs-CZ" sz="2100" dirty="0" smtClean="0"/>
              <a:t>Konečným cílem KBT je dosažení soběstačnosti klienta</a:t>
            </a:r>
          </a:p>
          <a:p>
            <a:pPr marL="457200" indent="-457200">
              <a:buFont typeface="+mj-lt"/>
              <a:buAutoNum type="arabicPeriod" startAt="4"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2884120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KBT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3826768" cy="532656"/>
          </a:xfrm>
        </p:spPr>
        <p:txBody>
          <a:bodyPr/>
          <a:lstStyle/>
          <a:p>
            <a:r>
              <a:rPr lang="cs-CZ" b="1" u="sng" dirty="0" smtClean="0"/>
              <a:t>Bludný kruh úzkosti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4" name="Obrázek 3" descr="kbt mod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1988840"/>
            <a:ext cx="4320480" cy="356651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23528" y="5733256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Později přidány </a:t>
            </a:r>
            <a:r>
              <a:rPr lang="cs-CZ" b="1" i="1" dirty="0" smtClean="0"/>
              <a:t>důsledky</a:t>
            </a:r>
            <a:r>
              <a:rPr lang="cs-CZ" dirty="0" smtClean="0"/>
              <a:t> (</a:t>
            </a:r>
            <a:r>
              <a:rPr lang="cs-CZ" dirty="0" err="1" smtClean="0"/>
              <a:t>Praško</a:t>
            </a:r>
            <a:r>
              <a:rPr lang="cs-CZ" dirty="0" smtClean="0"/>
              <a:t> a kol., 2007) – dlouhodobé ovlivnění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90472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>
                <a:solidFill>
                  <a:schemeClr val="bg1">
                    <a:lumMod val="50000"/>
                  </a:schemeClr>
                </a:solidFill>
              </a:rPr>
              <a:t>Multimodální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Akronym </a:t>
            </a:r>
            <a:r>
              <a:rPr lang="cs-CZ" b="1" dirty="0" smtClean="0"/>
              <a:t>BASIC I.D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B – </a:t>
            </a:r>
            <a:r>
              <a:rPr lang="cs-CZ" dirty="0" err="1" smtClean="0"/>
              <a:t>Behavior</a:t>
            </a:r>
            <a:endParaRPr lang="cs-CZ" dirty="0" smtClean="0"/>
          </a:p>
          <a:p>
            <a:pPr lvl="1"/>
            <a:r>
              <a:rPr lang="cs-CZ" dirty="0" smtClean="0"/>
              <a:t>A – </a:t>
            </a:r>
            <a:r>
              <a:rPr lang="cs-CZ" dirty="0" err="1" smtClean="0"/>
              <a:t>Affect</a:t>
            </a:r>
            <a:endParaRPr lang="cs-CZ" dirty="0" smtClean="0"/>
          </a:p>
          <a:p>
            <a:pPr lvl="1"/>
            <a:r>
              <a:rPr lang="cs-CZ" dirty="0" smtClean="0"/>
              <a:t>S – </a:t>
            </a:r>
            <a:r>
              <a:rPr lang="cs-CZ" dirty="0" err="1" smtClean="0"/>
              <a:t>Sensation</a:t>
            </a:r>
            <a:endParaRPr lang="cs-CZ" dirty="0" smtClean="0"/>
          </a:p>
          <a:p>
            <a:pPr lvl="1"/>
            <a:r>
              <a:rPr lang="cs-CZ" dirty="0" smtClean="0"/>
              <a:t>I – </a:t>
            </a:r>
            <a:r>
              <a:rPr lang="cs-CZ" dirty="0" err="1" smtClean="0"/>
              <a:t>Imagery</a:t>
            </a:r>
            <a:endParaRPr lang="cs-CZ" dirty="0" smtClean="0"/>
          </a:p>
          <a:p>
            <a:pPr lvl="1"/>
            <a:r>
              <a:rPr lang="cs-CZ" dirty="0" smtClean="0"/>
              <a:t>C – </a:t>
            </a:r>
            <a:r>
              <a:rPr lang="cs-CZ" dirty="0" err="1" smtClean="0"/>
              <a:t>Cognition</a:t>
            </a:r>
            <a:endParaRPr lang="cs-CZ" dirty="0" smtClean="0"/>
          </a:p>
          <a:p>
            <a:pPr lvl="1"/>
            <a:r>
              <a:rPr lang="cs-CZ" dirty="0" smtClean="0"/>
              <a:t>I – </a:t>
            </a:r>
            <a:r>
              <a:rPr lang="cs-CZ" dirty="0" err="1" smtClean="0"/>
              <a:t>Interpersonal</a:t>
            </a:r>
            <a:r>
              <a:rPr lang="cs-CZ" dirty="0" smtClean="0"/>
              <a:t> </a:t>
            </a:r>
            <a:r>
              <a:rPr lang="cs-CZ" dirty="0" err="1" smtClean="0"/>
              <a:t>realtionships</a:t>
            </a:r>
            <a:endParaRPr lang="cs-CZ" dirty="0" smtClean="0"/>
          </a:p>
          <a:p>
            <a:pPr lvl="1"/>
            <a:r>
              <a:rPr lang="cs-CZ" dirty="0" smtClean="0"/>
              <a:t>D - </a:t>
            </a:r>
            <a:r>
              <a:rPr lang="cs-CZ" dirty="0" err="1" smtClean="0"/>
              <a:t>Drugs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5122" name="Picture 2" descr="http://www.psychologytoday.com/files/arnold-lazarus.jpg?130705259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6672"/>
            <a:ext cx="1296144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1824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Carl </a:t>
            </a:r>
            <a:r>
              <a:rPr lang="cs-CZ" b="1" dirty="0" err="1" smtClean="0"/>
              <a:t>Rogers</a:t>
            </a:r>
            <a:r>
              <a:rPr lang="cs-CZ" b="1" dirty="0" smtClean="0"/>
              <a:t> </a:t>
            </a:r>
            <a:r>
              <a:rPr lang="cs-CZ" dirty="0" smtClean="0"/>
              <a:t>– Psychoterapie zaměřená na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Nedirektivní, zaměřená na přítomnost a budoucnost, jedinečná pro každého klienta </a:t>
            </a:r>
          </a:p>
          <a:p>
            <a:r>
              <a:rPr lang="cs-CZ" dirty="0" smtClean="0"/>
              <a:t>Cílem je </a:t>
            </a:r>
            <a:r>
              <a:rPr lang="cs-CZ" i="1" dirty="0" smtClean="0"/>
              <a:t>sebeaktualizace</a:t>
            </a:r>
          </a:p>
          <a:p>
            <a:r>
              <a:rPr lang="cs-CZ" dirty="0" smtClean="0"/>
              <a:t>Tři nezbytné podmínky na straně terapeuta: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Empatie</a:t>
            </a:r>
          </a:p>
          <a:p>
            <a:pPr lvl="1"/>
            <a:r>
              <a:rPr lang="cs-CZ" i="1" dirty="0"/>
              <a:t>Bezpodmínečné přijetí/akceptace</a:t>
            </a:r>
          </a:p>
          <a:p>
            <a:pPr lvl="1"/>
            <a:r>
              <a:rPr lang="cs-CZ" i="1" dirty="0" err="1"/>
              <a:t>Kongruence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/>
              <a:t>První záznamy terapií – „odkryl tajemství“ terapeutické místnosti odborné veřejnosti</a:t>
            </a:r>
          </a:p>
          <a:p>
            <a:r>
              <a:rPr lang="cs-CZ" dirty="0" smtClean="0"/>
              <a:t>Usilování o vědeckost – Q-sort technika 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6236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err="1" smtClean="0"/>
              <a:t>Gestalt</a:t>
            </a:r>
            <a:r>
              <a:rPr lang="cs-CZ" sz="3600" dirty="0" smtClean="0"/>
              <a:t>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Fritz </a:t>
            </a:r>
            <a:r>
              <a:rPr lang="cs-CZ" dirty="0" err="1" smtClean="0"/>
              <a:t>Perls</a:t>
            </a:r>
            <a:r>
              <a:rPr lang="cs-CZ" dirty="0" smtClean="0"/>
              <a:t> – původně PA, Reichův žák</a:t>
            </a:r>
          </a:p>
          <a:p>
            <a:r>
              <a:rPr lang="cs-CZ" dirty="0" smtClean="0"/>
              <a:t>Důraz na přítomnost</a:t>
            </a:r>
          </a:p>
          <a:p>
            <a:r>
              <a:rPr lang="cs-CZ" dirty="0" smtClean="0"/>
              <a:t>Kontaktní cyklus – interakce s prostředím</a:t>
            </a:r>
          </a:p>
          <a:p>
            <a:pPr lvl="1"/>
            <a:r>
              <a:rPr lang="cs-CZ" dirty="0" smtClean="0"/>
              <a:t>Vjem</a:t>
            </a:r>
          </a:p>
          <a:p>
            <a:pPr lvl="1"/>
            <a:r>
              <a:rPr lang="cs-CZ" dirty="0" smtClean="0"/>
              <a:t>Uvědomění</a:t>
            </a:r>
          </a:p>
          <a:p>
            <a:pPr lvl="1"/>
            <a:r>
              <a:rPr lang="cs-CZ" dirty="0" smtClean="0"/>
              <a:t>Mobilizace energie</a:t>
            </a:r>
          </a:p>
          <a:p>
            <a:pPr lvl="1"/>
            <a:r>
              <a:rPr lang="cs-CZ" dirty="0" smtClean="0"/>
              <a:t>Akce</a:t>
            </a:r>
          </a:p>
          <a:p>
            <a:pPr lvl="1"/>
            <a:r>
              <a:rPr lang="cs-CZ" dirty="0" smtClean="0"/>
              <a:t>Kontakt</a:t>
            </a:r>
          </a:p>
          <a:p>
            <a:pPr lvl="1"/>
            <a:r>
              <a:rPr lang="cs-CZ" dirty="0" smtClean="0"/>
              <a:t>Zpracování</a:t>
            </a:r>
          </a:p>
          <a:p>
            <a:pPr lvl="1"/>
            <a:r>
              <a:rPr lang="cs-CZ" dirty="0" smtClean="0"/>
              <a:t>Stažení se</a:t>
            </a:r>
          </a:p>
        </p:txBody>
      </p:sp>
    </p:spTree>
    <p:extLst>
      <p:ext uri="{BB962C8B-B14F-4D97-AF65-F5344CB8AC3E}">
        <p14:creationId xmlns:p14="http://schemas.microsoft.com/office/powerpoint/2010/main" val="1438440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Transakční analýza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Komunikace: tři </a:t>
            </a:r>
            <a:r>
              <a:rPr lang="cs-CZ" b="1" i="1" dirty="0" err="1" smtClean="0"/>
              <a:t>egostavy</a:t>
            </a:r>
            <a:r>
              <a:rPr lang="cs-CZ" dirty="0" smtClean="0"/>
              <a:t>: dítě, dospělý, rodič</a:t>
            </a:r>
          </a:p>
          <a:p>
            <a:endParaRPr lang="cs-CZ" dirty="0" smtClean="0"/>
          </a:p>
          <a:p>
            <a:r>
              <a:rPr lang="cs-CZ" dirty="0" smtClean="0"/>
              <a:t>Individuální zodpovědnost</a:t>
            </a:r>
          </a:p>
          <a:p>
            <a:endParaRPr lang="cs-CZ" dirty="0"/>
          </a:p>
          <a:p>
            <a:r>
              <a:rPr lang="cs-CZ" dirty="0" smtClean="0"/>
              <a:t>Životní scénáře</a:t>
            </a:r>
          </a:p>
          <a:p>
            <a:endParaRPr lang="cs-CZ" dirty="0" smtClean="0"/>
          </a:p>
          <a:p>
            <a:r>
              <a:rPr lang="cs-CZ" dirty="0" smtClean="0"/>
              <a:t>Komunikační 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0922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Systemická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Člověk je součástí sociálních systémů – terapeutický zásah se plánuje v širším kontextu</a:t>
            </a:r>
          </a:p>
          <a:p>
            <a:endParaRPr lang="cs-CZ" dirty="0" smtClean="0"/>
          </a:p>
          <a:p>
            <a:r>
              <a:rPr lang="cs-CZ" dirty="0" smtClean="0"/>
              <a:t>Reflektující tým</a:t>
            </a:r>
          </a:p>
          <a:p>
            <a:endParaRPr lang="cs-CZ" dirty="0" smtClean="0"/>
          </a:p>
          <a:p>
            <a:r>
              <a:rPr lang="cs-CZ" dirty="0" smtClean="0"/>
              <a:t>Cirkulární dotazování</a:t>
            </a:r>
          </a:p>
          <a:p>
            <a:endParaRPr lang="cs-CZ" dirty="0" smtClean="0"/>
          </a:p>
          <a:p>
            <a:r>
              <a:rPr lang="cs-CZ" dirty="0" smtClean="0"/>
              <a:t>Otázka na zázrak (De </a:t>
            </a:r>
            <a:r>
              <a:rPr lang="cs-CZ" dirty="0" err="1" smtClean="0"/>
              <a:t>Shazer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5435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Narativní terapie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Vychází z konstruktivismu (podobně jako KBT)</a:t>
            </a:r>
          </a:p>
          <a:p>
            <a:endParaRPr lang="cs-CZ" dirty="0"/>
          </a:p>
          <a:p>
            <a:r>
              <a:rPr lang="cs-CZ" dirty="0" smtClean="0"/>
              <a:t>Vyprávění příběhu – vyzdvihování některých fakt</a:t>
            </a:r>
          </a:p>
          <a:p>
            <a:endParaRPr lang="cs-CZ" dirty="0"/>
          </a:p>
          <a:p>
            <a:r>
              <a:rPr lang="cs-CZ" dirty="0" smtClean="0"/>
              <a:t>Terapeutické přestavění příběhu, nabídnutí jiné perspektivy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11453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DIREKTIVNOST x </a:t>
            </a:r>
            <a:r>
              <a:rPr lang="cs-CZ" dirty="0" err="1"/>
              <a:t>NEDIREKTIVnost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u="sng" dirty="0" smtClean="0"/>
          </a:p>
          <a:p>
            <a:r>
              <a:rPr lang="cs-CZ" u="sng" dirty="0" smtClean="0"/>
              <a:t>Nedirektivnost</a:t>
            </a:r>
            <a:r>
              <a:rPr lang="cs-CZ" dirty="0" smtClean="0"/>
              <a:t> – výhody:</a:t>
            </a:r>
          </a:p>
          <a:p>
            <a:pPr lvl="3"/>
            <a:r>
              <a:rPr lang="cs-CZ" dirty="0" smtClean="0"/>
              <a:t>často se může </a:t>
            </a:r>
            <a:r>
              <a:rPr lang="cs-CZ" b="1" dirty="0" smtClean="0"/>
              <a:t>objevit téma</a:t>
            </a:r>
            <a:r>
              <a:rPr lang="cs-CZ" dirty="0" smtClean="0"/>
              <a:t>, které by se ve strukturované terapii vůbec neukázalo</a:t>
            </a:r>
          </a:p>
          <a:p>
            <a:pPr lvl="3"/>
            <a:r>
              <a:rPr lang="cs-CZ" dirty="0" smtClean="0"/>
              <a:t>klient se může cítit </a:t>
            </a:r>
            <a:r>
              <a:rPr lang="cs-CZ" b="1" dirty="0" smtClean="0"/>
              <a:t>více přijímán</a:t>
            </a:r>
            <a:r>
              <a:rPr lang="cs-CZ" dirty="0" smtClean="0"/>
              <a:t> terapeutem</a:t>
            </a:r>
          </a:p>
          <a:p>
            <a:pPr lvl="3"/>
            <a:endParaRPr lang="cs-CZ" dirty="0" smtClean="0"/>
          </a:p>
          <a:p>
            <a:r>
              <a:rPr lang="cs-CZ" u="sng" dirty="0" smtClean="0"/>
              <a:t>Nedirektivnost</a:t>
            </a:r>
            <a:r>
              <a:rPr lang="cs-CZ" dirty="0" smtClean="0"/>
              <a:t> </a:t>
            </a:r>
            <a:r>
              <a:rPr lang="cs-CZ" smtClean="0"/>
              <a:t>– </a:t>
            </a:r>
            <a:r>
              <a:rPr lang="cs-CZ" smtClean="0"/>
              <a:t>nevýhody:</a:t>
            </a:r>
            <a:endParaRPr lang="cs-CZ" dirty="0" smtClean="0"/>
          </a:p>
          <a:p>
            <a:pPr lvl="3"/>
            <a:r>
              <a:rPr lang="cs-CZ" sz="2100" b="1" dirty="0" smtClean="0"/>
              <a:t>zmatený klient</a:t>
            </a:r>
            <a:endParaRPr lang="cs-CZ" sz="21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4850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ZAMĚŘENÍ NA SYMPTOM </a:t>
            </a:r>
            <a:r>
              <a:rPr lang="cs-CZ" sz="2800" dirty="0" smtClean="0"/>
              <a:t>vs. </a:t>
            </a:r>
            <a:r>
              <a:rPr lang="cs-CZ" dirty="0" smtClean="0"/>
              <a:t>Kauzální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u="sng" dirty="0" smtClean="0"/>
              <a:t>Symptomatická léčba</a:t>
            </a:r>
          </a:p>
          <a:p>
            <a:pPr lvl="1"/>
            <a:r>
              <a:rPr lang="cs-CZ" dirty="0" smtClean="0"/>
              <a:t>Výhoda: 		krátké trvání</a:t>
            </a:r>
          </a:p>
          <a:p>
            <a:pPr lvl="1"/>
            <a:r>
              <a:rPr lang="cs-CZ" dirty="0" smtClean="0"/>
              <a:t>Nevýhoda: 	možné přehlédnutí dalších 				podstatných záležitostí; 				substituce symptomu?</a:t>
            </a:r>
          </a:p>
          <a:p>
            <a:pPr lvl="1"/>
            <a:endParaRPr lang="cs-CZ" dirty="0" smtClean="0"/>
          </a:p>
          <a:p>
            <a:pPr lvl="1" algn="just"/>
            <a:r>
              <a:rPr lang="cs-CZ" u="sng" dirty="0" smtClean="0"/>
              <a:t>Příklad</a:t>
            </a:r>
            <a:r>
              <a:rPr lang="cs-CZ" dirty="0" smtClean="0"/>
              <a:t>:              bezděčné mrkání oka – postupné ovládání pomocí zrychlení a zpomalení – souvislost příznaku se stresem – jiný symptom</a:t>
            </a:r>
          </a:p>
        </p:txBody>
      </p:sp>
    </p:spTree>
    <p:extLst>
      <p:ext uri="{BB962C8B-B14F-4D97-AF65-F5344CB8AC3E}">
        <p14:creationId xmlns:p14="http://schemas.microsoft.com/office/powerpoint/2010/main" val="4112885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Zaměření na symptom </a:t>
            </a:r>
            <a:r>
              <a:rPr lang="cs-CZ" sz="2800" dirty="0" smtClean="0"/>
              <a:t>vs. </a:t>
            </a:r>
            <a:r>
              <a:rPr lang="cs-CZ" dirty="0" smtClean="0"/>
              <a:t>kauzální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u="sng" dirty="0" smtClean="0"/>
          </a:p>
          <a:p>
            <a:r>
              <a:rPr lang="cs-CZ" u="sng" dirty="0" smtClean="0"/>
              <a:t>Kauzální léčba</a:t>
            </a:r>
          </a:p>
          <a:p>
            <a:pPr>
              <a:buNone/>
            </a:pPr>
            <a:endParaRPr lang="cs-CZ" u="sng" dirty="0" smtClean="0"/>
          </a:p>
          <a:p>
            <a:pPr lvl="1"/>
            <a:r>
              <a:rPr lang="cs-CZ" dirty="0" smtClean="0"/>
              <a:t>Výhoda: 		odstranění potíží jednou 				provždy (deklarováno)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Nevýhoda: 	dlouhé trvání; 					Kde je jistota, co vlastně 				způsobuje symptom?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20026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Nácvik </a:t>
            </a:r>
            <a:r>
              <a:rPr lang="cs-CZ" sz="2800" dirty="0" smtClean="0"/>
              <a:t>vs. </a:t>
            </a:r>
            <a:r>
              <a:rPr lang="cs-CZ" dirty="0" smtClean="0"/>
              <a:t>náhled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Nácvik:</a:t>
            </a:r>
          </a:p>
          <a:p>
            <a:pPr lvl="2"/>
            <a:r>
              <a:rPr lang="cs-CZ" dirty="0" smtClean="0"/>
              <a:t>Osvojování nových způsobů řešení starých potíží</a:t>
            </a:r>
          </a:p>
          <a:p>
            <a:pPr lvl="2"/>
            <a:r>
              <a:rPr lang="cs-CZ" dirty="0" smtClean="0"/>
              <a:t>Může být zábavný, obzvláště ve skupinách</a:t>
            </a:r>
          </a:p>
          <a:p>
            <a:pPr lvl="2"/>
            <a:r>
              <a:rPr lang="cs-CZ" dirty="0" smtClean="0"/>
              <a:t>Pokud zadán jako domácí úkol, vede klienta k zodpovědnosti a k zážitku úspěchu</a:t>
            </a:r>
          </a:p>
          <a:p>
            <a:pPr lvl="2">
              <a:buNone/>
            </a:pPr>
            <a:r>
              <a:rPr lang="cs-CZ" dirty="0" smtClean="0"/>
              <a:t>	</a:t>
            </a:r>
          </a:p>
          <a:p>
            <a:endParaRPr lang="cs-CZ" dirty="0" smtClean="0"/>
          </a:p>
          <a:p>
            <a:r>
              <a:rPr lang="cs-CZ" dirty="0" smtClean="0"/>
              <a:t>Náhled:</a:t>
            </a:r>
          </a:p>
          <a:p>
            <a:pPr lvl="2"/>
            <a:r>
              <a:rPr lang="cs-CZ" dirty="0" smtClean="0"/>
              <a:t>klient</a:t>
            </a:r>
            <a:r>
              <a:rPr lang="cs-CZ" b="1" dirty="0" smtClean="0"/>
              <a:t> porozumí</a:t>
            </a:r>
            <a:r>
              <a:rPr lang="cs-CZ" dirty="0" smtClean="0"/>
              <a:t> tomu, jak jeho potíže vzniky a jak se udržují – to vede ke</a:t>
            </a:r>
            <a:r>
              <a:rPr lang="cs-CZ" b="1" dirty="0" smtClean="0"/>
              <a:t> snížení</a:t>
            </a:r>
            <a:r>
              <a:rPr lang="cs-CZ" dirty="0" smtClean="0"/>
              <a:t> </a:t>
            </a:r>
            <a:r>
              <a:rPr lang="cs-CZ" b="1" dirty="0" smtClean="0"/>
              <a:t>úzkosti</a:t>
            </a:r>
            <a:endParaRPr lang="cs-CZ" dirty="0" smtClean="0"/>
          </a:p>
          <a:p>
            <a:pPr lvl="2"/>
            <a:r>
              <a:rPr lang="cs-CZ" dirty="0" smtClean="0"/>
              <a:t>samotné porozumění však často nemůže odstranit příznak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65963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Časové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Zaměření na minulost:</a:t>
            </a:r>
          </a:p>
          <a:p>
            <a:pPr lvl="3"/>
            <a:r>
              <a:rPr lang="cs-CZ" dirty="0" smtClean="0"/>
              <a:t>Možné odhalení spouštěčů potíží</a:t>
            </a:r>
          </a:p>
          <a:p>
            <a:pPr lvl="3"/>
            <a:r>
              <a:rPr lang="cs-CZ" dirty="0" smtClean="0"/>
              <a:t>Porozumění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Zaměření na přítomnost:</a:t>
            </a:r>
          </a:p>
          <a:p>
            <a:pPr lvl="3"/>
            <a:r>
              <a:rPr lang="cs-CZ" dirty="0" smtClean="0"/>
              <a:t>Udržení člověka v situaci </a:t>
            </a:r>
            <a:r>
              <a:rPr lang="cs-CZ" i="1" dirty="0" smtClean="0"/>
              <a:t>teď a tady</a:t>
            </a:r>
          </a:p>
          <a:p>
            <a:pPr lvl="3"/>
            <a:r>
              <a:rPr lang="cs-CZ" dirty="0" smtClean="0"/>
              <a:t>Pozornost soustředěná dovnitř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Zaměření na budoucnost:</a:t>
            </a:r>
          </a:p>
          <a:p>
            <a:pPr lvl="3"/>
            <a:r>
              <a:rPr lang="cs-CZ" dirty="0" smtClean="0"/>
              <a:t>Možnost objevit způsob řešení problémů</a:t>
            </a:r>
          </a:p>
          <a:p>
            <a:pPr lvl="3"/>
            <a:r>
              <a:rPr lang="cs-CZ" dirty="0" smtClean="0"/>
              <a:t>Nabídnutí optimistické perspektivy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64279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Časové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Všechny terapeutické směry se v terapii zaměřují na </a:t>
            </a:r>
            <a:r>
              <a:rPr lang="cs-CZ" b="1" dirty="0" smtClean="0"/>
              <a:t>všechny</a:t>
            </a:r>
            <a:r>
              <a:rPr lang="cs-CZ" dirty="0" smtClean="0"/>
              <a:t> tři časové dimenze, rozdíl je pouze v důrazu, který na danou složku kladou!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82692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834</TotalTime>
  <Words>1407</Words>
  <Application>Microsoft Office PowerPoint</Application>
  <PresentationFormat>Předvádění na obrazovce (4:3)</PresentationFormat>
  <Paragraphs>322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Arkýř</vt:lpstr>
      <vt:lpstr>Psychoterapie II - KS 13.4.2012</vt:lpstr>
      <vt:lpstr>Terapeutické DIMENZE</vt:lpstr>
      <vt:lpstr>DIREKTIVNOST x NEDIREKTIVnost</vt:lpstr>
      <vt:lpstr>DIREKTIVNOST x NEDIREKTIVnost</vt:lpstr>
      <vt:lpstr>ZAMĚŘENÍ NA SYMPTOM vs. Kauzální PŘÍSTUP</vt:lpstr>
      <vt:lpstr>Zaměření na symptom vs. kauzální Přístup</vt:lpstr>
      <vt:lpstr>Nácvik vs. náhled</vt:lpstr>
      <vt:lpstr>Časové dimenze</vt:lpstr>
      <vt:lpstr>Časové dimenze</vt:lpstr>
      <vt:lpstr>Psychoterapeutické směry </vt:lpstr>
      <vt:lpstr>Psychoanalýza a psychodynamické přístupy</vt:lpstr>
      <vt:lpstr>Psychoanalýza a psychodynamické terapie</vt:lpstr>
      <vt:lpstr>psychoanalýza</vt:lpstr>
      <vt:lpstr>Psychoanalýza</vt:lpstr>
      <vt:lpstr>Carl Gustav Jung – analytická psychologie</vt:lpstr>
      <vt:lpstr>Jungova analytická psychologie</vt:lpstr>
      <vt:lpstr>Jungova analytická psychologie</vt:lpstr>
      <vt:lpstr>Jungova analytická psychologie</vt:lpstr>
      <vt:lpstr>Hanscarl Leuner – Katatymně imaginativní psychoterapie (KIP)</vt:lpstr>
      <vt:lpstr>Zaměření na tělo</vt:lpstr>
      <vt:lpstr>Adlerovská psychoterapie</vt:lpstr>
      <vt:lpstr>Karen Horneyová Harry Stack Sullivan</vt:lpstr>
      <vt:lpstr>Behaviorální terapie </vt:lpstr>
      <vt:lpstr>Behaviorální terapie </vt:lpstr>
      <vt:lpstr>Behaviorální terapie </vt:lpstr>
      <vt:lpstr>Behaviorální terapie </vt:lpstr>
      <vt:lpstr>Kognitivní terapie </vt:lpstr>
      <vt:lpstr>Kognitivní terapie </vt:lpstr>
      <vt:lpstr>Kognitivní terapie </vt:lpstr>
      <vt:lpstr>KBT </vt:lpstr>
      <vt:lpstr>KBT </vt:lpstr>
      <vt:lpstr>KBT </vt:lpstr>
      <vt:lpstr>Multimodální terapie </vt:lpstr>
      <vt:lpstr>Carl Rogers – Psychoterapie zaměřená na člověka</vt:lpstr>
      <vt:lpstr>Gestalt terapie </vt:lpstr>
      <vt:lpstr>Transakční analýza </vt:lpstr>
      <vt:lpstr>Systemická terapie </vt:lpstr>
      <vt:lpstr>Narativní terapie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2010 David Kuneš</dc:title>
  <dc:creator>Ichtyl</dc:creator>
  <cp:lastModifiedBy>David Kuneš</cp:lastModifiedBy>
  <cp:revision>49</cp:revision>
  <dcterms:created xsi:type="dcterms:W3CDTF">2010-03-07T20:02:30Z</dcterms:created>
  <dcterms:modified xsi:type="dcterms:W3CDTF">2012-04-13T11:15:45Z</dcterms:modified>
</cp:coreProperties>
</file>