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36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2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6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73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17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23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5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70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6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35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F60E7-E4FE-4A51-8B8F-317BDDCE0D50}" type="datetimeFigureOut">
              <a:rPr lang="cs-CZ" smtClean="0"/>
              <a:pPr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7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Psychoterapie - přednášky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29.2.2012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Definování psychoterapie, obecné vymezení, úvodní psychoterapeutické setkání, sběr dat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55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Dosavadní řešení problému/potíží (medikace; spolupráce s dalšími odborníky)</a:t>
            </a:r>
          </a:p>
          <a:p>
            <a:r>
              <a:rPr lang="cs-CZ" dirty="0" smtClean="0"/>
              <a:t>Jak si klient problém vysvětluje (respektování jeho pohledu)</a:t>
            </a:r>
          </a:p>
          <a:p>
            <a:r>
              <a:rPr lang="cs-CZ" dirty="0" smtClean="0"/>
              <a:t>Jak to bude vypadat, až potíže odezní (otázka na zázrak)</a:t>
            </a:r>
          </a:p>
          <a:p>
            <a:r>
              <a:rPr lang="cs-CZ" dirty="0" smtClean="0"/>
              <a:t>Zvážení, jestli „na to mám“ – odeslání ke kolegům (to obnáší dobrou znalost nabídky služeb v regionu)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5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Využívání psychodiagnostiky není příliš rozšířené, ale často se dostaneme k lékařské zprávě (zejm. ve zdravotnických zařízeních) – klady i zápory (nálepkování, despekt)</a:t>
            </a:r>
          </a:p>
          <a:p>
            <a:r>
              <a:rPr lang="cs-CZ" dirty="0" smtClean="0"/>
              <a:t>Někteří terapeuti využívají vlastní diagnostiku – dotazníky, projektivní postupy</a:t>
            </a:r>
          </a:p>
          <a:p>
            <a:r>
              <a:rPr lang="cs-CZ" dirty="0" smtClean="0"/>
              <a:t>Časté je také přesvědčení, že „to důležité vyplave na povrch samo“</a:t>
            </a:r>
          </a:p>
        </p:txBody>
      </p:sp>
    </p:spTree>
    <p:extLst>
      <p:ext uri="{BB962C8B-B14F-4D97-AF65-F5344CB8AC3E}">
        <p14:creationId xmlns:p14="http://schemas.microsoft.com/office/powerpoint/2010/main" val="304354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cs-CZ" b="1" dirty="0" smtClean="0"/>
              <a:t>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Neopomenu žádný aspekt problému</a:t>
            </a:r>
          </a:p>
          <a:p>
            <a:pPr>
              <a:buFontTx/>
              <a:buChar char="-"/>
            </a:pPr>
            <a:r>
              <a:rPr lang="cs-CZ" sz="2400" dirty="0" smtClean="0"/>
              <a:t>Mám se o co opřít při dalším rozhovoru</a:t>
            </a:r>
          </a:p>
          <a:p>
            <a:pPr>
              <a:buFontTx/>
              <a:buChar char="-"/>
            </a:pPr>
            <a:r>
              <a:rPr lang="cs-CZ" sz="2400" dirty="0" smtClean="0"/>
              <a:t>Mohu pracovat podle předem vypracovaných postupů</a:t>
            </a:r>
          </a:p>
          <a:p>
            <a:pPr>
              <a:buFontTx/>
              <a:buChar char="-"/>
            </a:pPr>
            <a:r>
              <a:rPr lang="cs-CZ" sz="2400" dirty="0" smtClean="0"/>
              <a:t>Necyklím se v určité oblasti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b="1" dirty="0" smtClean="0"/>
              <a:t>Nestrukturovaný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Mohu něco přehlídnout, ale zároveň jasněji vyvstane to nejpodstatnější </a:t>
            </a:r>
          </a:p>
          <a:p>
            <a:pPr>
              <a:buFontTx/>
              <a:buChar char="-"/>
            </a:pPr>
            <a:r>
              <a:rPr lang="cs-CZ" sz="2400" dirty="0" smtClean="0"/>
              <a:t>Je třeba improvizace, tj. větší tvořivosti a přizpůsobení práce konkrétnímu klientovi</a:t>
            </a:r>
          </a:p>
          <a:p>
            <a:pPr>
              <a:buFontTx/>
              <a:buChar char="-"/>
            </a:pPr>
            <a:r>
              <a:rPr lang="cs-CZ" sz="2400" dirty="0" smtClean="0"/>
              <a:t>Rozhovor často nepostupuje kupředu, je třeba větší trpělivosti, ale samotný sběr dat je v podstatě i terapií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952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1600200"/>
            <a:ext cx="584299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Parafrázování</a:t>
            </a:r>
          </a:p>
          <a:p>
            <a:r>
              <a:rPr lang="cs-CZ" dirty="0" smtClean="0"/>
              <a:t>Zájem</a:t>
            </a:r>
          </a:p>
          <a:p>
            <a:r>
              <a:rPr lang="cs-CZ" dirty="0" smtClean="0"/>
              <a:t>Potvrzování</a:t>
            </a:r>
          </a:p>
          <a:p>
            <a:r>
              <a:rPr lang="cs-CZ" dirty="0" smtClean="0"/>
              <a:t>Porozumění</a:t>
            </a:r>
          </a:p>
          <a:p>
            <a:r>
              <a:rPr lang="cs-CZ" dirty="0" smtClean="0"/>
              <a:t>Empatie</a:t>
            </a:r>
          </a:p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Pochvala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to psychoterapie?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 rozhovorem (mluvením, slovem) – </a:t>
            </a:r>
            <a:r>
              <a:rPr lang="cs-CZ" dirty="0" err="1" smtClean="0"/>
              <a:t>Gesprächstherapie</a:t>
            </a:r>
            <a:r>
              <a:rPr lang="cs-CZ" dirty="0" smtClean="0"/>
              <a:t>/Freud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„Léčebné působení na druhého člověka (skupinu osob) převáženě psychologickými prostředky za účelem zmírnění nebo odstranění prožívaných psychických obtíží.“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3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Rozdíl terapie – poradenství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(neexistuje jasná dělící čára)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Psychoterapie</a:t>
            </a:r>
            <a:endParaRPr lang="cs-CZ" dirty="0"/>
          </a:p>
          <a:p>
            <a:r>
              <a:rPr lang="cs-CZ" sz="2400" dirty="0" smtClean="0"/>
              <a:t>terapeut využívá své znalosti nepřímo, obvykle je </a:t>
            </a:r>
            <a:r>
              <a:rPr lang="cs-CZ" sz="2400" dirty="0" err="1" smtClean="0"/>
              <a:t>nesdě-luje</a:t>
            </a:r>
            <a:r>
              <a:rPr lang="cs-CZ" sz="2400" dirty="0" smtClean="0"/>
              <a:t> za účelem edukace </a:t>
            </a:r>
            <a:r>
              <a:rPr lang="cs-CZ" sz="2400" dirty="0" err="1" smtClean="0"/>
              <a:t>klien</a:t>
            </a:r>
            <a:r>
              <a:rPr lang="cs-CZ" sz="2400" dirty="0" smtClean="0"/>
              <a:t>-ta</a:t>
            </a:r>
          </a:p>
          <a:p>
            <a:r>
              <a:rPr lang="cs-CZ" sz="2400" dirty="0" smtClean="0"/>
              <a:t>Společně s klientem hledá cestu</a:t>
            </a:r>
          </a:p>
          <a:p>
            <a:r>
              <a:rPr lang="cs-CZ" sz="2400" dirty="0" smtClean="0"/>
              <a:t>Primární je prospěch klienta</a:t>
            </a:r>
          </a:p>
          <a:p>
            <a:r>
              <a:rPr lang="cs-CZ" sz="2400" dirty="0" smtClean="0"/>
              <a:t>Obvykle potřeba většího počtu pravidelných setkání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Poradenství</a:t>
            </a:r>
          </a:p>
          <a:p>
            <a:r>
              <a:rPr lang="cs-CZ" sz="2400" dirty="0" smtClean="0"/>
              <a:t>poradce vysvětluje klientovi zákonitosti lidské psychiky, vývoje apod.</a:t>
            </a:r>
          </a:p>
          <a:p>
            <a:r>
              <a:rPr lang="cs-CZ" sz="2400" dirty="0" smtClean="0"/>
              <a:t>Nabízí různé cesty, řešení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Důraz kladen na klienta i okolí</a:t>
            </a:r>
          </a:p>
          <a:p>
            <a:r>
              <a:rPr lang="cs-CZ" sz="2400" dirty="0" smtClean="0"/>
              <a:t>Kratší – jedno nebo několik málo setkání, pravidelnost obvykle není vyžadována</a:t>
            </a:r>
          </a:p>
        </p:txBody>
      </p:sp>
    </p:spTree>
    <p:extLst>
      <p:ext uri="{BB962C8B-B14F-4D97-AF65-F5344CB8AC3E}">
        <p14:creationId xmlns:p14="http://schemas.microsoft.com/office/powerpoint/2010/main" val="397822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psychoterapii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Psychoterapie jak rozšíření akademického vzdělání:</a:t>
            </a:r>
          </a:p>
          <a:p>
            <a:pPr lvl="2"/>
            <a:r>
              <a:rPr lang="cs-CZ" dirty="0" smtClean="0"/>
              <a:t>Psychologové</a:t>
            </a:r>
          </a:p>
          <a:p>
            <a:pPr lvl="2"/>
            <a:r>
              <a:rPr lang="cs-CZ" dirty="0" smtClean="0"/>
              <a:t>Lékaři</a:t>
            </a:r>
          </a:p>
          <a:p>
            <a:pPr lvl="2"/>
            <a:r>
              <a:rPr lang="cs-CZ" dirty="0" smtClean="0"/>
              <a:t>Absolventi příslušných humanitních směrů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Psychoterapie jako zcela samostatná profese: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cs-CZ" sz="2400" dirty="0" smtClean="0"/>
              <a:t>Kdokoliv s příslušným výcvikem</a:t>
            </a:r>
          </a:p>
          <a:p>
            <a:endParaRPr lang="cs-CZ" dirty="0" smtClean="0"/>
          </a:p>
          <a:p>
            <a:r>
              <a:rPr lang="cs-CZ" dirty="0" smtClean="0"/>
              <a:t>Klady a zápory</a:t>
            </a:r>
          </a:p>
        </p:txBody>
      </p:sp>
    </p:spTree>
    <p:extLst>
      <p:ext uri="{BB962C8B-B14F-4D97-AF65-F5344CB8AC3E}">
        <p14:creationId xmlns:p14="http://schemas.microsoft.com/office/powerpoint/2010/main" val="87839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Kde jí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Zdravotnické zařízení</a:t>
            </a:r>
          </a:p>
          <a:p>
            <a:pPr lvl="2"/>
            <a:r>
              <a:rPr lang="cs-CZ" dirty="0" smtClean="0"/>
              <a:t>Psychologické ambulance</a:t>
            </a:r>
          </a:p>
          <a:p>
            <a:pPr lvl="2"/>
            <a:r>
              <a:rPr lang="cs-CZ" dirty="0" smtClean="0"/>
              <a:t>Nemocnice, léčebny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b="1" i="1" dirty="0" smtClean="0"/>
              <a:t>Terapeutické pracoviště</a:t>
            </a:r>
          </a:p>
          <a:p>
            <a:pPr lvl="2"/>
            <a:r>
              <a:rPr lang="cs-CZ" dirty="0" smtClean="0"/>
              <a:t>Komunity</a:t>
            </a:r>
          </a:p>
          <a:p>
            <a:pPr lvl="2"/>
            <a:r>
              <a:rPr lang="cs-CZ" dirty="0" smtClean="0"/>
              <a:t>Terapeutická centra</a:t>
            </a:r>
          </a:p>
          <a:p>
            <a:endParaRPr lang="cs-CZ" dirty="0" smtClean="0"/>
          </a:p>
          <a:p>
            <a:r>
              <a:rPr lang="cs-CZ" b="1" i="1" dirty="0" smtClean="0"/>
              <a:t>Soukromá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6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vypadá terapeutická pracovna?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Několik základních požadavků: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Bezpečí </a:t>
            </a:r>
            <a:r>
              <a:rPr lang="cs-CZ" dirty="0" smtClean="0"/>
              <a:t>(ostré předměty, sklo, zvukotěsnost…)</a:t>
            </a:r>
          </a:p>
          <a:p>
            <a:r>
              <a:rPr lang="cs-CZ" b="1" dirty="0" smtClean="0"/>
              <a:t>Útulnost </a:t>
            </a:r>
            <a:r>
              <a:rPr lang="cs-CZ" dirty="0" smtClean="0"/>
              <a:t>(teplo, dostatek světla, čerstvý vzduch…)</a:t>
            </a:r>
          </a:p>
          <a:p>
            <a:r>
              <a:rPr lang="cs-CZ" b="1" dirty="0" smtClean="0"/>
              <a:t>Vybavení</a:t>
            </a:r>
            <a:r>
              <a:rPr lang="cs-CZ" dirty="0" smtClean="0"/>
              <a:t> (křesla, židle, stolek…)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5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odos.cz/ckfinder/userfiles/images/Pracov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627449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hytrynabytek.cz/images/gallery/26b9c652b652bb5b56c14ee75d0b7a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622119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avidkunes.cz/cz/data/other/meet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708920"/>
            <a:ext cx="5724637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25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 prvním setkáním…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Jasně definovat podmínky – čas setkání a jeho délka, na pojišťovnu/hrazená služba</a:t>
            </a:r>
          </a:p>
          <a:p>
            <a:r>
              <a:rPr lang="cs-CZ" dirty="0" smtClean="0"/>
              <a:t>Mít rámcovou představu o povaze potíží (zejména u placené konzultace, abych klienta zbytečně – finančně i časově nezatěžoval)</a:t>
            </a:r>
          </a:p>
          <a:p>
            <a:r>
              <a:rPr lang="cs-CZ" dirty="0" smtClean="0"/>
              <a:t>Mohu se klientovi dostatečně věnovat? (Zvážení svých možností)</a:t>
            </a:r>
          </a:p>
          <a:p>
            <a:r>
              <a:rPr lang="cs-CZ" dirty="0" smtClean="0"/>
              <a:t>Vzít si na klienta kontakt, případně poskytnout kontakt na sebe pro případ nenadálých událostí </a:t>
            </a:r>
          </a:p>
        </p:txBody>
      </p:sp>
    </p:spTree>
    <p:extLst>
      <p:ext uri="{BB962C8B-B14F-4D97-AF65-F5344CB8AC3E}">
        <p14:creationId xmlns:p14="http://schemas.microsoft.com/office/powerpoint/2010/main" val="340503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Představení, zmírnění napětí, zopakování podmínek a ujištění, že jim klient rozumí</a:t>
            </a:r>
          </a:p>
          <a:p>
            <a:r>
              <a:rPr lang="cs-CZ" dirty="0" smtClean="0"/>
              <a:t>Rámcové objasnění toho, co mohu nabídnout</a:t>
            </a:r>
          </a:p>
          <a:p>
            <a:r>
              <a:rPr lang="cs-CZ" dirty="0" smtClean="0"/>
              <a:t>Otázka na předchozí zkušenosti s terapií, příp. objasnění, co obnáší práce psychoterapeuta - vedení rozhovoru, důvěrnost vztahu, tělesný kontakt apod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časté stížnosti – zůstat nestranný (výjimka zneužívání)</a:t>
            </a:r>
          </a:p>
        </p:txBody>
      </p:sp>
    </p:spTree>
    <p:extLst>
      <p:ext uri="{BB962C8B-B14F-4D97-AF65-F5344CB8AC3E}">
        <p14:creationId xmlns:p14="http://schemas.microsoft.com/office/powerpoint/2010/main" val="321680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526</Words>
  <Application>Microsoft Office PowerPoint</Application>
  <PresentationFormat>Předvádění na obrazovce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Psychoterapie - přednášky 29.2.2012</vt:lpstr>
      <vt:lpstr>Co je to psychoterapie?</vt:lpstr>
      <vt:lpstr>Rozdíl terapie – poradenství (neexistuje jasná dělící čára)</vt:lpstr>
      <vt:lpstr>Kdo psychoterapii provádí?</vt:lpstr>
      <vt:lpstr>Kde jí provádí?</vt:lpstr>
      <vt:lpstr>Jak vypadá terapeutická pracovna?</vt:lpstr>
      <vt:lpstr>Prezentace aplikace PowerPoint</vt:lpstr>
      <vt:lpstr>Před prvním setkáním…</vt:lpstr>
      <vt:lpstr>První setkání</vt:lpstr>
      <vt:lpstr>První setkání</vt:lpstr>
      <vt:lpstr>Vlastní sběr dat - forma</vt:lpstr>
      <vt:lpstr>Vlastní sběr dat - forma</vt:lpstr>
      <vt:lpstr>Vlastní sběr dat - forma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Kuneš</dc:creator>
  <cp:lastModifiedBy>David Kuneš</cp:lastModifiedBy>
  <cp:revision>21</cp:revision>
  <dcterms:created xsi:type="dcterms:W3CDTF">2012-02-27T11:38:13Z</dcterms:created>
  <dcterms:modified xsi:type="dcterms:W3CDTF">2012-02-29T10:47:36Z</dcterms:modified>
</cp:coreProperties>
</file>