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302" r:id="rId3"/>
    <p:sldId id="303" r:id="rId4"/>
    <p:sldId id="285" r:id="rId5"/>
    <p:sldId id="286" r:id="rId6"/>
    <p:sldId id="287" r:id="rId7"/>
    <p:sldId id="288" r:id="rId8"/>
    <p:sldId id="289" r:id="rId9"/>
    <p:sldId id="290" r:id="rId10"/>
    <p:sldId id="292" r:id="rId11"/>
    <p:sldId id="293" r:id="rId12"/>
    <p:sldId id="295" r:id="rId13"/>
    <p:sldId id="305" r:id="rId14"/>
    <p:sldId id="306" r:id="rId15"/>
    <p:sldId id="30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1">
                <a:tint val="78000"/>
                <a:satMod val="220000"/>
              </a:schemeClr>
            </a:gs>
            <a:gs pos="100000">
              <a:schemeClr val="bg1">
                <a:shade val="35000"/>
                <a:satMod val="15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2699792" y="1916832"/>
            <a:ext cx="6188224" cy="1037977"/>
          </a:xfrm>
        </p:spPr>
        <p:txBody>
          <a:bodyPr/>
          <a:lstStyle/>
          <a:p>
            <a:pPr eaLnBrk="1" hangingPunct="1"/>
            <a:r>
              <a:rPr lang="cs-CZ" sz="3200" b="1" dirty="0" smtClean="0"/>
              <a:t>Psychoterapie - přednášky</a:t>
            </a:r>
            <a:br>
              <a:rPr lang="cs-CZ" sz="3200" b="1" dirty="0" smtClean="0"/>
            </a:br>
            <a:r>
              <a:rPr lang="cs-CZ" sz="3200" dirty="0" smtClean="0"/>
              <a:t>21.3. 2012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7784" y="4581128"/>
            <a:ext cx="6256784" cy="136763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rgbClr val="00B0F0"/>
                </a:solidFill>
              </a:rPr>
              <a:t>Ověřování účinku, ukončení terapie, terapeutické dimenze, psychodynamické směry a přístupy</a:t>
            </a:r>
          </a:p>
        </p:txBody>
      </p:sp>
    </p:spTree>
    <p:extLst>
      <p:ext uri="{BB962C8B-B14F-4D97-AF65-F5344CB8AC3E}">
        <p14:creationId xmlns:p14="http://schemas.microsoft.com/office/powerpoint/2010/main" val="34525717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Zaměření na minulost:</a:t>
            </a:r>
          </a:p>
          <a:p>
            <a:pPr lvl="3"/>
            <a:r>
              <a:rPr lang="cs-CZ" dirty="0" smtClean="0"/>
              <a:t>Možné odhalení spouštěčů potíží</a:t>
            </a:r>
          </a:p>
          <a:p>
            <a:pPr lvl="3"/>
            <a:r>
              <a:rPr lang="cs-CZ" dirty="0" smtClean="0"/>
              <a:t>Porozumění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Zaměření na přítomnost:</a:t>
            </a:r>
          </a:p>
          <a:p>
            <a:pPr lvl="3"/>
            <a:r>
              <a:rPr lang="cs-CZ" dirty="0" smtClean="0"/>
              <a:t>Udržení člověka v situaci </a:t>
            </a:r>
            <a:r>
              <a:rPr lang="cs-CZ" i="1" dirty="0" smtClean="0"/>
              <a:t>teď a tady</a:t>
            </a:r>
          </a:p>
          <a:p>
            <a:pPr lvl="3"/>
            <a:r>
              <a:rPr lang="cs-CZ" dirty="0" smtClean="0"/>
              <a:t>Pozornost soustředěná dovnitř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Zaměření na budoucnost:</a:t>
            </a:r>
          </a:p>
          <a:p>
            <a:pPr lvl="3"/>
            <a:r>
              <a:rPr lang="cs-CZ" dirty="0" smtClean="0"/>
              <a:t>Možnost objevit způsob řešení problémů</a:t>
            </a:r>
          </a:p>
          <a:p>
            <a:pPr lvl="3"/>
            <a:r>
              <a:rPr lang="cs-CZ" dirty="0" smtClean="0"/>
              <a:t>Nabídnutí optimistické perspektivy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Všechny terapeutické směry se v terapii zaměřují na </a:t>
            </a:r>
            <a:r>
              <a:rPr lang="cs-CZ" b="1" dirty="0" smtClean="0"/>
              <a:t>všechny</a:t>
            </a:r>
            <a:r>
              <a:rPr lang="cs-CZ" dirty="0" smtClean="0"/>
              <a:t> tři časové dimenze, rozdíl je pouze v důrazu, který na danou složku kladou!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Psychoanalýza</a:t>
            </a:r>
            <a:br>
              <a:rPr lang="cs-CZ" sz="4000" dirty="0" smtClean="0"/>
            </a:br>
            <a:r>
              <a:rPr lang="cs-CZ" sz="4000" dirty="0" smtClean="0"/>
              <a:t>a psychodynamické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Kauzálně orientované, náhledové, střídání nedirektivnosti a </a:t>
            </a:r>
            <a:r>
              <a:rPr lang="cs-CZ" dirty="0" err="1" smtClean="0"/>
              <a:t>direktivity</a:t>
            </a:r>
            <a:r>
              <a:rPr lang="cs-CZ" dirty="0" smtClean="0"/>
              <a:t>, zdůrazňování minulosti a přítomnosti</a:t>
            </a:r>
          </a:p>
          <a:p>
            <a:endParaRPr lang="cs-CZ" dirty="0" smtClean="0"/>
          </a:p>
          <a:p>
            <a:r>
              <a:rPr lang="cs-CZ" dirty="0" smtClean="0"/>
              <a:t>Délka výcviku a stejně i terapie dlouhodobější záležitostí</a:t>
            </a:r>
          </a:p>
          <a:p>
            <a:endParaRPr lang="cs-CZ" dirty="0" smtClean="0"/>
          </a:p>
          <a:p>
            <a:r>
              <a:rPr lang="cs-CZ" dirty="0" smtClean="0"/>
              <a:t>Vhodné zejména u složitějších osobnostních problémů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Psychoanalýza</a:t>
            </a:r>
            <a:br>
              <a:rPr lang="cs-CZ" b="1" dirty="0" smtClean="0"/>
            </a:br>
            <a:r>
              <a:rPr lang="cs-CZ" b="1" dirty="0" smtClean="0"/>
              <a:t>a psychodynamické 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Obecně: přesvědčení, že nemoc vzniká konfliktem mezi nevědomými přáními a reálným světem (princip slasti x princip reality)</a:t>
            </a:r>
          </a:p>
          <a:p>
            <a:endParaRPr lang="cs-CZ" dirty="0" smtClean="0"/>
          </a:p>
          <a:p>
            <a:r>
              <a:rPr lang="cs-CZ" dirty="0" smtClean="0"/>
              <a:t>Léčba spočívá v jejich ozřejmění – interpretaci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609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„… Psychoanalytické konstrukty mají svůj zdroj a původ ve specifické klinické zkušenosti, kterou lze přiblížit jen zčásti.“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sz="1400" i="1" dirty="0" smtClean="0"/>
              <a:t>Holub, D.: Současná psychoterapie</a:t>
            </a:r>
          </a:p>
          <a:p>
            <a:pPr marL="0" indent="0" algn="r">
              <a:buNone/>
            </a:pPr>
            <a:endParaRPr lang="cs-CZ" sz="1400" i="1" dirty="0"/>
          </a:p>
          <a:p>
            <a:r>
              <a:rPr lang="cs-CZ" dirty="0" smtClean="0"/>
              <a:t>Nelze klinicky ověřovat – tvrzení, že kdo nemá odpovídající výcvik a praxi, nemůže porozumět…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594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Zaměření </a:t>
            </a:r>
            <a:r>
              <a:rPr lang="cs-CZ" dirty="0"/>
              <a:t>na terapeutický vztah – přenos, protipřenos, terapeutická aliance a reálný </a:t>
            </a:r>
            <a:r>
              <a:rPr lang="cs-CZ" dirty="0" smtClean="0"/>
              <a:t>vztah</a:t>
            </a:r>
          </a:p>
          <a:p>
            <a:endParaRPr lang="cs-CZ" dirty="0" smtClean="0"/>
          </a:p>
          <a:p>
            <a:r>
              <a:rPr lang="cs-CZ" dirty="0" smtClean="0"/>
              <a:t>Způsob práce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Poloha vleže</a:t>
            </a:r>
          </a:p>
          <a:p>
            <a:pPr lvl="1"/>
            <a:r>
              <a:rPr lang="cs-CZ" dirty="0" smtClean="0"/>
              <a:t>Analýza přenosu</a:t>
            </a:r>
          </a:p>
          <a:p>
            <a:pPr lvl="1"/>
            <a:r>
              <a:rPr lang="cs-CZ" dirty="0" smtClean="0"/>
              <a:t>Analýza odporu</a:t>
            </a:r>
          </a:p>
          <a:p>
            <a:pPr lvl="1"/>
            <a:r>
              <a:rPr lang="cs-CZ" dirty="0" smtClean="0"/>
              <a:t>Analýza snů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1727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Ověřování účinnosti –</a:t>
            </a:r>
            <a:br>
              <a:rPr lang="cs-CZ" b="1" dirty="0" smtClean="0"/>
            </a:br>
            <a:r>
              <a:rPr lang="cs-CZ" b="1" dirty="0" smtClean="0"/>
              <a:t>návrat ke kontraktu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Vydařila se intervence?</a:t>
            </a:r>
          </a:p>
          <a:p>
            <a:r>
              <a:rPr lang="cs-CZ" dirty="0" smtClean="0"/>
              <a:t>Měla zamýšlený účinek?</a:t>
            </a:r>
          </a:p>
          <a:p>
            <a:r>
              <a:rPr lang="cs-CZ" dirty="0" smtClean="0"/>
              <a:t>Je třeba další intervence?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– opětovný kontrakt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– ukončení terapie</a:t>
            </a:r>
          </a:p>
          <a:p>
            <a:pPr marL="0" indent="0">
              <a:buNone/>
            </a:pP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9085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Ukončení 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dlouhodobější terapie je potřeba klienta na ukončení připravit – postupné snižování frekvence setkávání</a:t>
            </a:r>
          </a:p>
          <a:p>
            <a:r>
              <a:rPr lang="cs-CZ" dirty="0" smtClean="0"/>
              <a:t>cílem by mělo být nedržet klienta v terapii déle, než je potřeba (zaměření na klienta)</a:t>
            </a:r>
          </a:p>
          <a:p>
            <a:r>
              <a:rPr lang="cs-CZ" dirty="0" smtClean="0"/>
              <a:t>Někdy se klient „už neobjeví“ – kontaktovat, přeptat se na to, co se děje (pozor na sugerování zlepšení)</a:t>
            </a:r>
          </a:p>
          <a:p>
            <a:r>
              <a:rPr lang="cs-CZ" dirty="0" smtClean="0"/>
              <a:t>Doporučuji sledovat „vlastní účinnost“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7622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Terapeutické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Direktivnost x nedirektivnost</a:t>
            </a:r>
          </a:p>
          <a:p>
            <a:endParaRPr lang="cs-CZ" dirty="0" smtClean="0"/>
          </a:p>
          <a:p>
            <a:r>
              <a:rPr lang="cs-CZ" dirty="0" smtClean="0"/>
              <a:t>Zaměření na symptomy x kauzálnost</a:t>
            </a:r>
          </a:p>
          <a:p>
            <a:endParaRPr lang="cs-CZ" dirty="0" smtClean="0"/>
          </a:p>
          <a:p>
            <a:r>
              <a:rPr lang="cs-CZ" dirty="0" smtClean="0"/>
              <a:t>Nácvik x porozumění</a:t>
            </a:r>
          </a:p>
          <a:p>
            <a:endParaRPr lang="cs-CZ" dirty="0" smtClean="0"/>
          </a:p>
          <a:p>
            <a:r>
              <a:rPr lang="cs-CZ" dirty="0" smtClean="0"/>
              <a:t>Minulost – přítomnost - budoucnost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DIREKTIVNOST x </a:t>
            </a:r>
            <a:r>
              <a:rPr lang="cs-CZ" dirty="0" err="1" smtClean="0"/>
              <a:t>NEDIREKTIVnost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/>
          <a:lstStyle/>
          <a:p>
            <a:endParaRPr lang="cs-CZ" u="sng" dirty="0" smtClean="0"/>
          </a:p>
          <a:p>
            <a:r>
              <a:rPr lang="cs-CZ" u="sng" dirty="0" smtClean="0"/>
              <a:t>Direktivnost</a:t>
            </a:r>
            <a:r>
              <a:rPr lang="cs-CZ" dirty="0" smtClean="0"/>
              <a:t> – výhody:</a:t>
            </a:r>
          </a:p>
          <a:p>
            <a:pPr lvl="3"/>
            <a:r>
              <a:rPr lang="cs-CZ" dirty="0" smtClean="0"/>
              <a:t>Snížení úzkosti (zejména v začátcích terapie)</a:t>
            </a:r>
          </a:p>
          <a:p>
            <a:pPr lvl="3"/>
            <a:r>
              <a:rPr lang="cs-CZ" dirty="0" smtClean="0"/>
              <a:t>Jasné instrukce pro klienta a tudíž i zřetelné výsledky změn</a:t>
            </a:r>
          </a:p>
          <a:p>
            <a:pPr lvl="3"/>
            <a:endParaRPr lang="cs-CZ" dirty="0" smtClean="0"/>
          </a:p>
          <a:p>
            <a:r>
              <a:rPr lang="cs-CZ" u="sng" dirty="0" smtClean="0"/>
              <a:t>Direktivnost</a:t>
            </a:r>
            <a:r>
              <a:rPr lang="cs-CZ" dirty="0" smtClean="0"/>
              <a:t> – nevýhody</a:t>
            </a:r>
          </a:p>
          <a:p>
            <a:pPr lvl="3"/>
            <a:r>
              <a:rPr lang="cs-CZ" dirty="0" smtClean="0"/>
              <a:t>vytváření </a:t>
            </a:r>
            <a:r>
              <a:rPr lang="cs-CZ" b="1" dirty="0" smtClean="0"/>
              <a:t>závislosti</a:t>
            </a:r>
            <a:r>
              <a:rPr lang="cs-CZ" dirty="0" smtClean="0"/>
              <a:t> na terapeutovi/na jeho názorech a rozhodnutích</a:t>
            </a:r>
          </a:p>
          <a:p>
            <a:pPr lvl="2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DIREKTIVNOST x </a:t>
            </a:r>
            <a:r>
              <a:rPr lang="cs-CZ" dirty="0" err="1"/>
              <a:t>NEDIREKTIVnost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 smtClean="0"/>
          </a:p>
          <a:p>
            <a:r>
              <a:rPr lang="cs-CZ" u="sng" dirty="0" smtClean="0"/>
              <a:t>Nedirektivnost</a:t>
            </a:r>
            <a:r>
              <a:rPr lang="cs-CZ" dirty="0" smtClean="0"/>
              <a:t> – výhody:</a:t>
            </a:r>
          </a:p>
          <a:p>
            <a:pPr lvl="3"/>
            <a:r>
              <a:rPr lang="cs-CZ" dirty="0" smtClean="0"/>
              <a:t>často se může </a:t>
            </a:r>
            <a:r>
              <a:rPr lang="cs-CZ" b="1" dirty="0" smtClean="0"/>
              <a:t>objevit téma</a:t>
            </a:r>
            <a:r>
              <a:rPr lang="cs-CZ" dirty="0" smtClean="0"/>
              <a:t>, které by se ve strukturované terapii vůbec neukázalo</a:t>
            </a:r>
          </a:p>
          <a:p>
            <a:pPr lvl="3"/>
            <a:r>
              <a:rPr lang="cs-CZ" dirty="0" smtClean="0"/>
              <a:t>klient se může cítit </a:t>
            </a:r>
            <a:r>
              <a:rPr lang="cs-CZ" b="1" dirty="0" smtClean="0"/>
              <a:t>více přijímán</a:t>
            </a:r>
            <a:r>
              <a:rPr lang="cs-CZ" dirty="0" smtClean="0"/>
              <a:t> terapeutem</a:t>
            </a:r>
          </a:p>
          <a:p>
            <a:pPr lvl="3"/>
            <a:endParaRPr lang="cs-CZ" dirty="0" smtClean="0"/>
          </a:p>
          <a:p>
            <a:r>
              <a:rPr lang="cs-CZ" u="sng" dirty="0" smtClean="0"/>
              <a:t>Nedirektivnost</a:t>
            </a:r>
            <a:r>
              <a:rPr lang="cs-CZ" dirty="0" smtClean="0"/>
              <a:t> – nevýhody</a:t>
            </a:r>
          </a:p>
          <a:p>
            <a:pPr lvl="3"/>
            <a:r>
              <a:rPr lang="cs-CZ" sz="2100" b="1" dirty="0" smtClean="0"/>
              <a:t>zmatený klient</a:t>
            </a:r>
            <a:endParaRPr lang="cs-CZ" sz="2100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ZAMĚŘENÍ NA SYMPTOM </a:t>
            </a:r>
            <a:r>
              <a:rPr lang="cs-CZ" sz="2800" dirty="0" smtClean="0"/>
              <a:t>vs. </a:t>
            </a:r>
            <a:r>
              <a:rPr lang="cs-CZ" dirty="0" smtClean="0"/>
              <a:t>Kauzální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Symptomatická léčba</a:t>
            </a:r>
          </a:p>
          <a:p>
            <a:pPr lvl="1"/>
            <a:r>
              <a:rPr lang="cs-CZ" dirty="0" smtClean="0"/>
              <a:t>Výhoda: 		krátké trvání</a:t>
            </a:r>
          </a:p>
          <a:p>
            <a:pPr lvl="1"/>
            <a:r>
              <a:rPr lang="cs-CZ" dirty="0" smtClean="0"/>
              <a:t>Nevýhoda: 	možné přehlédnutí dalších 				podstatných záležitostí; 				substituce symptomu?</a:t>
            </a:r>
          </a:p>
          <a:p>
            <a:pPr lvl="1"/>
            <a:endParaRPr lang="cs-CZ" dirty="0" smtClean="0"/>
          </a:p>
          <a:p>
            <a:pPr lvl="1" algn="just"/>
            <a:r>
              <a:rPr lang="cs-CZ" u="sng" dirty="0" smtClean="0"/>
              <a:t>Příklad</a:t>
            </a:r>
            <a:r>
              <a:rPr lang="cs-CZ" dirty="0" smtClean="0"/>
              <a:t>:              bezděčné mrkání oka – postupné ovládání pomocí zrychlení a zpomalení – souvislost příznaku se stresem – jiný symptom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ZAMĚŘENÍ NA SYMPTOM </a:t>
            </a:r>
            <a:r>
              <a:rPr lang="cs-CZ" sz="2800" dirty="0" smtClean="0"/>
              <a:t>vs. </a:t>
            </a:r>
            <a:r>
              <a:rPr lang="cs-CZ" dirty="0" smtClean="0"/>
              <a:t>Kauzální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u="sng" dirty="0" smtClean="0"/>
          </a:p>
          <a:p>
            <a:r>
              <a:rPr lang="cs-CZ" u="sng" dirty="0" smtClean="0"/>
              <a:t>Kauzální léčba</a:t>
            </a:r>
          </a:p>
          <a:p>
            <a:pPr>
              <a:buNone/>
            </a:pPr>
            <a:endParaRPr lang="cs-CZ" u="sng" dirty="0" smtClean="0"/>
          </a:p>
          <a:p>
            <a:pPr lvl="1"/>
            <a:r>
              <a:rPr lang="cs-CZ" dirty="0" smtClean="0"/>
              <a:t>Výhoda: 		odstranění potíží jednou 				provždy (deklarováno)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Nevýhoda: 	dlouhé trvání; 					Kde je jistota, co vlastně 				způsobuje symptom?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Nácvik </a:t>
            </a:r>
            <a:r>
              <a:rPr lang="cs-CZ" sz="2800" dirty="0" smtClean="0"/>
              <a:t>vs. </a:t>
            </a:r>
            <a:r>
              <a:rPr lang="cs-CZ" dirty="0" err="1" smtClean="0"/>
              <a:t>NáHLED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Nácvik:</a:t>
            </a:r>
          </a:p>
          <a:p>
            <a:pPr lvl="2"/>
            <a:r>
              <a:rPr lang="cs-CZ" dirty="0" smtClean="0"/>
              <a:t>Osvojování nových způsobů řešení starých potíží</a:t>
            </a:r>
          </a:p>
          <a:p>
            <a:pPr lvl="2"/>
            <a:r>
              <a:rPr lang="cs-CZ" dirty="0" smtClean="0"/>
              <a:t>Může být zábavný, obzvláště ve skupinách</a:t>
            </a:r>
          </a:p>
          <a:p>
            <a:pPr lvl="2">
              <a:buNone/>
            </a:pPr>
            <a:r>
              <a:rPr lang="cs-CZ" dirty="0" smtClean="0"/>
              <a:t>	</a:t>
            </a:r>
          </a:p>
          <a:p>
            <a:endParaRPr lang="cs-CZ" dirty="0" smtClean="0"/>
          </a:p>
          <a:p>
            <a:r>
              <a:rPr lang="cs-CZ" dirty="0" smtClean="0"/>
              <a:t>Náhled:</a:t>
            </a:r>
          </a:p>
          <a:p>
            <a:pPr lvl="2"/>
            <a:r>
              <a:rPr lang="cs-CZ" dirty="0" smtClean="0"/>
              <a:t>klient</a:t>
            </a:r>
            <a:r>
              <a:rPr lang="cs-CZ" b="1" dirty="0" smtClean="0"/>
              <a:t> porozumí</a:t>
            </a:r>
            <a:r>
              <a:rPr lang="cs-CZ" dirty="0" smtClean="0"/>
              <a:t> tomu, jak jeho potíže vzniky a jak se udržují – to vede ke</a:t>
            </a:r>
            <a:r>
              <a:rPr lang="cs-CZ" b="1" dirty="0" smtClean="0"/>
              <a:t> snížení</a:t>
            </a:r>
            <a:r>
              <a:rPr lang="cs-CZ" dirty="0" smtClean="0"/>
              <a:t> </a:t>
            </a:r>
            <a:r>
              <a:rPr lang="cs-CZ" b="1" dirty="0" smtClean="0"/>
              <a:t>úzkosti</a:t>
            </a:r>
            <a:endParaRPr lang="cs-CZ" dirty="0" smtClean="0"/>
          </a:p>
          <a:p>
            <a:pPr lvl="2"/>
            <a:r>
              <a:rPr lang="cs-CZ" dirty="0" smtClean="0"/>
              <a:t>samotné porozumění však často nemůže odstranit příznak</a:t>
            </a:r>
          </a:p>
          <a:p>
            <a:pPr lvl="2"/>
            <a:endParaRPr lang="cs-CZ" dirty="0" smtClean="0"/>
          </a:p>
          <a:p>
            <a:pPr lvl="2">
              <a:buNone/>
            </a:pPr>
            <a:r>
              <a:rPr lang="cs-CZ" dirty="0" smtClean="0"/>
              <a:t>	Příklad: 	pokud si uvědomím, že moje potíže ve vztazích souvisí s mojí chybnou komunikací, pak samotné porozumění ke změně nepovede …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249</TotalTime>
  <Words>414</Words>
  <Application>Microsoft Office PowerPoint</Application>
  <PresentationFormat>Předvádění na obrazovce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Bohatý</vt:lpstr>
      <vt:lpstr>Psychoterapie - přednášky 21.3. 2012</vt:lpstr>
      <vt:lpstr>Ověřování účinnosti – návrat ke kontraktu</vt:lpstr>
      <vt:lpstr>Ukončení terapie</vt:lpstr>
      <vt:lpstr>Terapeutické DIMENZE</vt:lpstr>
      <vt:lpstr>DIREKTIVNOST x NEDIREKTIVnost</vt:lpstr>
      <vt:lpstr>DIREKTIVNOST x NEDIREKTIVnost</vt:lpstr>
      <vt:lpstr>ZAMĚŘENÍ NA SYMPTOM vs. Kauzální PŘÍSTUP</vt:lpstr>
      <vt:lpstr>ZAMĚŘENÍ NA SYMPTOM vs. Kauzální PŘÍSTUP</vt:lpstr>
      <vt:lpstr>Nácvik vs. NáHLED</vt:lpstr>
      <vt:lpstr>Časové dimenze</vt:lpstr>
      <vt:lpstr>Časové dimenze</vt:lpstr>
      <vt:lpstr>Psychoanalýza a psychodynamické přístupy</vt:lpstr>
      <vt:lpstr>Psychoanalýza a psychodynamické terapie</vt:lpstr>
      <vt:lpstr>psychoanalýza</vt:lpstr>
      <vt:lpstr>Psychoanalýza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David Kuneš</cp:lastModifiedBy>
  <cp:revision>22</cp:revision>
  <dcterms:created xsi:type="dcterms:W3CDTF">2010-03-07T20:02:30Z</dcterms:created>
  <dcterms:modified xsi:type="dcterms:W3CDTF">2012-03-21T07:22:34Z</dcterms:modified>
</cp:coreProperties>
</file>