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DB10661-CC97-4270-B896-4B5B8CC31745}" type="datetimeFigureOut">
              <a:rPr lang="cs-CZ" smtClean="0"/>
              <a:pPr/>
              <a:t>6.4.2012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0661-CC97-4270-B896-4B5B8CC31745}" type="datetimeFigureOut">
              <a:rPr lang="cs-CZ" smtClean="0"/>
              <a:pPr/>
              <a:t>6.4.2012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0661-CC97-4270-B896-4B5B8CC31745}" type="datetimeFigureOut">
              <a:rPr lang="cs-CZ" smtClean="0"/>
              <a:pPr/>
              <a:t>6.4.2012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B10661-CC97-4270-B896-4B5B8CC31745}" type="datetimeFigureOut">
              <a:rPr lang="cs-CZ" smtClean="0"/>
              <a:pPr/>
              <a:t>6.4.2012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DB10661-CC97-4270-B896-4B5B8CC31745}" type="datetimeFigureOut">
              <a:rPr lang="cs-CZ" smtClean="0"/>
              <a:pPr/>
              <a:t>6.4.2012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0661-CC97-4270-B896-4B5B8CC31745}" type="datetimeFigureOut">
              <a:rPr lang="cs-CZ" smtClean="0"/>
              <a:pPr/>
              <a:t>6.4.2012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0661-CC97-4270-B896-4B5B8CC31745}" type="datetimeFigureOut">
              <a:rPr lang="cs-CZ" smtClean="0"/>
              <a:pPr/>
              <a:t>6.4.2012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B10661-CC97-4270-B896-4B5B8CC31745}" type="datetimeFigureOut">
              <a:rPr lang="cs-CZ" smtClean="0"/>
              <a:pPr/>
              <a:t>6.4.2012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10661-CC97-4270-B896-4B5B8CC31745}" type="datetimeFigureOut">
              <a:rPr lang="cs-CZ" smtClean="0"/>
              <a:pPr/>
              <a:t>6.4.2012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B10661-CC97-4270-B896-4B5B8CC31745}" type="datetimeFigureOut">
              <a:rPr lang="cs-CZ" smtClean="0"/>
              <a:pPr/>
              <a:t>6.4.2012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B10661-CC97-4270-B896-4B5B8CC31745}" type="datetimeFigureOut">
              <a:rPr lang="cs-CZ" smtClean="0"/>
              <a:pPr/>
              <a:t>6.4.2012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DB10661-CC97-4270-B896-4B5B8CC31745}" type="datetimeFigureOut">
              <a:rPr lang="cs-CZ" smtClean="0"/>
              <a:pPr/>
              <a:t>6.4.2012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0508AE-461C-4E68-9E2F-0A80617E26D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/>
              <a:t>Psychoterapie přednášky</a:t>
            </a:r>
            <a:br>
              <a:rPr lang="cs-CZ" sz="3200" dirty="0" smtClean="0"/>
            </a:br>
            <a:r>
              <a:rPr lang="cs-CZ" sz="3200" dirty="0" smtClean="0"/>
              <a:t>28.3.2012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algn="ctr"/>
            <a:r>
              <a:rPr lang="cs-CZ" sz="2400" dirty="0" smtClean="0"/>
              <a:t>Psychodynamické přístupy a směry</a:t>
            </a:r>
            <a:endParaRPr lang="cs-CZ" sz="2400" dirty="0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dirty="0" err="1" smtClean="0"/>
              <a:t>Carl</a:t>
            </a:r>
            <a:r>
              <a:rPr lang="cs-CZ" sz="3600" dirty="0" smtClean="0"/>
              <a:t> Gustav Jung – analytická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Cílem psychoterapie je</a:t>
            </a:r>
            <a:r>
              <a:rPr lang="cs-CZ" b="1" i="1" dirty="0" smtClean="0"/>
              <a:t> </a:t>
            </a:r>
            <a:r>
              <a:rPr lang="cs-CZ" i="1" dirty="0" smtClean="0"/>
              <a:t>individuace</a:t>
            </a:r>
            <a:r>
              <a:rPr lang="cs-CZ" b="1" i="1" dirty="0" smtClean="0"/>
              <a:t> </a:t>
            </a:r>
            <a:r>
              <a:rPr lang="cs-CZ" dirty="0" smtClean="0"/>
              <a:t>– člověk se stává sám sebou (</a:t>
            </a:r>
            <a:r>
              <a:rPr lang="cs-CZ" i="1" dirty="0" smtClean="0"/>
              <a:t>socializace/individuace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Na rozdíl od Freuda širší pojetí nevědomí – kromě nenaplněných přání a emocí také: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	„…vše, co víme </a:t>
            </a:r>
            <a:r>
              <a:rPr lang="pl-PL" dirty="0" smtClean="0"/>
              <a:t>a na co pravě nemyslíme; co jsme si kdy uvědomovali a pak zase zapomněli; co jsme kdysi bezděčně vnímali; a dokonce i vše budoucí, co v nas teprve klíči...”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 smtClean="0"/>
              <a:t>Jungova analytická psychologie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 práci s nevědomím nabízí kromě interpretace princip </a:t>
            </a:r>
            <a:r>
              <a:rPr lang="cs-CZ" i="1" dirty="0" smtClean="0"/>
              <a:t>amplifikace </a:t>
            </a:r>
            <a:r>
              <a:rPr lang="cs-CZ" dirty="0" smtClean="0"/>
              <a:t>– spolu s klientem si vyjasňuje symbolické významy nevědomých sdělení</a:t>
            </a:r>
          </a:p>
          <a:p>
            <a:r>
              <a:rPr lang="cs-CZ" dirty="0" smtClean="0"/>
              <a:t>Práce se sny</a:t>
            </a:r>
          </a:p>
          <a:p>
            <a:r>
              <a:rPr lang="cs-CZ" dirty="0" smtClean="0"/>
              <a:t>Rozšíření pojetí projekce – pacient promítá své nevědomé obsahy do jakéhokoliv podnětového materiálu ve svém okolí:</a:t>
            </a:r>
          </a:p>
          <a:p>
            <a:pPr marL="0" indent="0">
              <a:buNone/>
            </a:pPr>
            <a:r>
              <a:rPr lang="cs-CZ" dirty="0" smtClean="0"/>
              <a:t>		Postup </a:t>
            </a:r>
            <a:r>
              <a:rPr lang="cs-CZ" i="1" dirty="0" smtClean="0"/>
              <a:t>stahování projekce</a:t>
            </a:r>
            <a:r>
              <a:rPr lang="cs-CZ" dirty="0" smtClean="0"/>
              <a:t> – pacient 		zjišťuje, co promítá do svého okolí a co 		to o něm vypovídá</a:t>
            </a:r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 smtClean="0"/>
              <a:t>Jungova analytická psychologie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Nový postup (na základě projekce) – </a:t>
            </a:r>
            <a:r>
              <a:rPr lang="cs-CZ" sz="2800" b="1" i="1" dirty="0" smtClean="0"/>
              <a:t>aktivní imaginace</a:t>
            </a:r>
          </a:p>
          <a:p>
            <a:pPr lvl="1"/>
            <a:r>
              <a:rPr lang="cs-CZ" dirty="0" smtClean="0"/>
              <a:t>Pacient si vybavuje obraz, scénu apod.</a:t>
            </a:r>
          </a:p>
          <a:p>
            <a:pPr lvl="1"/>
            <a:r>
              <a:rPr lang="cs-CZ" dirty="0" smtClean="0"/>
              <a:t>Rozkresluje ji a pak do ní sám vstoupí</a:t>
            </a:r>
          </a:p>
          <a:p>
            <a:pPr lvl="1"/>
            <a:r>
              <a:rPr lang="cs-CZ" dirty="0" smtClean="0"/>
              <a:t>Objeví se další postava, průvodce, která pacientovi odpovídá na různé otázky</a:t>
            </a:r>
          </a:p>
          <a:p>
            <a:pPr lvl="1"/>
            <a:endParaRPr lang="cs-CZ" dirty="0" smtClean="0"/>
          </a:p>
          <a:p>
            <a:r>
              <a:rPr lang="cs-CZ" sz="2800" b="1" i="1" dirty="0" smtClean="0"/>
              <a:t>Princip polarit</a:t>
            </a:r>
            <a:endParaRPr lang="cs-CZ" sz="2800" dirty="0"/>
          </a:p>
          <a:p>
            <a:pPr lvl="1"/>
            <a:r>
              <a:rPr lang="cs-CZ" dirty="0" smtClean="0"/>
              <a:t>jednu polaritu si uvědomujeme, ta druhá bývá nevědomá</a:t>
            </a:r>
          </a:p>
          <a:p>
            <a:pPr lvl="1"/>
            <a:r>
              <a:rPr lang="cs-CZ" dirty="0" smtClean="0"/>
              <a:t>extroverze </a:t>
            </a:r>
            <a:r>
              <a:rPr lang="it-IT" dirty="0" smtClean="0"/>
              <a:t>a introverze; mužstvi a ženstvi; dobro a zlo; myšleni</a:t>
            </a:r>
            <a:r>
              <a:rPr lang="cs-CZ" dirty="0" smtClean="0"/>
              <a:t> </a:t>
            </a:r>
            <a:r>
              <a:rPr lang="it-IT" dirty="0" smtClean="0"/>
              <a:t>a citěni; vnimani a intuice</a:t>
            </a:r>
            <a:endParaRPr lang="cs-CZ" b="1" i="1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 smtClean="0"/>
              <a:t>Jungova analytická psychologie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i="1" dirty="0" smtClean="0"/>
              <a:t>Archetypy</a:t>
            </a:r>
            <a:r>
              <a:rPr lang="cs-CZ" sz="2800" dirty="0" smtClean="0"/>
              <a:t> – slovní asociační experiment /kategorizace zkušenosti/</a:t>
            </a:r>
          </a:p>
          <a:p>
            <a:endParaRPr lang="cs-CZ" dirty="0" smtClean="0"/>
          </a:p>
          <a:p>
            <a:r>
              <a:rPr lang="cs-CZ" sz="2800" dirty="0" smtClean="0"/>
              <a:t>Kresebné a grafické metody</a:t>
            </a:r>
          </a:p>
          <a:p>
            <a:endParaRPr lang="cs-CZ" sz="2800" dirty="0" smtClean="0"/>
          </a:p>
          <a:p>
            <a:r>
              <a:rPr lang="cs-CZ" sz="2800" dirty="0" smtClean="0"/>
              <a:t>Obecně větší svoboda klienta, větší spolupráce klienta a terapeuta</a:t>
            </a:r>
          </a:p>
          <a:p>
            <a:endParaRPr lang="cs-CZ" sz="2800" dirty="0"/>
          </a:p>
          <a:p>
            <a:r>
              <a:rPr lang="cs-CZ" sz="2800" dirty="0" smtClean="0"/>
              <a:t>Velká spousta nápadů, které pak dotahovali do konce představitelé dalších směrů</a:t>
            </a:r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200" b="1" dirty="0" err="1" smtClean="0"/>
              <a:t>Hanscarl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Leuner</a:t>
            </a:r>
            <a:r>
              <a:rPr lang="cs-CZ" sz="3200" b="1" dirty="0" smtClean="0"/>
              <a:t> – </a:t>
            </a:r>
            <a:r>
              <a:rPr lang="cs-CZ" sz="3200" b="1" dirty="0" err="1" smtClean="0"/>
              <a:t>Katatymně</a:t>
            </a:r>
            <a:r>
              <a:rPr lang="cs-CZ" sz="3200" b="1" dirty="0" smtClean="0"/>
              <a:t> imaginativní psychoterapie (KIP)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Navázal na Jungův „vynález“ imaginace</a:t>
            </a:r>
          </a:p>
          <a:p>
            <a:r>
              <a:rPr lang="cs-CZ" dirty="0" smtClean="0"/>
              <a:t>Pacientům nabízí obrazy, které jsou asociovány s nějakým nevědomým obsahem</a:t>
            </a:r>
          </a:p>
          <a:p>
            <a:pPr lvl="1"/>
            <a:r>
              <a:rPr lang="cs-CZ" dirty="0" smtClean="0"/>
              <a:t>Motiv řeky, hory apod.</a:t>
            </a:r>
          </a:p>
          <a:p>
            <a:r>
              <a:rPr lang="cs-CZ" dirty="0" smtClean="0"/>
              <a:t>Tím, že si pacient projde imaginaci, dochází k uzdravení; důraz na odžití určitých situací</a:t>
            </a:r>
          </a:p>
          <a:p>
            <a:r>
              <a:rPr lang="cs-CZ" dirty="0" smtClean="0"/>
              <a:t>Díky </a:t>
            </a:r>
            <a:r>
              <a:rPr lang="cs-CZ" dirty="0" err="1" smtClean="0"/>
              <a:t>Leunerovi</a:t>
            </a:r>
            <a:r>
              <a:rPr lang="cs-CZ" dirty="0" smtClean="0"/>
              <a:t> se imaginace rozšířila začali ji využívat zástupci jiných terapeutických směrů a přístupů</a:t>
            </a:r>
          </a:p>
          <a:p>
            <a:r>
              <a:rPr lang="cs-CZ" dirty="0" smtClean="0"/>
              <a:t>Naučit se zadávat imaginace!</a:t>
            </a:r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 smtClean="0"/>
              <a:t>Zaměření na tělo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2800" dirty="0" smtClean="0"/>
          </a:p>
          <a:p>
            <a:r>
              <a:rPr lang="cs-CZ" sz="2800" dirty="0" err="1" smtClean="0"/>
              <a:t>Wilhelm</a:t>
            </a:r>
            <a:r>
              <a:rPr lang="cs-CZ" sz="2800" dirty="0" smtClean="0"/>
              <a:t> Reich (zastánce </a:t>
            </a:r>
            <a:r>
              <a:rPr lang="cs-CZ" sz="2800" dirty="0" err="1" smtClean="0"/>
              <a:t>Freuda</a:t>
            </a:r>
            <a:r>
              <a:rPr lang="cs-CZ" sz="2800" dirty="0" smtClean="0"/>
              <a:t>) – jediný doplněk k jeho teorii:</a:t>
            </a:r>
          </a:p>
          <a:p>
            <a:pPr lvl="2"/>
            <a:r>
              <a:rPr lang="cs-CZ" dirty="0" smtClean="0"/>
              <a:t>Konflikt principu slasti a principu reality se odráží i na tělesné složce</a:t>
            </a:r>
          </a:p>
          <a:p>
            <a:pPr lvl="2"/>
            <a:r>
              <a:rPr lang="cs-CZ" dirty="0" smtClean="0"/>
              <a:t>Nesprávné dýchání – svalový krunýř/pancíř</a:t>
            </a:r>
          </a:p>
          <a:p>
            <a:pPr lvl="2"/>
            <a:r>
              <a:rPr lang="cs-CZ" dirty="0" smtClean="0"/>
              <a:t>Tím, že ho odblokujeme, dochází k léčbě</a:t>
            </a:r>
          </a:p>
          <a:p>
            <a:pPr lvl="2"/>
            <a:endParaRPr lang="cs-CZ" dirty="0" smtClean="0"/>
          </a:p>
          <a:p>
            <a:r>
              <a:rPr lang="cs-CZ" sz="2800" dirty="0" smtClean="0"/>
              <a:t>Alexander </a:t>
            </a:r>
            <a:r>
              <a:rPr lang="cs-CZ" sz="2800" dirty="0" err="1" smtClean="0"/>
              <a:t>Lowen</a:t>
            </a:r>
            <a:r>
              <a:rPr lang="cs-CZ" sz="2800" dirty="0" smtClean="0"/>
              <a:t> – bioenergetický přístup</a:t>
            </a:r>
          </a:p>
          <a:p>
            <a:pPr lvl="2"/>
            <a:r>
              <a:rPr lang="cs-CZ" dirty="0" smtClean="0"/>
              <a:t>Původně typologie  podle vývojových období</a:t>
            </a:r>
          </a:p>
          <a:p>
            <a:pPr lvl="2"/>
            <a:r>
              <a:rPr lang="cs-CZ" dirty="0" smtClean="0"/>
              <a:t>Uzemnění (</a:t>
            </a:r>
            <a:r>
              <a:rPr lang="cs-CZ" dirty="0" err="1" smtClean="0"/>
              <a:t>grounding</a:t>
            </a:r>
            <a:r>
              <a:rPr lang="cs-CZ" dirty="0" smtClean="0"/>
              <a:t>) – ukotvení v realitě svého těla</a:t>
            </a:r>
          </a:p>
          <a:p>
            <a:pPr lvl="2"/>
            <a:r>
              <a:rPr lang="cs-CZ" dirty="0" smtClean="0"/>
              <a:t>Upozorňoval na řeč těla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dirty="0" err="1" smtClean="0"/>
              <a:t>Adlerovská</a:t>
            </a:r>
            <a:r>
              <a:rPr lang="cs-CZ" sz="3600" b="1" dirty="0" smtClean="0"/>
              <a:t> psychoterapie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Pro lidský vývoj je důležitý životní cíl –</a:t>
            </a:r>
          </a:p>
          <a:p>
            <a:pPr>
              <a:buNone/>
            </a:pPr>
            <a:r>
              <a:rPr lang="cs-CZ" sz="2800" dirty="0" smtClean="0"/>
              <a:t>	2 faktory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Potřeba začlenit se do společnosti (pocit sounáležitosti)</a:t>
            </a:r>
          </a:p>
          <a:p>
            <a:pPr lvl="1"/>
            <a:r>
              <a:rPr lang="cs-CZ" dirty="0" smtClean="0"/>
              <a:t>Potřeba uplatnit se ve společnosti (touha po moci)</a:t>
            </a:r>
          </a:p>
          <a:p>
            <a:endParaRPr lang="cs-CZ" dirty="0" smtClean="0"/>
          </a:p>
          <a:p>
            <a:r>
              <a:rPr lang="cs-CZ" sz="2800" dirty="0" smtClean="0"/>
              <a:t>Terapie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Poznat pacientův nerealistický životní plán</a:t>
            </a:r>
          </a:p>
          <a:p>
            <a:pPr lvl="1"/>
            <a:r>
              <a:rPr lang="cs-CZ" dirty="0" smtClean="0"/>
              <a:t>Vést pacienta ke změně životního stylu</a:t>
            </a:r>
          </a:p>
          <a:p>
            <a:pPr lvl="1"/>
            <a:r>
              <a:rPr lang="cs-CZ" dirty="0" smtClean="0"/>
              <a:t>Dodávat odvahu</a:t>
            </a:r>
          </a:p>
          <a:p>
            <a:pPr lvl="1"/>
            <a:endParaRPr lang="cs-CZ" dirty="0" smtClean="0"/>
          </a:p>
          <a:p>
            <a:r>
              <a:rPr lang="cs-CZ" sz="2800" dirty="0" smtClean="0"/>
              <a:t>Rodinné konstelace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 err="1" smtClean="0"/>
              <a:t>Karen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Horneyová</a:t>
            </a: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err="1" smtClean="0"/>
              <a:t>Harry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Stack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Sullivan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Význam pocitu bezpečí v dětství</a:t>
            </a:r>
          </a:p>
          <a:p>
            <a:endParaRPr lang="cs-CZ" sz="2800" dirty="0" smtClean="0"/>
          </a:p>
          <a:p>
            <a:r>
              <a:rPr lang="cs-CZ" sz="2800" dirty="0" smtClean="0"/>
              <a:t>Důraz na vztahy a na sociální složku</a:t>
            </a:r>
          </a:p>
          <a:p>
            <a:endParaRPr lang="cs-CZ" sz="2800" dirty="0" smtClean="0"/>
          </a:p>
          <a:p>
            <a:r>
              <a:rPr lang="cs-CZ" sz="2800" dirty="0" err="1" smtClean="0"/>
              <a:t>Horneyová</a:t>
            </a:r>
            <a:r>
              <a:rPr lang="cs-CZ" sz="2800" dirty="0" smtClean="0"/>
              <a:t> – úspěšný pokus o změnu mužského modelu v psychoterapii</a:t>
            </a:r>
            <a:endParaRPr lang="cs-CZ" sz="28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773</TotalTime>
  <Words>361</Words>
  <Application>Microsoft Office PowerPoint</Application>
  <PresentationFormat>Předvádění na obrazovce 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Psychoterapie přednášky 28.3.2012</vt:lpstr>
      <vt:lpstr>Carl Gustav Jung – analytická psychologie</vt:lpstr>
      <vt:lpstr>Jungova analytická psychologie</vt:lpstr>
      <vt:lpstr>Jungova analytická psychologie</vt:lpstr>
      <vt:lpstr>Jungova analytická psychologie</vt:lpstr>
      <vt:lpstr>Hanscarl Leuner – Katatymně imaginativní psychoterapie (KIP)</vt:lpstr>
      <vt:lpstr>Zaměření na tělo</vt:lpstr>
      <vt:lpstr>Adlerovská psychoterapie</vt:lpstr>
      <vt:lpstr>Karen Horneyová Harry Stack Sullivan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Psychoterapie 2010 David Kuneš</dc:title>
  <dc:creator>Ichtyl</dc:creator>
  <cp:lastModifiedBy>David Kuneš</cp:lastModifiedBy>
  <cp:revision>40</cp:revision>
  <dcterms:created xsi:type="dcterms:W3CDTF">2010-03-07T20:02:30Z</dcterms:created>
  <dcterms:modified xsi:type="dcterms:W3CDTF">2012-04-06T07:39:39Z</dcterms:modified>
</cp:coreProperties>
</file>