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72" r:id="rId5"/>
    <p:sldId id="267" r:id="rId6"/>
    <p:sldId id="268" r:id="rId7"/>
    <p:sldId id="273" r:id="rId8"/>
    <p:sldId id="269" r:id="rId9"/>
    <p:sldId id="270" r:id="rId10"/>
    <p:sldId id="274" r:id="rId11"/>
    <p:sldId id="275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B10661-CC97-4270-B896-4B5B8CC31745}" type="datetimeFigureOut">
              <a:rPr lang="cs-CZ" smtClean="0"/>
              <a:pPr/>
              <a:t>11.4.2012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Psychoterapie přednášky</a:t>
            </a:r>
            <a:br>
              <a:rPr lang="cs-CZ" sz="3200" dirty="0" smtClean="0"/>
            </a:br>
            <a:r>
              <a:rPr lang="cs-CZ" sz="3200" dirty="0" smtClean="0"/>
              <a:t>11.4.2012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Behaviorální, kognitivní a KBT přístup</a:t>
            </a:r>
            <a:endParaRPr lang="cs-CZ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KBT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 startAt="4"/>
            </a:pPr>
            <a:r>
              <a:rPr lang="cs-CZ" dirty="0" smtClean="0"/>
              <a:t>KBT </a:t>
            </a:r>
            <a:r>
              <a:rPr lang="cs-CZ" dirty="0" smtClean="0"/>
              <a:t>vychází z teorií učení a teorií kognitivní psychologie</a:t>
            </a:r>
          </a:p>
          <a:p>
            <a:pPr marL="822960" lvl="1" indent="-457200">
              <a:buFont typeface="+mj-lt"/>
              <a:buAutoNum type="arabicPeriod" startAt="4"/>
            </a:pPr>
            <a:r>
              <a:rPr lang="cs-CZ" dirty="0" smtClean="0"/>
              <a:t>KBT se zaměřuje na </a:t>
            </a:r>
            <a:r>
              <a:rPr lang="cs-CZ" dirty="0" smtClean="0"/>
              <a:t>přítomné problémy</a:t>
            </a:r>
            <a:endParaRPr lang="cs-CZ" dirty="0" smtClean="0"/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se zaměřuje na konkrétní, jasně definované </a:t>
            </a:r>
            <a:r>
              <a:rPr lang="cs-CZ" sz="2100" dirty="0" smtClean="0"/>
              <a:t>problémy a na faktory udržující problém</a:t>
            </a:r>
            <a:endParaRPr lang="cs-CZ" sz="2100" dirty="0" smtClean="0"/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si stanovuje konkrétní, funkční cíle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se zaměřuje na pozorovatelné chování a vědomé psychické </a:t>
            </a:r>
            <a:r>
              <a:rPr lang="cs-CZ" sz="2100" dirty="0" smtClean="0"/>
              <a:t>procesy, konkrétní zm</a:t>
            </a:r>
            <a:r>
              <a:rPr lang="cs-CZ" sz="2100" dirty="0" smtClean="0"/>
              <a:t>ěny v životě</a:t>
            </a:r>
            <a:endParaRPr lang="cs-CZ" sz="2100" dirty="0" smtClean="0"/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uplatňuje vědeckou metodologii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Konečným cílem KBT je dosažení soběstačnosti klienta</a:t>
            </a:r>
          </a:p>
          <a:p>
            <a:pPr marL="457200" indent="-457200">
              <a:buFont typeface="+mj-lt"/>
              <a:buAutoNum type="arabicPeriod" startAt="4"/>
            </a:pPr>
            <a:endParaRPr lang="cs-CZ" sz="21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KBT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3826768" cy="532656"/>
          </a:xfrm>
        </p:spPr>
        <p:txBody>
          <a:bodyPr/>
          <a:lstStyle/>
          <a:p>
            <a:r>
              <a:rPr lang="cs-CZ" b="1" u="sng" dirty="0" smtClean="0"/>
              <a:t>Bludný kruh úzkosti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4" name="Obrázek 3" descr="kbt 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988840"/>
            <a:ext cx="4320480" cy="356651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528" y="573325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Později přidány </a:t>
            </a:r>
            <a:r>
              <a:rPr lang="cs-CZ" b="1" i="1" dirty="0" smtClean="0"/>
              <a:t>důsledky</a:t>
            </a:r>
            <a:r>
              <a:rPr lang="cs-CZ" dirty="0" smtClean="0"/>
              <a:t> (</a:t>
            </a:r>
            <a:r>
              <a:rPr lang="cs-CZ" dirty="0" err="1" smtClean="0"/>
              <a:t>Praško</a:t>
            </a:r>
            <a:r>
              <a:rPr lang="cs-CZ" dirty="0" smtClean="0"/>
              <a:t> a kol., 2007) – dlouhodobé ovlivnění chování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Multimodální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Akronym </a:t>
            </a:r>
            <a:r>
              <a:rPr lang="cs-CZ" b="1" dirty="0" smtClean="0"/>
              <a:t>BASIC </a:t>
            </a:r>
            <a:r>
              <a:rPr lang="cs-CZ" b="1" dirty="0" smtClean="0"/>
              <a:t>I.D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B – </a:t>
            </a:r>
            <a:r>
              <a:rPr lang="cs-CZ" dirty="0" err="1" smtClean="0"/>
              <a:t>Behavior</a:t>
            </a:r>
            <a:endParaRPr lang="cs-CZ" dirty="0" smtClean="0"/>
          </a:p>
          <a:p>
            <a:pPr lvl="1"/>
            <a:r>
              <a:rPr lang="cs-CZ" dirty="0" smtClean="0"/>
              <a:t>A – </a:t>
            </a:r>
            <a:r>
              <a:rPr lang="cs-CZ" dirty="0" err="1" smtClean="0"/>
              <a:t>Affect</a:t>
            </a:r>
            <a:endParaRPr lang="cs-CZ" dirty="0" smtClean="0"/>
          </a:p>
          <a:p>
            <a:pPr lvl="1"/>
            <a:r>
              <a:rPr lang="cs-CZ" dirty="0" smtClean="0"/>
              <a:t>S – </a:t>
            </a:r>
            <a:r>
              <a:rPr lang="cs-CZ" dirty="0" err="1" smtClean="0"/>
              <a:t>Sensation</a:t>
            </a:r>
            <a:endParaRPr lang="cs-CZ" dirty="0" smtClean="0"/>
          </a:p>
          <a:p>
            <a:pPr lvl="1"/>
            <a:r>
              <a:rPr lang="cs-CZ" dirty="0" smtClean="0"/>
              <a:t>I – </a:t>
            </a:r>
            <a:r>
              <a:rPr lang="cs-CZ" dirty="0" err="1" smtClean="0"/>
              <a:t>Imagery</a:t>
            </a:r>
            <a:endParaRPr lang="cs-CZ" dirty="0" smtClean="0"/>
          </a:p>
          <a:p>
            <a:pPr lvl="1"/>
            <a:r>
              <a:rPr lang="cs-CZ" dirty="0" smtClean="0"/>
              <a:t>C – </a:t>
            </a:r>
            <a:r>
              <a:rPr lang="cs-CZ" dirty="0" err="1" smtClean="0"/>
              <a:t>Cognition</a:t>
            </a:r>
            <a:endParaRPr lang="cs-CZ" dirty="0" smtClean="0"/>
          </a:p>
          <a:p>
            <a:pPr lvl="1"/>
            <a:r>
              <a:rPr lang="cs-CZ" dirty="0" smtClean="0"/>
              <a:t>I – </a:t>
            </a:r>
            <a:r>
              <a:rPr lang="cs-CZ" dirty="0" err="1" smtClean="0"/>
              <a:t>Interpersonal</a:t>
            </a:r>
            <a:r>
              <a:rPr lang="cs-CZ" dirty="0" smtClean="0"/>
              <a:t> </a:t>
            </a:r>
            <a:r>
              <a:rPr lang="cs-CZ" dirty="0" err="1" smtClean="0"/>
              <a:t>realtionships</a:t>
            </a:r>
            <a:endParaRPr lang="cs-CZ" dirty="0" smtClean="0"/>
          </a:p>
          <a:p>
            <a:pPr lvl="1"/>
            <a:r>
              <a:rPr lang="cs-CZ" dirty="0" smtClean="0"/>
              <a:t>D - </a:t>
            </a:r>
            <a:r>
              <a:rPr lang="cs-CZ" dirty="0" err="1" smtClean="0"/>
              <a:t>Drugs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 descr="http://www.psychologytoday.com/files/arnold-lazarus.jpg?13070525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6672"/>
            <a:ext cx="1296144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85980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Behaviorální terapie</a:t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b="1" dirty="0" err="1" smtClean="0"/>
              <a:t>Joseph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Wolpe</a:t>
            </a:r>
            <a:r>
              <a:rPr lang="cs-CZ" sz="2800" b="1" dirty="0" smtClean="0"/>
              <a:t> </a:t>
            </a:r>
            <a:r>
              <a:rPr lang="cs-CZ" sz="2800" dirty="0" smtClean="0"/>
              <a:t>– behaviorální terapie</a:t>
            </a:r>
          </a:p>
          <a:p>
            <a:r>
              <a:rPr lang="cs-CZ" sz="2800" dirty="0" smtClean="0"/>
              <a:t>Klasické a operantní podmiňování</a:t>
            </a:r>
          </a:p>
          <a:p>
            <a:r>
              <a:rPr lang="cs-CZ" sz="2800" dirty="0" smtClean="0"/>
              <a:t>Později – učení nápodobou (Bandura)</a:t>
            </a:r>
          </a:p>
          <a:p>
            <a:pPr lvl="1"/>
            <a:endParaRPr lang="cs-CZ" sz="2500" u="sng" dirty="0" smtClean="0"/>
          </a:p>
          <a:p>
            <a:pPr lvl="1"/>
            <a:r>
              <a:rPr lang="cs-CZ" sz="2500" u="sng" dirty="0" smtClean="0"/>
              <a:t>Pozitivní zpevnění/oslabení</a:t>
            </a:r>
            <a:r>
              <a:rPr lang="cs-CZ" sz="2500" dirty="0" smtClean="0"/>
              <a:t> – časté u BT – terapeut mívá „pytlíček sladkostí/odměn“</a:t>
            </a:r>
          </a:p>
          <a:p>
            <a:pPr lvl="1"/>
            <a:r>
              <a:rPr lang="cs-CZ" sz="2500" dirty="0" smtClean="0"/>
              <a:t>Dobře funguje pochvala; nejlepší odměna – pocit, že se něco podařilo</a:t>
            </a:r>
          </a:p>
          <a:p>
            <a:pPr lvl="1"/>
            <a:r>
              <a:rPr lang="cs-CZ" sz="2500" u="sng" dirty="0" smtClean="0"/>
              <a:t>Negativní zpevnění </a:t>
            </a:r>
            <a:r>
              <a:rPr lang="cs-CZ" sz="2500" dirty="0" smtClean="0"/>
              <a:t>– využívají se málo (dříve např. </a:t>
            </a:r>
            <a:r>
              <a:rPr lang="cs-CZ" sz="2500" dirty="0" err="1" smtClean="0"/>
              <a:t>antabusová</a:t>
            </a:r>
            <a:r>
              <a:rPr lang="cs-CZ" sz="2500" dirty="0" smtClean="0"/>
              <a:t> léčba)</a:t>
            </a:r>
          </a:p>
          <a:p>
            <a:pPr lvl="1"/>
            <a:r>
              <a:rPr lang="cs-CZ" sz="2500" u="sng" dirty="0" smtClean="0"/>
              <a:t>Negativní oslabení </a:t>
            </a:r>
            <a:r>
              <a:rPr lang="cs-CZ" sz="2500" dirty="0" smtClean="0"/>
              <a:t>– (př. </a:t>
            </a:r>
            <a:r>
              <a:rPr lang="cs-CZ" sz="2700" dirty="0" smtClean="0"/>
              <a:t>zabránění činnosti) </a:t>
            </a:r>
          </a:p>
          <a:p>
            <a:pPr lvl="1"/>
            <a:endParaRPr lang="cs-CZ" sz="2800" dirty="0" smtClean="0"/>
          </a:p>
          <a:p>
            <a:endParaRPr lang="cs-CZ" sz="2800" dirty="0" smtClean="0"/>
          </a:p>
        </p:txBody>
      </p:sp>
      <p:pic>
        <p:nvPicPr>
          <p:cNvPr id="1026" name="Picture 2" descr="http://www.usc.edu/uscnews/stories/img/CHRON2475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66618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Behaviorální terapie</a:t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/>
              <a:t>Systematická desenzibilizace</a:t>
            </a:r>
          </a:p>
          <a:p>
            <a:endParaRPr lang="cs-CZ" sz="2800" dirty="0" smtClean="0"/>
          </a:p>
          <a:p>
            <a:pPr lvl="1"/>
            <a:r>
              <a:rPr lang="cs-CZ" sz="2500" dirty="0" smtClean="0"/>
              <a:t>Princip vzájemné neslučitelnosti podnětů</a:t>
            </a:r>
          </a:p>
          <a:p>
            <a:pPr lvl="1"/>
            <a:r>
              <a:rPr lang="cs-CZ" sz="2500" dirty="0" smtClean="0"/>
              <a:t>Vysvětlení postupu</a:t>
            </a:r>
          </a:p>
          <a:p>
            <a:pPr lvl="1"/>
            <a:r>
              <a:rPr lang="cs-CZ" sz="2500" dirty="0" smtClean="0"/>
              <a:t>Nácvik relaxace</a:t>
            </a:r>
          </a:p>
          <a:p>
            <a:pPr lvl="1"/>
            <a:r>
              <a:rPr lang="cs-CZ" sz="2500" dirty="0" smtClean="0"/>
              <a:t>Seřazení nepříjemných podnětů</a:t>
            </a:r>
          </a:p>
          <a:p>
            <a:pPr lvl="1"/>
            <a:r>
              <a:rPr lang="cs-CZ" sz="2500" dirty="0" smtClean="0"/>
              <a:t>Postupné </a:t>
            </a:r>
            <a:r>
              <a:rPr lang="cs-CZ" sz="2500" dirty="0" smtClean="0"/>
              <a:t>vystavování jednotlivým podnětům</a:t>
            </a:r>
          </a:p>
          <a:p>
            <a:pPr lvl="2"/>
            <a:r>
              <a:rPr lang="cs-CZ" sz="2200" dirty="0" smtClean="0"/>
              <a:t>In </a:t>
            </a:r>
            <a:r>
              <a:rPr lang="cs-CZ" sz="2200" dirty="0" err="1" smtClean="0"/>
              <a:t>vivo</a:t>
            </a:r>
            <a:r>
              <a:rPr lang="cs-CZ" sz="2200" dirty="0" smtClean="0"/>
              <a:t>, imaginace (podobná úspěšnost)</a:t>
            </a:r>
            <a:endParaRPr lang="cs-CZ" sz="2200" dirty="0"/>
          </a:p>
          <a:p>
            <a:pPr lvl="1"/>
            <a:r>
              <a:rPr lang="cs-CZ" sz="2500" dirty="0" smtClean="0"/>
              <a:t>Následné zvládání potíží v reálném životě – posilování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7499244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Behaviorální terapie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Kazuistika:</a:t>
            </a:r>
          </a:p>
          <a:p>
            <a:r>
              <a:rPr lang="cs-CZ" dirty="0" smtClean="0"/>
              <a:t>Žena, cca. 30 let, vysoce specifické doktorské vzdělání</a:t>
            </a:r>
          </a:p>
          <a:p>
            <a:r>
              <a:rPr lang="cs-CZ" dirty="0" smtClean="0"/>
              <a:t>Pracuje jako servírka v restauraci svých rodičů – zde také bydlí, prostor opouští s velkými obtížemi</a:t>
            </a:r>
          </a:p>
          <a:p>
            <a:r>
              <a:rPr lang="cs-CZ" dirty="0" smtClean="0"/>
              <a:t>Nedokáže cestovat jinak než autem a to pouze s blízkým člověkem (sama sice vlastní ŘP, ale neřídí); úzkosti, panika</a:t>
            </a:r>
          </a:p>
          <a:p>
            <a:pPr lvl="1"/>
            <a:r>
              <a:rPr lang="cs-CZ" dirty="0" smtClean="0"/>
              <a:t>Měla psa – musela chodit ven</a:t>
            </a:r>
          </a:p>
          <a:p>
            <a:pPr lvl="1"/>
            <a:r>
              <a:rPr lang="cs-CZ" dirty="0" smtClean="0"/>
              <a:t>Bavila jí historie</a:t>
            </a:r>
          </a:p>
          <a:p>
            <a:pPr lvl="1"/>
            <a:r>
              <a:rPr lang="cs-CZ" dirty="0" smtClean="0"/>
              <a:t>Měla sen udělat si ŘP na motorku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Behaviorální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  <a:t>terapie</a:t>
            </a:r>
            <a:b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Joseph </a:t>
            </a:r>
            <a:r>
              <a:rPr lang="cs-CZ" dirty="0" err="1" smtClean="0"/>
              <a:t>Wolpe</a:t>
            </a:r>
            <a:r>
              <a:rPr lang="cs-CZ" dirty="0" smtClean="0"/>
              <a:t> – snaha o objektivní zhodnocení terapeutických výsledků (nicméně postupné </a:t>
            </a:r>
            <a:r>
              <a:rPr lang="cs-CZ" dirty="0" smtClean="0"/>
              <a:t>„vylepšování</a:t>
            </a:r>
            <a:r>
              <a:rPr lang="cs-CZ" dirty="0" smtClean="0"/>
              <a:t>“ terapeutické účinnosti)</a:t>
            </a:r>
            <a:endParaRPr lang="cs-CZ" dirty="0"/>
          </a:p>
          <a:p>
            <a:r>
              <a:rPr lang="cs-CZ" u="sng" dirty="0" smtClean="0"/>
              <a:t>Přínosy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/>
              <a:t>Škálování</a:t>
            </a:r>
            <a:endParaRPr lang="cs-CZ" dirty="0"/>
          </a:p>
          <a:p>
            <a:pPr lvl="2"/>
            <a:r>
              <a:rPr lang="cs-CZ" dirty="0"/>
              <a:t>Využití imaginací </a:t>
            </a:r>
            <a:r>
              <a:rPr lang="cs-CZ" dirty="0" smtClean="0"/>
              <a:t>zaměřených na cíl (výborný </a:t>
            </a:r>
            <a:r>
              <a:rPr lang="cs-CZ" dirty="0"/>
              <a:t>postup hojně využívaný např. v </a:t>
            </a:r>
            <a:r>
              <a:rPr lang="cs-CZ" dirty="0" err="1"/>
              <a:t>koučingu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 Zdůraznění posilování – </a:t>
            </a:r>
            <a:r>
              <a:rPr lang="cs-CZ" dirty="0" smtClean="0"/>
              <a:t>odměn</a:t>
            </a:r>
          </a:p>
          <a:p>
            <a:pPr lvl="2"/>
            <a:r>
              <a:rPr lang="cs-CZ" dirty="0" smtClean="0"/>
              <a:t>Vynikající výsledky při práci a dětmi (vnější motivace)</a:t>
            </a:r>
          </a:p>
          <a:p>
            <a:r>
              <a:rPr lang="cs-CZ" u="sng" dirty="0" smtClean="0"/>
              <a:t>Negativa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Přílišná redukce</a:t>
            </a:r>
          </a:p>
          <a:p>
            <a:pPr lvl="2"/>
            <a:r>
              <a:rPr lang="cs-CZ" dirty="0" smtClean="0"/>
              <a:t>Nadhodnocování sféry vlivu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3179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Obecně: není to podnět sám, co v nás vyvolává nějaké chování, ale jeho subjektivní význam</a:t>
            </a:r>
          </a:p>
          <a:p>
            <a:endParaRPr lang="cs-CZ" dirty="0" smtClean="0"/>
          </a:p>
          <a:p>
            <a:r>
              <a:rPr lang="cs-CZ" dirty="0" smtClean="0"/>
              <a:t>Klasický model </a:t>
            </a:r>
            <a:r>
              <a:rPr lang="cs-CZ" b="1" dirty="0" smtClean="0"/>
              <a:t>podnět – reakce </a:t>
            </a:r>
            <a:r>
              <a:rPr lang="cs-CZ" dirty="0" smtClean="0"/>
              <a:t>rozšířen na </a:t>
            </a:r>
            <a:r>
              <a:rPr lang="cs-CZ" b="1" dirty="0" smtClean="0"/>
              <a:t>podnět – </a:t>
            </a:r>
            <a:r>
              <a:rPr lang="cs-CZ" b="1" dirty="0" err="1" smtClean="0"/>
              <a:t>kog</a:t>
            </a:r>
            <a:r>
              <a:rPr lang="cs-CZ" b="1" dirty="0" smtClean="0"/>
              <a:t>. </a:t>
            </a:r>
            <a:r>
              <a:rPr lang="cs-CZ" b="1" dirty="0" err="1" smtClean="0"/>
              <a:t>zprac</a:t>
            </a:r>
            <a:r>
              <a:rPr lang="cs-CZ" b="1" dirty="0" smtClean="0"/>
              <a:t>. – reakce – následek</a:t>
            </a:r>
          </a:p>
          <a:p>
            <a:endParaRPr lang="cs-CZ" b="1" dirty="0" smtClean="0"/>
          </a:p>
          <a:p>
            <a:r>
              <a:rPr lang="cs-CZ" dirty="0" smtClean="0"/>
              <a:t>Terapeutická práce zaměřena na proces kognitivního zpracování informací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64344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Albert </a:t>
            </a:r>
            <a:r>
              <a:rPr lang="cs-CZ" b="1" dirty="0" err="1" smtClean="0"/>
              <a:t>Ellis</a:t>
            </a:r>
            <a:r>
              <a:rPr lang="cs-CZ" b="1" dirty="0" smtClean="0"/>
              <a:t> </a:t>
            </a:r>
            <a:r>
              <a:rPr lang="cs-CZ" dirty="0" smtClean="0"/>
              <a:t>– RE(B)T</a:t>
            </a:r>
          </a:p>
          <a:p>
            <a:endParaRPr lang="cs-CZ" dirty="0" smtClean="0"/>
          </a:p>
          <a:p>
            <a:r>
              <a:rPr lang="cs-CZ" dirty="0" smtClean="0"/>
              <a:t>Model A – B – C</a:t>
            </a:r>
          </a:p>
          <a:p>
            <a:pPr lvl="1"/>
            <a:r>
              <a:rPr lang="cs-CZ" dirty="0" smtClean="0"/>
              <a:t>A – </a:t>
            </a:r>
            <a:r>
              <a:rPr lang="cs-CZ" dirty="0" err="1" smtClean="0"/>
              <a:t>Activating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r>
              <a:rPr lang="cs-CZ" dirty="0" smtClean="0"/>
              <a:t>B – </a:t>
            </a:r>
            <a:r>
              <a:rPr lang="cs-CZ" dirty="0" err="1" smtClean="0"/>
              <a:t>belief</a:t>
            </a:r>
            <a:endParaRPr lang="cs-CZ" dirty="0" smtClean="0"/>
          </a:p>
          <a:p>
            <a:pPr lvl="1"/>
            <a:r>
              <a:rPr lang="cs-CZ" dirty="0" smtClean="0"/>
              <a:t>C – </a:t>
            </a:r>
            <a:r>
              <a:rPr lang="cs-CZ" dirty="0" err="1" smtClean="0"/>
              <a:t>consequence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Model později rozpracován, přidána další písmena</a:t>
            </a:r>
          </a:p>
          <a:p>
            <a:r>
              <a:rPr lang="cs-CZ" dirty="0" smtClean="0"/>
              <a:t>Potíže způsobují </a:t>
            </a:r>
            <a:r>
              <a:rPr lang="cs-CZ" b="1" i="1" dirty="0" smtClean="0"/>
              <a:t>iracionální přesvědčení </a:t>
            </a:r>
            <a:r>
              <a:rPr lang="cs-CZ" dirty="0" smtClean="0"/>
              <a:t>(</a:t>
            </a:r>
            <a:r>
              <a:rPr lang="cs-CZ" b="1" i="1" dirty="0" err="1" smtClean="0"/>
              <a:t>mus</a:t>
            </a:r>
            <a:r>
              <a:rPr lang="cs-CZ" dirty="0" err="1" smtClean="0"/>
              <a:t>turbace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Diskuze, přesvědčování, domácí úkoly – praktický nácvik, </a:t>
            </a:r>
            <a:r>
              <a:rPr lang="cs-CZ" b="1" i="1" dirty="0" smtClean="0"/>
              <a:t>využití humoru</a:t>
            </a:r>
            <a:endParaRPr lang="cs-CZ" b="1" i="1" dirty="0"/>
          </a:p>
        </p:txBody>
      </p:sp>
      <p:pic>
        <p:nvPicPr>
          <p:cNvPr id="2050" name="Picture 2" descr="http://www.eitrainingcompany.com/wp-content/uploads/2011/04/albert_ell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89" y="486869"/>
            <a:ext cx="1904599" cy="236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4344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Aaron</a:t>
            </a:r>
            <a:r>
              <a:rPr lang="cs-CZ" b="1" dirty="0" smtClean="0"/>
              <a:t> </a:t>
            </a:r>
            <a:r>
              <a:rPr lang="cs-CZ" b="1" dirty="0" err="1" smtClean="0"/>
              <a:t>Beck</a:t>
            </a:r>
            <a:endParaRPr lang="cs-CZ" b="1" dirty="0" smtClean="0"/>
          </a:p>
          <a:p>
            <a:r>
              <a:rPr lang="cs-CZ" dirty="0" smtClean="0"/>
              <a:t>Původně PA – práce s depresí</a:t>
            </a:r>
          </a:p>
          <a:p>
            <a:r>
              <a:rPr lang="cs-CZ" dirty="0" smtClean="0"/>
              <a:t>Automatické negativní myšlenky</a:t>
            </a:r>
          </a:p>
          <a:p>
            <a:r>
              <a:rPr lang="cs-CZ" dirty="0" smtClean="0"/>
              <a:t>Negativní triáda – přesvědčení o:</a:t>
            </a:r>
          </a:p>
          <a:p>
            <a:pPr lvl="1"/>
            <a:r>
              <a:rPr lang="cs-CZ" dirty="0" smtClean="0"/>
              <a:t>sobě</a:t>
            </a:r>
          </a:p>
          <a:p>
            <a:pPr lvl="1"/>
            <a:r>
              <a:rPr lang="cs-CZ" dirty="0" smtClean="0"/>
              <a:t>lidech kolem</a:t>
            </a:r>
          </a:p>
          <a:p>
            <a:pPr lvl="1"/>
            <a:r>
              <a:rPr lang="cs-CZ" dirty="0" smtClean="0"/>
              <a:t>světě</a:t>
            </a:r>
          </a:p>
          <a:p>
            <a:r>
              <a:rPr lang="cs-CZ" dirty="0" smtClean="0"/>
              <a:t>Sokratovský dialog – terapeut vede vhodnými dotazy klienta k tomu, aby si sám uvědomil nereálnost svých přesvědčení</a:t>
            </a:r>
          </a:p>
          <a:p>
            <a:r>
              <a:rPr lang="cs-CZ" dirty="0" smtClean="0"/>
              <a:t>Hledání dysfunkčních kognitivních schémat – nahrazování funkčními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http://g.psychcentral.com/blog/wp-content/uploads/2009/09/aaron_b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513334" cy="206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5490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50000"/>
                  </a:schemeClr>
                </a:solidFill>
              </a:rPr>
              <a:t>KBT</a:t>
            </a:r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Zakladatelé </a:t>
            </a:r>
            <a:r>
              <a:rPr lang="cs-CZ" dirty="0" err="1" smtClean="0"/>
              <a:t>Mahoney</a:t>
            </a:r>
            <a:r>
              <a:rPr lang="cs-CZ" dirty="0" smtClean="0"/>
              <a:t> a </a:t>
            </a:r>
            <a:r>
              <a:rPr lang="cs-CZ" dirty="0" err="1" smtClean="0"/>
              <a:t>Meichenbaum</a:t>
            </a:r>
            <a:endParaRPr lang="cs-CZ" dirty="0" smtClean="0"/>
          </a:p>
          <a:p>
            <a:r>
              <a:rPr lang="cs-CZ" dirty="0" smtClean="0"/>
              <a:t>Propojení předchozích způsobů práce do uceleného systému – </a:t>
            </a:r>
            <a:r>
              <a:rPr lang="cs-CZ" b="1" i="1" dirty="0" err="1" smtClean="0"/>
              <a:t>integrativní</a:t>
            </a:r>
            <a:r>
              <a:rPr lang="cs-CZ" b="1" i="1" dirty="0" smtClean="0"/>
              <a:t> pohled</a:t>
            </a:r>
          </a:p>
          <a:p>
            <a:endParaRPr lang="cs-CZ" dirty="0" smtClean="0"/>
          </a:p>
          <a:p>
            <a:r>
              <a:rPr lang="cs-CZ" dirty="0" smtClean="0"/>
              <a:t>Rysy KBT (Možný, </a:t>
            </a:r>
            <a:r>
              <a:rPr lang="cs-CZ" dirty="0" err="1" smtClean="0"/>
              <a:t>Praško</a:t>
            </a:r>
            <a:r>
              <a:rPr lang="cs-CZ" dirty="0" smtClean="0"/>
              <a:t>,1999):</a:t>
            </a:r>
          </a:p>
          <a:p>
            <a:endParaRPr lang="cs-CZ" dirty="0" smtClean="0"/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KBT je krátká, časově omezená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KBT je strukturovaná a terapeut je aktivní a direktivní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Pro KBT je charakteristická aktivní spolupráce mezi klientem a terapeutem</a:t>
            </a:r>
          </a:p>
          <a:p>
            <a:pPr marL="822960" lvl="1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098" name="Picture 2" descr="http://www.kondiceonline.cz/wp-content/uploads/2011/09/MUDr-Jan-Prask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96952"/>
            <a:ext cx="120699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kbt-odyssea.cz/storage/Petr_Moz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103" y="2996952"/>
            <a:ext cx="86409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757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1136</TotalTime>
  <Words>538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Psychoterapie přednášky 11.4.2012</vt:lpstr>
      <vt:lpstr>Behaviorální terapie </vt:lpstr>
      <vt:lpstr>Behaviorální terapie </vt:lpstr>
      <vt:lpstr>Behaviorální terapie </vt:lpstr>
      <vt:lpstr>Behaviorální terapie </vt:lpstr>
      <vt:lpstr>Kognitivní terapie </vt:lpstr>
      <vt:lpstr>Kognitivní terapie </vt:lpstr>
      <vt:lpstr>Kognitivní terapie </vt:lpstr>
      <vt:lpstr>KBT </vt:lpstr>
      <vt:lpstr>KBT </vt:lpstr>
      <vt:lpstr>KBT </vt:lpstr>
      <vt:lpstr>Multimodální terapie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David Kuneš</cp:lastModifiedBy>
  <cp:revision>59</cp:revision>
  <dcterms:created xsi:type="dcterms:W3CDTF">2010-03-07T20:02:30Z</dcterms:created>
  <dcterms:modified xsi:type="dcterms:W3CDTF">2012-04-11T06:53:33Z</dcterms:modified>
</cp:coreProperties>
</file>