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2" r:id="rId3"/>
    <p:sldId id="293" r:id="rId4"/>
    <p:sldId id="295" r:id="rId5"/>
    <p:sldId id="294" r:id="rId6"/>
    <p:sldId id="289" r:id="rId7"/>
    <p:sldId id="290" r:id="rId8"/>
    <p:sldId id="296" r:id="rId9"/>
    <p:sldId id="29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B10661-CC97-4270-B896-4B5B8CC31745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Psychoterapie - přednášky</a:t>
            </a:r>
            <a:br>
              <a:rPr lang="cs-CZ" sz="3200" dirty="0" smtClean="0"/>
            </a:br>
            <a:r>
              <a:rPr lang="cs-CZ" sz="3200" dirty="0" smtClean="0"/>
              <a:t>18.4.2012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Humanistické přístupy a směry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Humanistické přístupy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Předchozí dva přístupy – lidské chování a prožívání je </a:t>
            </a:r>
            <a:r>
              <a:rPr lang="cs-CZ" u="sng" dirty="0" smtClean="0"/>
              <a:t>determinováno</a:t>
            </a:r>
            <a:r>
              <a:rPr lang="cs-CZ" dirty="0" smtClean="0"/>
              <a:t>:</a:t>
            </a:r>
          </a:p>
          <a:p>
            <a:r>
              <a:rPr lang="cs-CZ" dirty="0" smtClean="0"/>
              <a:t>Humanisté – důraz na svobodnou volbu, vůli, sebeurčení, tendenci člověka růst</a:t>
            </a:r>
          </a:p>
          <a:p>
            <a:endParaRPr lang="cs-CZ" dirty="0" smtClean="0"/>
          </a:p>
          <a:p>
            <a:r>
              <a:rPr lang="cs-CZ" dirty="0" smtClean="0"/>
              <a:t>Obvykle nepříliš jasně strukturované postupy – důraz na jedinečnost klienta; „terapie na míru“</a:t>
            </a:r>
          </a:p>
          <a:p>
            <a:endParaRPr lang="cs-CZ" dirty="0" smtClean="0"/>
          </a:p>
          <a:p>
            <a:r>
              <a:rPr lang="cs-CZ" dirty="0" smtClean="0"/>
              <a:t>Terapeut spíše průvodcem než odborníkem (odborníkem je klient)</a:t>
            </a:r>
          </a:p>
        </p:txBody>
      </p:sp>
    </p:spTree>
    <p:extLst>
      <p:ext uri="{BB962C8B-B14F-4D97-AF65-F5344CB8AC3E}">
        <p14:creationId xmlns:p14="http://schemas.microsoft.com/office/powerpoint/2010/main" val="40919549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Existenciální směry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Evropská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u="sng" dirty="0" err="1" smtClean="0"/>
              <a:t>Daseinsanalýza</a:t>
            </a:r>
            <a:r>
              <a:rPr lang="cs-CZ" dirty="0"/>
              <a:t> </a:t>
            </a:r>
            <a:r>
              <a:rPr lang="cs-CZ" dirty="0" smtClean="0"/>
              <a:t>– L. </a:t>
            </a:r>
            <a:r>
              <a:rPr lang="cs-CZ" b="1" dirty="0" err="1" smtClean="0"/>
              <a:t>Binswanger</a:t>
            </a:r>
            <a:r>
              <a:rPr lang="cs-CZ" dirty="0" smtClean="0"/>
              <a:t> a M. </a:t>
            </a:r>
            <a:r>
              <a:rPr lang="cs-CZ" b="1" dirty="0" smtClean="0"/>
              <a:t>Boss</a:t>
            </a:r>
            <a:endParaRPr lang="cs-CZ" b="1" i="1" u="sng" dirty="0" smtClean="0"/>
          </a:p>
          <a:p>
            <a:r>
              <a:rPr lang="cs-CZ" dirty="0" smtClean="0"/>
              <a:t>Navazuje na </a:t>
            </a:r>
            <a:r>
              <a:rPr lang="cs-CZ" dirty="0" err="1" smtClean="0"/>
              <a:t>Huserlovu</a:t>
            </a:r>
            <a:r>
              <a:rPr lang="cs-CZ" dirty="0" smtClean="0"/>
              <a:t> filozofii – fenomenologie</a:t>
            </a:r>
          </a:p>
          <a:p>
            <a:r>
              <a:rPr lang="cs-CZ" dirty="0" smtClean="0"/>
              <a:t>Usiluje o pochopení existence – člověk se má stát sám sebou, najít svůj potenciál</a:t>
            </a:r>
          </a:p>
          <a:p>
            <a:r>
              <a:rPr lang="cs-CZ" dirty="0" smtClean="0"/>
              <a:t>Terapie – dialog</a:t>
            </a:r>
          </a:p>
          <a:p>
            <a:r>
              <a:rPr lang="cs-CZ" dirty="0" smtClean="0"/>
              <a:t>Cílem terapie často nemusí být adaptace</a:t>
            </a:r>
          </a:p>
          <a:p>
            <a:pPr marL="0" indent="0">
              <a:buNone/>
            </a:pPr>
            <a:endParaRPr lang="cs-CZ" i="1" u="sng" dirty="0" smtClean="0"/>
          </a:p>
          <a:p>
            <a:pPr marL="0" indent="0">
              <a:buNone/>
            </a:pPr>
            <a:r>
              <a:rPr lang="cs-CZ" u="sng" dirty="0" smtClean="0"/>
              <a:t>Logoterapie</a:t>
            </a:r>
            <a:r>
              <a:rPr lang="cs-CZ" dirty="0" smtClean="0"/>
              <a:t> – Viktor </a:t>
            </a:r>
            <a:r>
              <a:rPr lang="cs-CZ" b="1" dirty="0" err="1" smtClean="0"/>
              <a:t>Frankl</a:t>
            </a:r>
            <a:endParaRPr lang="cs-CZ" b="1" dirty="0" smtClean="0"/>
          </a:p>
          <a:p>
            <a:r>
              <a:rPr lang="cs-CZ" dirty="0" smtClean="0"/>
              <a:t>Lidem je vrozená „touha po smyslu“ – jejím nenaplněním vzniká </a:t>
            </a:r>
            <a:r>
              <a:rPr lang="cs-CZ" i="1" dirty="0" smtClean="0"/>
              <a:t>existenciální frustrace</a:t>
            </a:r>
          </a:p>
          <a:p>
            <a:r>
              <a:rPr lang="cs-CZ" dirty="0" smtClean="0"/>
              <a:t>Může vést až k</a:t>
            </a:r>
            <a:r>
              <a:rPr lang="cs-CZ" i="1" dirty="0" smtClean="0"/>
              <a:t> existenciální neuróze</a:t>
            </a:r>
          </a:p>
          <a:p>
            <a:r>
              <a:rPr lang="cs-CZ" dirty="0" smtClean="0"/>
              <a:t>Opět: hledání smyslu; hodnot</a:t>
            </a:r>
          </a:p>
        </p:txBody>
      </p:sp>
    </p:spTree>
    <p:extLst>
      <p:ext uri="{BB962C8B-B14F-4D97-AF65-F5344CB8AC3E}">
        <p14:creationId xmlns:p14="http://schemas.microsoft.com/office/powerpoint/2010/main" val="39978013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Existenciální směry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Americká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Rolo </a:t>
            </a:r>
            <a:r>
              <a:rPr lang="cs-CZ" b="1" dirty="0" smtClean="0"/>
              <a:t>May</a:t>
            </a:r>
            <a:r>
              <a:rPr lang="cs-CZ" dirty="0" smtClean="0"/>
              <a:t>; později </a:t>
            </a:r>
            <a:r>
              <a:rPr lang="cs-CZ" dirty="0" err="1" smtClean="0"/>
              <a:t>Irvin</a:t>
            </a:r>
            <a:r>
              <a:rPr lang="cs-CZ" dirty="0" smtClean="0"/>
              <a:t> </a:t>
            </a:r>
            <a:r>
              <a:rPr lang="cs-CZ" b="1" dirty="0" err="1" smtClean="0"/>
              <a:t>Yalom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Konflikt pramenící z konfrontace člověka s podmínkami existence – tzv. základní záležitosti</a:t>
            </a:r>
          </a:p>
          <a:p>
            <a:endParaRPr lang="cs-CZ" dirty="0" smtClean="0"/>
          </a:p>
          <a:p>
            <a:r>
              <a:rPr lang="cs-CZ" dirty="0" smtClean="0"/>
              <a:t>Čtyři významné základní záležitosti:</a:t>
            </a:r>
          </a:p>
          <a:p>
            <a:pPr lvl="1"/>
            <a:r>
              <a:rPr lang="cs-CZ" dirty="0"/>
              <a:t>Smrt</a:t>
            </a:r>
          </a:p>
          <a:p>
            <a:pPr lvl="1"/>
            <a:r>
              <a:rPr lang="cs-CZ" dirty="0"/>
              <a:t>Svoboda a odpovědnost</a:t>
            </a:r>
          </a:p>
          <a:p>
            <a:pPr lvl="1"/>
            <a:r>
              <a:rPr lang="cs-CZ" dirty="0"/>
              <a:t>Existenciální osamění</a:t>
            </a:r>
          </a:p>
          <a:p>
            <a:pPr lvl="1"/>
            <a:r>
              <a:rPr lang="cs-CZ" dirty="0"/>
              <a:t>Životní </a:t>
            </a:r>
            <a:r>
              <a:rPr lang="cs-CZ" dirty="0" smtClean="0"/>
              <a:t>smysl</a:t>
            </a:r>
          </a:p>
          <a:p>
            <a:pPr lvl="1"/>
            <a:endParaRPr lang="cs-CZ" dirty="0"/>
          </a:p>
          <a:p>
            <a:r>
              <a:rPr lang="cs-CZ" dirty="0" smtClean="0"/>
              <a:t>Psychoterapeut na úrovni klienta – i on prací s klientem roste a vyvíjí se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47549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Doporučená literatura</a:t>
            </a:r>
            <a:endParaRPr lang="cs-CZ" dirty="0"/>
          </a:p>
        </p:txBody>
      </p:sp>
      <p:pic>
        <p:nvPicPr>
          <p:cNvPr id="1026" name="Picture 2" descr="http://www.hcstatic.cz/data/images/138/medium_img_138229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104456" cy="41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467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Carl </a:t>
            </a:r>
            <a:r>
              <a:rPr lang="cs-CZ" b="1" dirty="0" err="1" smtClean="0"/>
              <a:t>Rogers</a:t>
            </a:r>
            <a:r>
              <a:rPr lang="cs-CZ" b="1" dirty="0" smtClean="0"/>
              <a:t> </a:t>
            </a:r>
            <a:r>
              <a:rPr lang="cs-CZ" dirty="0" smtClean="0"/>
              <a:t>– Psychoterapie zaměřená na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Nedirektivní, zaměřená na přítomnost a budoucnost, jedinečná pro každého klienta </a:t>
            </a:r>
          </a:p>
          <a:p>
            <a:r>
              <a:rPr lang="cs-CZ" dirty="0" smtClean="0"/>
              <a:t>Cílem je </a:t>
            </a:r>
            <a:r>
              <a:rPr lang="cs-CZ" i="1" dirty="0" smtClean="0"/>
              <a:t>sebeaktualizace</a:t>
            </a:r>
          </a:p>
          <a:p>
            <a:r>
              <a:rPr lang="cs-CZ" dirty="0" smtClean="0"/>
              <a:t>Tři nezbytné podmínky na straně terapeuta: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Empatie</a:t>
            </a:r>
          </a:p>
          <a:p>
            <a:pPr lvl="1"/>
            <a:r>
              <a:rPr lang="cs-CZ" i="1" dirty="0"/>
              <a:t>Bezpodmínečné přijetí/akceptace</a:t>
            </a:r>
          </a:p>
          <a:p>
            <a:pPr lvl="1"/>
            <a:r>
              <a:rPr lang="cs-CZ" i="1" dirty="0" err="1"/>
              <a:t>Kongruence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První záznamy terapií – „odkryl tajemství“ terapeutické místnosti odborné veřejnosti</a:t>
            </a:r>
          </a:p>
          <a:p>
            <a:r>
              <a:rPr lang="cs-CZ" dirty="0" smtClean="0"/>
              <a:t>Usilování o vědeckost – Q-sort </a:t>
            </a:r>
            <a:r>
              <a:rPr lang="cs-CZ" dirty="0" smtClean="0"/>
              <a:t>technika</a:t>
            </a:r>
          </a:p>
          <a:p>
            <a:r>
              <a:rPr lang="cs-CZ" dirty="0" smtClean="0"/>
              <a:t>Práce na celosvětové úrovni - mediace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236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Gestalt</a:t>
            </a:r>
            <a:r>
              <a:rPr lang="cs-CZ" sz="3600" dirty="0" smtClean="0"/>
              <a:t>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9728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r>
              <a:rPr lang="cs-CZ" dirty="0" smtClean="0"/>
              <a:t> – původně PA, Reichův </a:t>
            </a:r>
            <a:r>
              <a:rPr lang="cs-CZ" dirty="0" smtClean="0"/>
              <a:t>žák; konfrontační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integrativní</a:t>
            </a:r>
            <a:r>
              <a:rPr lang="cs-CZ" dirty="0" smtClean="0"/>
              <a:t> pojetí“ – psychologické i filozofické </a:t>
            </a:r>
            <a:r>
              <a:rPr lang="cs-CZ" dirty="0" smtClean="0"/>
              <a:t>kořeny (v mnohém podobná KBT)</a:t>
            </a:r>
            <a:endParaRPr lang="cs-CZ" dirty="0" smtClean="0"/>
          </a:p>
          <a:p>
            <a:r>
              <a:rPr lang="cs-CZ" dirty="0" smtClean="0"/>
              <a:t>Terapie: Fixovaný </a:t>
            </a:r>
            <a:r>
              <a:rPr lang="cs-CZ" dirty="0" err="1" smtClean="0"/>
              <a:t>gestalt</a:t>
            </a:r>
            <a:r>
              <a:rPr lang="cs-CZ" dirty="0" smtClean="0"/>
              <a:t> (nedokončená úloha)</a:t>
            </a:r>
          </a:p>
          <a:p>
            <a:r>
              <a:rPr lang="cs-CZ" dirty="0" smtClean="0"/>
              <a:t>Kontaktní cyklus – interakce s prostředím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Volný tvar 4"/>
          <p:cNvSpPr/>
          <p:nvPr/>
        </p:nvSpPr>
        <p:spPr>
          <a:xfrm>
            <a:off x="683568" y="4398356"/>
            <a:ext cx="7130473" cy="1470520"/>
          </a:xfrm>
          <a:custGeom>
            <a:avLst/>
            <a:gdLst>
              <a:gd name="connsiteX0" fmla="*/ 0 w 7130473"/>
              <a:gd name="connsiteY0" fmla="*/ 1367073 h 1470520"/>
              <a:gd name="connsiteX1" fmla="*/ 2789382 w 7130473"/>
              <a:gd name="connsiteY1" fmla="*/ 91 h 1470520"/>
              <a:gd name="connsiteX2" fmla="*/ 5661891 w 7130473"/>
              <a:gd name="connsiteY2" fmla="*/ 1422491 h 1470520"/>
              <a:gd name="connsiteX3" fmla="*/ 7130473 w 7130473"/>
              <a:gd name="connsiteY3" fmla="*/ 997619 h 147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0473" h="1470520">
                <a:moveTo>
                  <a:pt x="0" y="1367073"/>
                </a:moveTo>
                <a:cubicBezTo>
                  <a:pt x="922867" y="678964"/>
                  <a:pt x="1845734" y="-9145"/>
                  <a:pt x="2789382" y="91"/>
                </a:cubicBezTo>
                <a:cubicBezTo>
                  <a:pt x="3733030" y="9327"/>
                  <a:pt x="4938376" y="1256236"/>
                  <a:pt x="5661891" y="1422491"/>
                </a:cubicBezTo>
                <a:cubicBezTo>
                  <a:pt x="6385406" y="1588746"/>
                  <a:pt x="6757939" y="1293182"/>
                  <a:pt x="7130473" y="99761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ný popisek 5"/>
          <p:cNvSpPr/>
          <p:nvPr/>
        </p:nvSpPr>
        <p:spPr>
          <a:xfrm>
            <a:off x="1022121" y="4569792"/>
            <a:ext cx="1674220" cy="520784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Uvědomění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539552" y="4968158"/>
            <a:ext cx="914400" cy="612648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Vjem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6279302" y="5373216"/>
            <a:ext cx="1224136" cy="413150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Stažení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>
            <a:off x="2123728" y="3879063"/>
            <a:ext cx="1512168" cy="636883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Mobilizace energie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4139952" y="4251349"/>
            <a:ext cx="1259300" cy="436703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Kontakt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Oválný popisek 10"/>
          <p:cNvSpPr/>
          <p:nvPr/>
        </p:nvSpPr>
        <p:spPr>
          <a:xfrm>
            <a:off x="3419872" y="3916282"/>
            <a:ext cx="914400" cy="465447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Akce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Oválný popisek 11"/>
          <p:cNvSpPr/>
          <p:nvPr/>
        </p:nvSpPr>
        <p:spPr>
          <a:xfrm>
            <a:off x="5127174" y="4640521"/>
            <a:ext cx="1152128" cy="615848"/>
          </a:xfrm>
          <a:prstGeom prst="wedgeEllipse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bg2">
                    <a:lumMod val="25000"/>
                  </a:schemeClr>
                </a:solidFill>
              </a:rPr>
              <a:t>Zpraco</a:t>
            </a:r>
            <a:r>
              <a:rPr lang="cs-CZ" sz="1400" dirty="0" smtClean="0">
                <a:solidFill>
                  <a:schemeClr val="bg2">
                    <a:lumMod val="25000"/>
                  </a:schemeClr>
                </a:solidFill>
              </a:rPr>
              <a:t>-vání</a:t>
            </a:r>
            <a:endParaRPr lang="cs-CZ" sz="1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440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Gestalt</a:t>
            </a:r>
            <a:r>
              <a:rPr lang="cs-CZ" sz="3600" dirty="0" smtClean="0"/>
              <a:t>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6371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Uvědomění (vlastně zaměření pozornosti)</a:t>
            </a:r>
          </a:p>
          <a:p>
            <a:pPr lvl="1"/>
            <a:r>
              <a:rPr lang="cs-CZ" dirty="0"/>
              <a:t>Mysl</a:t>
            </a:r>
          </a:p>
          <a:p>
            <a:pPr lvl="1"/>
            <a:r>
              <a:rPr lang="cs-CZ" dirty="0"/>
              <a:t>Tělo</a:t>
            </a:r>
          </a:p>
          <a:p>
            <a:pPr lvl="1"/>
            <a:r>
              <a:rPr lang="cs-CZ" dirty="0"/>
              <a:t>Emoce</a:t>
            </a:r>
          </a:p>
          <a:p>
            <a:endParaRPr lang="cs-CZ" dirty="0" smtClean="0"/>
          </a:p>
          <a:p>
            <a:r>
              <a:rPr lang="cs-CZ" dirty="0" smtClean="0"/>
              <a:t>Práce s projekcí</a:t>
            </a:r>
          </a:p>
          <a:p>
            <a:pPr lvl="1"/>
            <a:r>
              <a:rPr lang="cs-CZ" dirty="0"/>
              <a:t>Vnitřní hlas</a:t>
            </a:r>
          </a:p>
          <a:p>
            <a:pPr lvl="1"/>
            <a:r>
              <a:rPr lang="cs-CZ" dirty="0"/>
              <a:t>Sny</a:t>
            </a:r>
          </a:p>
          <a:p>
            <a:endParaRPr lang="cs-CZ" dirty="0" smtClean="0"/>
          </a:p>
          <a:p>
            <a:r>
              <a:rPr lang="cs-CZ" dirty="0" smtClean="0"/>
              <a:t>Teorie pole</a:t>
            </a:r>
          </a:p>
          <a:p>
            <a:endParaRPr lang="cs-CZ" dirty="0" smtClean="0"/>
          </a:p>
          <a:p>
            <a:r>
              <a:rPr lang="cs-CZ" dirty="0" smtClean="0"/>
              <a:t>Experimentování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81431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Transakční analýza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04664"/>
          </a:xfrm>
        </p:spPr>
        <p:txBody>
          <a:bodyPr>
            <a:normAutofit/>
          </a:bodyPr>
          <a:lstStyle/>
          <a:p>
            <a:r>
              <a:rPr lang="cs-CZ" dirty="0" smtClean="0"/>
              <a:t>Komunikace: tři </a:t>
            </a:r>
            <a:r>
              <a:rPr lang="cs-CZ" b="1" i="1" dirty="0" err="1" smtClean="0"/>
              <a:t>egostavy</a:t>
            </a:r>
            <a:r>
              <a:rPr lang="cs-CZ" dirty="0" smtClean="0"/>
              <a:t>: dítě, dospělý, </a:t>
            </a:r>
            <a:r>
              <a:rPr lang="cs-CZ" dirty="0" smtClean="0"/>
              <a:t>rodič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192488"/>
            <a:ext cx="7467600" cy="125273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Analýza transakcí</a:t>
            </a:r>
          </a:p>
          <a:p>
            <a:r>
              <a:rPr lang="cs-CZ" dirty="0" smtClean="0"/>
              <a:t>Převzetí odpovědnosti</a:t>
            </a:r>
          </a:p>
          <a:p>
            <a:r>
              <a:rPr lang="cs-CZ" dirty="0" smtClean="0"/>
              <a:t>hry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7" name="Obrázek 6" descr="obrázek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3584" y="4293096"/>
            <a:ext cx="2054720" cy="1343000"/>
          </a:xfrm>
          <a:prstGeom prst="rect">
            <a:avLst/>
          </a:prstGeom>
        </p:spPr>
      </p:pic>
      <p:pic>
        <p:nvPicPr>
          <p:cNvPr id="8" name="Obrázek 7" descr="obrázek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1228" y="2230368"/>
            <a:ext cx="6437076" cy="187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922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1075</TotalTime>
  <Words>324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Psychoterapie - přednášky 18.4.2012</vt:lpstr>
      <vt:lpstr>Humanistické přístupy </vt:lpstr>
      <vt:lpstr>Existenciální směry Evropská škola</vt:lpstr>
      <vt:lpstr>Existenciální směry Americká škola</vt:lpstr>
      <vt:lpstr>Doporučená literatura</vt:lpstr>
      <vt:lpstr>Carl Rogers – Psychoterapie zaměřená na člověka</vt:lpstr>
      <vt:lpstr>Gestalt terapie </vt:lpstr>
      <vt:lpstr>Gestalt terapie </vt:lpstr>
      <vt:lpstr>Transakční analýza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David Kuneš</cp:lastModifiedBy>
  <cp:revision>63</cp:revision>
  <dcterms:created xsi:type="dcterms:W3CDTF">2010-03-07T20:02:30Z</dcterms:created>
  <dcterms:modified xsi:type="dcterms:W3CDTF">2012-04-18T06:52:02Z</dcterms:modified>
</cp:coreProperties>
</file>