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57" r:id="rId9"/>
    <p:sldId id="258" r:id="rId10"/>
    <p:sldId id="263" r:id="rId11"/>
    <p:sldId id="259" r:id="rId12"/>
    <p:sldId id="260" r:id="rId13"/>
    <p:sldId id="264" r:id="rId14"/>
    <p:sldId id="265" r:id="rId15"/>
    <p:sldId id="266" r:id="rId16"/>
    <p:sldId id="267" r:id="rId17"/>
    <p:sldId id="268" r:id="rId18"/>
    <p:sldId id="277" r:id="rId19"/>
    <p:sldId id="261" r:id="rId20"/>
    <p:sldId id="276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3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21A4-FB07-4D6A-8FDF-996C39A56630}" type="datetimeFigureOut">
              <a:rPr lang="cs-CZ" smtClean="0"/>
              <a:t>25.4.2012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865DF-E58F-4113-8D6E-DF96C51365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810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21A4-FB07-4D6A-8FDF-996C39A56630}" type="datetimeFigureOut">
              <a:rPr lang="cs-CZ" smtClean="0"/>
              <a:t>25.4.2012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865DF-E58F-4113-8D6E-DF96C51365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7491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21A4-FB07-4D6A-8FDF-996C39A56630}" type="datetimeFigureOut">
              <a:rPr lang="cs-CZ" smtClean="0"/>
              <a:t>25.4.2012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865DF-E58F-4113-8D6E-DF96C51365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1234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21A4-FB07-4D6A-8FDF-996C39A56630}" type="datetimeFigureOut">
              <a:rPr lang="cs-CZ" smtClean="0"/>
              <a:t>25.4.2012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865DF-E58F-4113-8D6E-DF96C51365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1372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21A4-FB07-4D6A-8FDF-996C39A56630}" type="datetimeFigureOut">
              <a:rPr lang="cs-CZ" smtClean="0"/>
              <a:t>25.4.2012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865DF-E58F-4113-8D6E-DF96C51365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8956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21A4-FB07-4D6A-8FDF-996C39A56630}" type="datetimeFigureOut">
              <a:rPr lang="cs-CZ" smtClean="0"/>
              <a:t>25.4.2012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865DF-E58F-4113-8D6E-DF96C51365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9211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21A4-FB07-4D6A-8FDF-996C39A56630}" type="datetimeFigureOut">
              <a:rPr lang="cs-CZ" smtClean="0"/>
              <a:t>25.4.2012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865DF-E58F-4113-8D6E-DF96C51365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0249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21A4-FB07-4D6A-8FDF-996C39A56630}" type="datetimeFigureOut">
              <a:rPr lang="cs-CZ" smtClean="0"/>
              <a:t>25.4.2012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865DF-E58F-4113-8D6E-DF96C51365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7525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21A4-FB07-4D6A-8FDF-996C39A56630}" type="datetimeFigureOut">
              <a:rPr lang="cs-CZ" smtClean="0"/>
              <a:t>25.4.2012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865DF-E58F-4113-8D6E-DF96C51365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1752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21A4-FB07-4D6A-8FDF-996C39A56630}" type="datetimeFigureOut">
              <a:rPr lang="cs-CZ" smtClean="0"/>
              <a:t>25.4.2012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865DF-E58F-4113-8D6E-DF96C51365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5272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21A4-FB07-4D6A-8FDF-996C39A56630}" type="datetimeFigureOut">
              <a:rPr lang="cs-CZ" smtClean="0"/>
              <a:t>25.4.2012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865DF-E58F-4113-8D6E-DF96C51365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5704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321A4-FB07-4D6A-8FDF-996C39A56630}" type="datetimeFigureOut">
              <a:rPr lang="cs-CZ" smtClean="0"/>
              <a:t>25.4.2012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865DF-E58F-4113-8D6E-DF96C51365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8843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1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1196752"/>
            <a:ext cx="7772400" cy="1470025"/>
          </a:xfrm>
        </p:spPr>
        <p:txBody>
          <a:bodyPr/>
          <a:lstStyle/>
          <a:p>
            <a:r>
              <a:rPr lang="ru-RU" dirty="0" smtClean="0"/>
              <a:t>САХАЛИНСКАЯ ОБЛАСТЬ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87624" y="2456327"/>
            <a:ext cx="6400800" cy="1752600"/>
          </a:xfrm>
        </p:spPr>
        <p:txBody>
          <a:bodyPr/>
          <a:lstStyle/>
          <a:p>
            <a:r>
              <a:rPr lang="ru-RU" i="0" dirty="0" smtClean="0">
                <a:solidFill>
                  <a:srgbClr val="000000"/>
                </a:solidFill>
              </a:rPr>
              <a:t>"единственный регион России, расположенный на островах"</a:t>
            </a:r>
            <a:endParaRPr lang="cs-CZ" dirty="0"/>
          </a:p>
        </p:txBody>
      </p:sp>
      <p:sp>
        <p:nvSpPr>
          <p:cNvPr id="5" name="Shape 59"/>
          <p:cNvSpPr/>
          <p:nvPr/>
        </p:nvSpPr>
        <p:spPr>
          <a:xfrm>
            <a:off x="2977236" y="4197487"/>
            <a:ext cx="3378957" cy="222982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43473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8" y="4365104"/>
            <a:ext cx="3200400" cy="2143125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925192"/>
            <a:ext cx="5943600" cy="3937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5" r="109"/>
          <a:stretch/>
        </p:blipFill>
        <p:spPr>
          <a:xfrm>
            <a:off x="22417" y="-17512"/>
            <a:ext cx="4873468" cy="42164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11"/>
          <a:stretch/>
        </p:blipFill>
        <p:spPr>
          <a:xfrm>
            <a:off x="5436096" y="188640"/>
            <a:ext cx="2954437" cy="261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12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Достопримечательности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Природные:</a:t>
            </a:r>
          </a:p>
          <a:p>
            <a:pPr lvl="1">
              <a:buFont typeface="Arial" pitchFamily="34" charset="0"/>
              <a:buChar char="•"/>
            </a:pPr>
            <a:r>
              <a:rPr lang="ru-RU" dirty="0" smtClean="0"/>
              <a:t>Мыс великан</a:t>
            </a:r>
          </a:p>
          <a:p>
            <a:pPr lvl="1">
              <a:buFont typeface="Arial" pitchFamily="34" charset="0"/>
              <a:buChar char="•"/>
            </a:pPr>
            <a:r>
              <a:rPr lang="ru-RU" dirty="0" smtClean="0"/>
              <a:t>Бухта тихая</a:t>
            </a:r>
          </a:p>
          <a:p>
            <a:pPr lvl="1">
              <a:buFont typeface="Arial" pitchFamily="34" charset="0"/>
              <a:buChar char="•"/>
            </a:pPr>
            <a:r>
              <a:rPr lang="ru-RU" dirty="0" smtClean="0"/>
              <a:t>Озеро Тунайча</a:t>
            </a:r>
          </a:p>
          <a:p>
            <a:pPr lvl="1">
              <a:buFont typeface="Arial" pitchFamily="34" charset="0"/>
              <a:buChar char="•"/>
            </a:pPr>
            <a:r>
              <a:rPr lang="ru-RU" dirty="0" smtClean="0"/>
              <a:t>Остров </a:t>
            </a:r>
            <a:r>
              <a:rPr lang="ru-RU" dirty="0"/>
              <a:t>Монерон </a:t>
            </a:r>
            <a:endParaRPr lang="ru-RU" dirty="0" smtClean="0"/>
          </a:p>
          <a:p>
            <a:pPr lvl="1">
              <a:buFont typeface="Arial" pitchFamily="34" charset="0"/>
              <a:buChar char="•"/>
            </a:pPr>
            <a:r>
              <a:rPr lang="ru-RU" dirty="0"/>
              <a:t>Мыс Крильон </a:t>
            </a:r>
            <a:endParaRPr lang="ru-RU" dirty="0" smtClean="0"/>
          </a:p>
          <a:p>
            <a:pPr lvl="1">
              <a:buFont typeface="Arial" pitchFamily="34" charset="0"/>
              <a:buChar char="•"/>
            </a:pPr>
            <a:r>
              <a:rPr lang="ru-RU" dirty="0"/>
              <a:t>Хребет </a:t>
            </a:r>
            <a:r>
              <a:rPr lang="ru-RU" dirty="0" smtClean="0"/>
              <a:t>Жданко</a:t>
            </a:r>
          </a:p>
        </p:txBody>
      </p:sp>
    </p:spTree>
    <p:extLst>
      <p:ext uri="{BB962C8B-B14F-4D97-AF65-F5344CB8AC3E}">
        <p14:creationId xmlns:p14="http://schemas.microsoft.com/office/powerpoint/2010/main" val="168309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3161324" cy="4741987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0"/>
            <a:ext cx="5438734" cy="348675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577188"/>
            <a:ext cx="4788024" cy="330599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021" y="3640778"/>
            <a:ext cx="4427984" cy="294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54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0" r="5403" b="6053"/>
          <a:stretch/>
        </p:blipFill>
        <p:spPr>
          <a:xfrm>
            <a:off x="-612576" y="0"/>
            <a:ext cx="5043054" cy="435529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501" y="332656"/>
            <a:ext cx="4191000" cy="2638425"/>
          </a:xfrm>
          <a:prstGeom prst="rect">
            <a:avLst/>
          </a:prstGeom>
        </p:spPr>
      </p:pic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" t="-7057" r="-2700" b="13012"/>
          <a:stretch/>
        </p:blipFill>
        <p:spPr>
          <a:xfrm>
            <a:off x="3491880" y="2971081"/>
            <a:ext cx="4104456" cy="3877541"/>
          </a:xfrm>
        </p:spPr>
      </p:pic>
    </p:spTree>
    <p:extLst>
      <p:ext uri="{BB962C8B-B14F-4D97-AF65-F5344CB8AC3E}">
        <p14:creationId xmlns:p14="http://schemas.microsoft.com/office/powerpoint/2010/main" val="92989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Достопримечательности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Южно-сахалинск</a:t>
            </a:r>
          </a:p>
          <a:p>
            <a:pPr lvl="1">
              <a:buFont typeface="Arial" pitchFamily="34" charset="0"/>
              <a:buChar char="•"/>
            </a:pPr>
            <a:r>
              <a:rPr lang="ru-RU" dirty="0"/>
              <a:t>Воскресенский кафедральный </a:t>
            </a:r>
            <a:r>
              <a:rPr lang="ru-RU" dirty="0" smtClean="0"/>
              <a:t>собор</a:t>
            </a:r>
          </a:p>
          <a:p>
            <a:pPr lvl="1">
              <a:buFont typeface="Arial" pitchFamily="34" charset="0"/>
              <a:buChar char="•"/>
            </a:pPr>
            <a:r>
              <a:rPr lang="ru-RU" dirty="0"/>
              <a:t>Музей книги Чехова «Остров Сахалин» </a:t>
            </a:r>
            <a:endParaRPr lang="ru-RU" dirty="0" smtClean="0"/>
          </a:p>
          <a:p>
            <a:pPr lvl="1">
              <a:buFont typeface="Arial" pitchFamily="34" charset="0"/>
              <a:buChar char="•"/>
            </a:pPr>
            <a:r>
              <a:rPr lang="ru-RU" dirty="0" smtClean="0"/>
              <a:t>Сахалинский краеведческий музей</a:t>
            </a:r>
            <a:endParaRPr lang="ru-RU" dirty="0"/>
          </a:p>
          <a:p>
            <a:pPr lvl="1">
              <a:buFont typeface="Arial" pitchFamily="34" charset="0"/>
              <a:buChar char="•"/>
            </a:pPr>
            <a:r>
              <a:rPr lang="ru-RU" dirty="0" smtClean="0"/>
              <a:t>Сахалинский художественный музей</a:t>
            </a:r>
          </a:p>
          <a:p>
            <a:pPr lvl="1">
              <a:buFont typeface="Arial" pitchFamily="34" charset="0"/>
              <a:buChar char="•"/>
            </a:pPr>
            <a:r>
              <a:rPr lang="ru-RU" dirty="0"/>
              <a:t>Сахалинский ботанический </a:t>
            </a:r>
            <a:r>
              <a:rPr lang="ru-RU" dirty="0" smtClean="0"/>
              <a:t>сад</a:t>
            </a:r>
          </a:p>
          <a:p>
            <a:pPr lvl="1">
              <a:buFont typeface="Arial" pitchFamily="34" charset="0"/>
              <a:buChar char="•"/>
            </a:pPr>
            <a:r>
              <a:rPr lang="ru-RU" dirty="0"/>
              <a:t>п</a:t>
            </a:r>
            <a:r>
              <a:rPr lang="ru-RU" dirty="0" smtClean="0"/>
              <a:t>арки, памятники, театры,... </a:t>
            </a:r>
          </a:p>
          <a:p>
            <a:pPr lvl="1"/>
            <a:endParaRPr lang="ru-RU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09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684" y="332656"/>
            <a:ext cx="4191000" cy="2781300"/>
          </a:xfrm>
          <a:prstGeom prst="rect">
            <a:avLst/>
          </a:prstGeom>
        </p:spPr>
      </p:pic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2" y="0"/>
            <a:ext cx="3535908" cy="4525963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455" y="3266178"/>
            <a:ext cx="2448272" cy="399843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184" y="3570948"/>
            <a:ext cx="419100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72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Еда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Повседневная – не  </a:t>
            </a:r>
            <a:r>
              <a:rPr lang="ru-RU" dirty="0"/>
              <a:t>отличается от </a:t>
            </a:r>
            <a:r>
              <a:rPr lang="ru-RU" dirty="0" smtClean="0"/>
              <a:t>общероссийской</a:t>
            </a:r>
          </a:p>
          <a:p>
            <a:r>
              <a:rPr lang="ru-RU" dirty="0" smtClean="0"/>
              <a:t>в</a:t>
            </a:r>
            <a:r>
              <a:rPr lang="ru-RU" dirty="0"/>
              <a:t> Южно-Сахалинске можно найти блюда </a:t>
            </a:r>
            <a:r>
              <a:rPr lang="ru-RU" dirty="0" smtClean="0"/>
              <a:t>любой кухни</a:t>
            </a:r>
          </a:p>
          <a:p>
            <a:r>
              <a:rPr lang="ru-RU" dirty="0" smtClean="0"/>
              <a:t>местная </a:t>
            </a:r>
            <a:r>
              <a:rPr lang="ru-RU" dirty="0"/>
              <a:t>специфика — рыба и </a:t>
            </a:r>
            <a:r>
              <a:rPr lang="ru-RU" dirty="0" smtClean="0"/>
              <a:t>морепродукты</a:t>
            </a:r>
          </a:p>
          <a:p>
            <a:r>
              <a:rPr lang="ru-RU" dirty="0" smtClean="0"/>
              <a:t>деликатесы поразительно дёшевы </a:t>
            </a:r>
          </a:p>
          <a:p>
            <a:r>
              <a:rPr lang="ru-RU" dirty="0"/>
              <a:t>н</a:t>
            </a:r>
            <a:r>
              <a:rPr lang="ru-RU" dirty="0" smtClean="0"/>
              <a:t>аиболее </a:t>
            </a:r>
            <a:r>
              <a:rPr lang="ru-RU" dirty="0"/>
              <a:t>распространены </a:t>
            </a:r>
            <a:r>
              <a:rPr lang="ru-RU" b="1" i="1" dirty="0"/>
              <a:t>крабы</a:t>
            </a:r>
            <a:r>
              <a:rPr lang="ru-RU" b="1" dirty="0"/>
              <a:t>, </a:t>
            </a:r>
            <a:r>
              <a:rPr lang="ru-RU" b="1" i="1" dirty="0"/>
              <a:t>копчёный </a:t>
            </a:r>
            <a:r>
              <a:rPr lang="ru-RU" b="1" i="1" dirty="0" smtClean="0"/>
              <a:t>лосось</a:t>
            </a:r>
            <a:r>
              <a:rPr lang="ru-RU" b="1" dirty="0" smtClean="0"/>
              <a:t>,</a:t>
            </a:r>
            <a:r>
              <a:rPr lang="ru-RU" b="1" dirty="0"/>
              <a:t> </a:t>
            </a:r>
            <a:r>
              <a:rPr lang="ru-RU" b="1" i="1" dirty="0"/>
              <a:t>красная </a:t>
            </a:r>
            <a:r>
              <a:rPr lang="ru-RU" b="1" i="1" dirty="0" smtClean="0"/>
              <a:t>икра</a:t>
            </a:r>
            <a:endParaRPr lang="ru-RU" b="1" dirty="0" smtClean="0"/>
          </a:p>
          <a:p>
            <a:r>
              <a:rPr lang="ru-RU" dirty="0" smtClean="0"/>
              <a:t>Северная часть </a:t>
            </a:r>
            <a:r>
              <a:rPr lang="ru-RU" dirty="0"/>
              <a:t>острова </a:t>
            </a:r>
            <a:r>
              <a:rPr lang="ru-RU" dirty="0" smtClean="0"/>
              <a:t>- традиционные блюда (рыба</a:t>
            </a:r>
            <a:r>
              <a:rPr lang="ru-RU" dirty="0"/>
              <a:t>, мясо тюленей, оленина, медвежатина, грибы и северные </a:t>
            </a:r>
            <a:r>
              <a:rPr lang="ru-RU" dirty="0" smtClean="0"/>
              <a:t>ягоды)</a:t>
            </a:r>
          </a:p>
          <a:p>
            <a:r>
              <a:rPr lang="ru-RU" dirty="0" smtClean="0"/>
              <a:t>Южная часть - корейская кухня</a:t>
            </a:r>
            <a:endParaRPr lang="ru-RU" dirty="0"/>
          </a:p>
          <a:p>
            <a:r>
              <a:rPr lang="ru-RU" dirty="0" smtClean="0"/>
              <a:t>Местный алкогольный напиток –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пиво (пивзавод Колос)</a:t>
            </a:r>
            <a:endParaRPr lang="ru-RU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49" y="0"/>
            <a:ext cx="2573425" cy="193006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648053"/>
            <a:ext cx="2627784" cy="256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39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94416" y="1345254"/>
            <a:ext cx="6019663" cy="417646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6672"/>
            <a:ext cx="4517996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20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91276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b="1" dirty="0" err="1"/>
              <a:t>Ян</a:t>
            </a:r>
            <a:r>
              <a:rPr lang="cs-CZ" b="1" dirty="0"/>
              <a:t> </a:t>
            </a:r>
            <a:r>
              <a:rPr lang="cs-CZ" b="1" dirty="0" err="1"/>
              <a:t>Френкель</a:t>
            </a:r>
            <a:r>
              <a:rPr lang="cs-CZ" b="1" dirty="0"/>
              <a:t> - </a:t>
            </a:r>
            <a:r>
              <a:rPr lang="cs-CZ" b="1" dirty="0" err="1"/>
              <a:t>Ну</a:t>
            </a:r>
            <a:r>
              <a:rPr lang="cs-CZ" b="1" dirty="0"/>
              <a:t> </a:t>
            </a:r>
            <a:r>
              <a:rPr lang="cs-CZ" b="1" dirty="0" err="1"/>
              <a:t>что</a:t>
            </a:r>
            <a:r>
              <a:rPr lang="cs-CZ" b="1" dirty="0"/>
              <a:t> </a:t>
            </a:r>
            <a:r>
              <a:rPr lang="cs-CZ" b="1" dirty="0" err="1"/>
              <a:t>тебе</a:t>
            </a:r>
            <a:r>
              <a:rPr lang="cs-CZ" b="1" dirty="0"/>
              <a:t> </a:t>
            </a:r>
            <a:r>
              <a:rPr lang="cs-CZ" b="1" dirty="0" err="1"/>
              <a:t>сказать</a:t>
            </a:r>
            <a:r>
              <a:rPr lang="cs-CZ" b="1" dirty="0"/>
              <a:t> </a:t>
            </a:r>
            <a:r>
              <a:rPr lang="cs-CZ" b="1" dirty="0" err="1"/>
              <a:t>про</a:t>
            </a:r>
            <a:r>
              <a:rPr lang="cs-CZ" b="1" dirty="0"/>
              <a:t> </a:t>
            </a:r>
            <a:r>
              <a:rPr lang="cs-CZ" b="1" dirty="0" err="1" smtClean="0"/>
              <a:t>Сахали</a:t>
            </a:r>
            <a:r>
              <a:rPr lang="ru-RU" b="1" dirty="0" smtClean="0"/>
              <a:t>н</a:t>
            </a:r>
            <a:r>
              <a:rPr lang="cs-CZ" b="1" dirty="0"/>
              <a:t> </a:t>
            </a:r>
          </a:p>
          <a:p>
            <a:pPr marL="0" indent="0">
              <a:buNone/>
            </a:pPr>
            <a:r>
              <a:rPr lang="cs-CZ" dirty="0" err="1"/>
              <a:t>Ну</a:t>
            </a:r>
            <a:r>
              <a:rPr lang="cs-CZ" dirty="0"/>
              <a:t> </a:t>
            </a:r>
            <a:r>
              <a:rPr lang="cs-CZ" dirty="0" err="1"/>
              <a:t>что</a:t>
            </a:r>
            <a:r>
              <a:rPr lang="cs-CZ" dirty="0"/>
              <a:t> </a:t>
            </a:r>
            <a:r>
              <a:rPr lang="cs-CZ" dirty="0" err="1"/>
              <a:t>тебе</a:t>
            </a:r>
            <a:r>
              <a:rPr lang="cs-CZ" dirty="0"/>
              <a:t> </a:t>
            </a:r>
            <a:r>
              <a:rPr lang="cs-CZ" dirty="0" err="1"/>
              <a:t>сказать</a:t>
            </a:r>
            <a:r>
              <a:rPr lang="cs-CZ" dirty="0"/>
              <a:t> </a:t>
            </a:r>
            <a:r>
              <a:rPr lang="cs-CZ" dirty="0" err="1"/>
              <a:t>про</a:t>
            </a:r>
            <a:r>
              <a:rPr lang="cs-CZ" dirty="0"/>
              <a:t> </a:t>
            </a:r>
            <a:r>
              <a:rPr lang="cs-CZ" dirty="0" err="1"/>
              <a:t>Сахалин</a:t>
            </a:r>
            <a:r>
              <a:rPr lang="cs-CZ" dirty="0"/>
              <a:t>?</a:t>
            </a:r>
            <a:br>
              <a:rPr lang="cs-CZ" dirty="0"/>
            </a:br>
            <a:r>
              <a:rPr lang="cs-CZ" dirty="0" err="1"/>
              <a:t>На</a:t>
            </a:r>
            <a:r>
              <a:rPr lang="cs-CZ" dirty="0"/>
              <a:t> </a:t>
            </a:r>
            <a:r>
              <a:rPr lang="cs-CZ" dirty="0" err="1"/>
              <a:t>острове</a:t>
            </a:r>
            <a:r>
              <a:rPr lang="cs-CZ" dirty="0"/>
              <a:t> </a:t>
            </a:r>
            <a:r>
              <a:rPr lang="cs-CZ" dirty="0" err="1"/>
              <a:t>нормальная</a:t>
            </a:r>
            <a:r>
              <a:rPr lang="cs-CZ" dirty="0"/>
              <a:t> </a:t>
            </a:r>
            <a:r>
              <a:rPr lang="cs-CZ" dirty="0" err="1"/>
              <a:t>погода</a:t>
            </a:r>
            <a:r>
              <a:rPr lang="cs-CZ" dirty="0"/>
              <a:t>.</a:t>
            </a:r>
            <a:br>
              <a:rPr lang="cs-CZ" dirty="0"/>
            </a:br>
            <a:r>
              <a:rPr lang="cs-CZ" dirty="0" err="1"/>
              <a:t>Прибой</a:t>
            </a:r>
            <a:r>
              <a:rPr lang="cs-CZ" dirty="0"/>
              <a:t> </a:t>
            </a:r>
            <a:r>
              <a:rPr lang="cs-CZ" dirty="0" err="1"/>
              <a:t>мою</a:t>
            </a:r>
            <a:r>
              <a:rPr lang="cs-CZ" dirty="0"/>
              <a:t> </a:t>
            </a:r>
            <a:r>
              <a:rPr lang="cs-CZ" dirty="0" err="1"/>
              <a:t>тельняшку</a:t>
            </a:r>
            <a:r>
              <a:rPr lang="cs-CZ" dirty="0"/>
              <a:t> </a:t>
            </a:r>
            <a:r>
              <a:rPr lang="cs-CZ" dirty="0" err="1"/>
              <a:t>просолил</a:t>
            </a:r>
            <a:r>
              <a:rPr lang="cs-CZ" dirty="0"/>
              <a:t>,</a:t>
            </a:r>
            <a:br>
              <a:rPr lang="cs-CZ" dirty="0"/>
            </a:br>
            <a:r>
              <a:rPr lang="cs-CZ" dirty="0"/>
              <a:t>И я </a:t>
            </a:r>
            <a:r>
              <a:rPr lang="cs-CZ" dirty="0" err="1"/>
              <a:t>живу</a:t>
            </a:r>
            <a:r>
              <a:rPr lang="cs-CZ" dirty="0"/>
              <a:t> у </a:t>
            </a:r>
            <a:r>
              <a:rPr lang="cs-CZ" dirty="0" err="1"/>
              <a:t>самого</a:t>
            </a:r>
            <a:r>
              <a:rPr lang="cs-CZ" dirty="0"/>
              <a:t> </a:t>
            </a:r>
            <a:r>
              <a:rPr lang="cs-CZ" dirty="0" err="1"/>
              <a:t>восхода</a:t>
            </a:r>
            <a:r>
              <a:rPr lang="cs-CZ" dirty="0"/>
              <a:t>.</a:t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А </a:t>
            </a:r>
            <a:r>
              <a:rPr lang="cs-CZ" dirty="0" err="1"/>
              <a:t>почта</a:t>
            </a:r>
            <a:r>
              <a:rPr lang="cs-CZ" dirty="0"/>
              <a:t> с </a:t>
            </a:r>
            <a:r>
              <a:rPr lang="cs-CZ" dirty="0" err="1"/>
              <a:t>пересадками</a:t>
            </a:r>
            <a:r>
              <a:rPr lang="cs-CZ" dirty="0"/>
              <a:t> </a:t>
            </a:r>
            <a:r>
              <a:rPr lang="cs-CZ" dirty="0" err="1"/>
              <a:t>летит</a:t>
            </a:r>
            <a:r>
              <a:rPr lang="cs-CZ" dirty="0"/>
              <a:t> с </a:t>
            </a:r>
            <a:r>
              <a:rPr lang="cs-CZ" dirty="0" err="1"/>
              <a:t>материка</a:t>
            </a:r>
            <a:r>
              <a:rPr lang="cs-CZ" dirty="0"/>
              <a:t/>
            </a:r>
            <a:br>
              <a:rPr lang="cs-CZ" dirty="0"/>
            </a:br>
            <a:r>
              <a:rPr lang="cs-CZ" dirty="0" err="1"/>
              <a:t>До</a:t>
            </a:r>
            <a:r>
              <a:rPr lang="cs-CZ" dirty="0"/>
              <a:t> </a:t>
            </a:r>
            <a:r>
              <a:rPr lang="cs-CZ" dirty="0" err="1"/>
              <a:t>самой</a:t>
            </a:r>
            <a:r>
              <a:rPr lang="cs-CZ" dirty="0"/>
              <a:t> </a:t>
            </a:r>
            <a:r>
              <a:rPr lang="cs-CZ" dirty="0" err="1"/>
              <a:t>дальней</a:t>
            </a:r>
            <a:r>
              <a:rPr lang="cs-CZ" dirty="0"/>
              <a:t> </a:t>
            </a:r>
            <a:r>
              <a:rPr lang="cs-CZ" dirty="0" err="1"/>
              <a:t>гавани</a:t>
            </a:r>
            <a:r>
              <a:rPr lang="cs-CZ" dirty="0"/>
              <a:t> </a:t>
            </a:r>
            <a:r>
              <a:rPr lang="cs-CZ" dirty="0" err="1"/>
              <a:t>Союза</a:t>
            </a:r>
            <a:r>
              <a:rPr lang="cs-CZ" dirty="0"/>
              <a:t>,</a:t>
            </a:r>
            <a:br>
              <a:rPr lang="cs-CZ" dirty="0"/>
            </a:br>
            <a:r>
              <a:rPr lang="cs-CZ" dirty="0" err="1"/>
              <a:t>Где</a:t>
            </a:r>
            <a:r>
              <a:rPr lang="cs-CZ" dirty="0"/>
              <a:t> я </a:t>
            </a:r>
            <a:r>
              <a:rPr lang="cs-CZ" dirty="0" err="1"/>
              <a:t>швыряю</a:t>
            </a:r>
            <a:r>
              <a:rPr lang="cs-CZ" dirty="0"/>
              <a:t> </a:t>
            </a:r>
            <a:r>
              <a:rPr lang="cs-CZ" dirty="0" err="1"/>
              <a:t>камушки</a:t>
            </a:r>
            <a:r>
              <a:rPr lang="cs-CZ" dirty="0"/>
              <a:t> с </a:t>
            </a:r>
            <a:r>
              <a:rPr lang="cs-CZ" dirty="0" err="1"/>
              <a:t>крутого</a:t>
            </a:r>
            <a:r>
              <a:rPr lang="cs-CZ" dirty="0"/>
              <a:t> </a:t>
            </a:r>
            <a:r>
              <a:rPr lang="cs-CZ" dirty="0" err="1"/>
              <a:t>бережка</a:t>
            </a:r>
            <a:r>
              <a:rPr lang="cs-CZ" dirty="0"/>
              <a:t/>
            </a:r>
            <a:br>
              <a:rPr lang="cs-CZ" dirty="0"/>
            </a:br>
            <a:r>
              <a:rPr lang="cs-CZ" dirty="0" err="1"/>
              <a:t>Далекого</a:t>
            </a:r>
            <a:r>
              <a:rPr lang="cs-CZ" dirty="0"/>
              <a:t> </a:t>
            </a:r>
            <a:r>
              <a:rPr lang="cs-CZ" dirty="0" err="1"/>
              <a:t>пролива</a:t>
            </a:r>
            <a:r>
              <a:rPr lang="cs-CZ" dirty="0"/>
              <a:t> </a:t>
            </a:r>
            <a:r>
              <a:rPr lang="cs-CZ" dirty="0" err="1"/>
              <a:t>Лаперуза</a:t>
            </a:r>
            <a:r>
              <a:rPr lang="cs-CZ" dirty="0"/>
              <a:t>.</a:t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 err="1"/>
              <a:t>Над</a:t>
            </a:r>
            <a:r>
              <a:rPr lang="cs-CZ" dirty="0"/>
              <a:t> </a:t>
            </a:r>
            <a:r>
              <a:rPr lang="cs-CZ" dirty="0" err="1"/>
              <a:t>Сахалином</a:t>
            </a:r>
            <a:r>
              <a:rPr lang="cs-CZ" dirty="0"/>
              <a:t> </a:t>
            </a:r>
            <a:r>
              <a:rPr lang="cs-CZ" dirty="0" err="1"/>
              <a:t>низко</a:t>
            </a:r>
            <a:r>
              <a:rPr lang="cs-CZ" dirty="0"/>
              <a:t> </a:t>
            </a:r>
            <a:r>
              <a:rPr lang="cs-CZ" dirty="0" err="1"/>
              <a:t>облакам</a:t>
            </a:r>
            <a:r>
              <a:rPr lang="cs-CZ" dirty="0"/>
              <a:t>,</a:t>
            </a:r>
            <a:br>
              <a:rPr lang="cs-CZ" dirty="0"/>
            </a:br>
            <a:r>
              <a:rPr lang="cs-CZ" dirty="0" err="1"/>
              <a:t>Но</a:t>
            </a:r>
            <a:r>
              <a:rPr lang="cs-CZ" dirty="0"/>
              <a:t> я </a:t>
            </a:r>
            <a:r>
              <a:rPr lang="cs-CZ" dirty="0" err="1"/>
              <a:t>встаю</a:t>
            </a:r>
            <a:r>
              <a:rPr lang="cs-CZ" dirty="0"/>
              <a:t> </a:t>
            </a:r>
            <a:r>
              <a:rPr lang="cs-CZ" dirty="0" err="1"/>
              <a:t>над</a:t>
            </a:r>
            <a:r>
              <a:rPr lang="cs-CZ" dirty="0"/>
              <a:t> </a:t>
            </a:r>
            <a:r>
              <a:rPr lang="cs-CZ" dirty="0" err="1"/>
              <a:t>сопкой</a:t>
            </a:r>
            <a:r>
              <a:rPr lang="cs-CZ" dirty="0"/>
              <a:t> </a:t>
            </a:r>
            <a:r>
              <a:rPr lang="cs-CZ" dirty="0" err="1"/>
              <a:t>спозаранку</a:t>
            </a:r>
            <a:r>
              <a:rPr lang="cs-CZ" dirty="0"/>
              <a:t>.</a:t>
            </a:r>
            <a:br>
              <a:rPr lang="cs-CZ" dirty="0"/>
            </a:br>
            <a:r>
              <a:rPr lang="cs-CZ" dirty="0" err="1"/>
              <a:t>Показываю</a:t>
            </a:r>
            <a:r>
              <a:rPr lang="cs-CZ" dirty="0"/>
              <a:t> </a:t>
            </a:r>
            <a:r>
              <a:rPr lang="cs-CZ" dirty="0" err="1"/>
              <a:t>солнце</a:t>
            </a:r>
            <a:r>
              <a:rPr lang="cs-CZ" dirty="0"/>
              <a:t> </a:t>
            </a:r>
            <a:r>
              <a:rPr lang="cs-CZ" dirty="0" err="1"/>
              <a:t>рыбакам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И </a:t>
            </a:r>
            <a:r>
              <a:rPr lang="cs-CZ" dirty="0" err="1"/>
              <a:t>шлю</a:t>
            </a:r>
            <a:r>
              <a:rPr lang="cs-CZ" dirty="0"/>
              <a:t> </a:t>
            </a:r>
            <a:r>
              <a:rPr lang="cs-CZ" dirty="0" err="1"/>
              <a:t>его</a:t>
            </a:r>
            <a:r>
              <a:rPr lang="cs-CZ" dirty="0"/>
              <a:t> </a:t>
            </a:r>
            <a:r>
              <a:rPr lang="cs-CZ" dirty="0" err="1"/>
              <a:t>тебе</a:t>
            </a:r>
            <a:r>
              <a:rPr lang="cs-CZ" dirty="0"/>
              <a:t> </a:t>
            </a:r>
            <a:r>
              <a:rPr lang="cs-CZ" dirty="0" err="1"/>
              <a:t>на</a:t>
            </a:r>
            <a:r>
              <a:rPr lang="cs-CZ" dirty="0"/>
              <a:t> </a:t>
            </a:r>
            <a:r>
              <a:rPr lang="cs-CZ" dirty="0" err="1"/>
              <a:t>Якиманку</a:t>
            </a:r>
            <a:r>
              <a:rPr lang="cs-CZ" dirty="0"/>
              <a:t>.</a:t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В </a:t>
            </a:r>
            <a:r>
              <a:rPr lang="cs-CZ" dirty="0" err="1"/>
              <a:t>краю</a:t>
            </a:r>
            <a:r>
              <a:rPr lang="cs-CZ" dirty="0"/>
              <a:t>, </a:t>
            </a:r>
            <a:r>
              <a:rPr lang="cs-CZ" dirty="0" err="1"/>
              <a:t>где</a:t>
            </a:r>
            <a:r>
              <a:rPr lang="cs-CZ" dirty="0"/>
              <a:t> </a:t>
            </a:r>
            <a:r>
              <a:rPr lang="cs-CZ" dirty="0" err="1"/>
              <a:t>спорят</a:t>
            </a:r>
            <a:r>
              <a:rPr lang="cs-CZ" dirty="0"/>
              <a:t> </a:t>
            </a:r>
            <a:r>
              <a:rPr lang="cs-CZ" dirty="0" err="1"/>
              <a:t>волны</a:t>
            </a:r>
            <a:r>
              <a:rPr lang="cs-CZ" dirty="0"/>
              <a:t> и </a:t>
            </a:r>
            <a:r>
              <a:rPr lang="cs-CZ" dirty="0" err="1"/>
              <a:t>ветра</a:t>
            </a:r>
            <a:r>
              <a:rPr lang="cs-CZ" dirty="0"/>
              <a:t>,</a:t>
            </a:r>
            <a:br>
              <a:rPr lang="cs-CZ" dirty="0"/>
            </a:br>
            <a:r>
              <a:rPr lang="cs-CZ" dirty="0" err="1"/>
              <a:t>Живут</a:t>
            </a:r>
            <a:r>
              <a:rPr lang="cs-CZ" dirty="0"/>
              <a:t> </a:t>
            </a:r>
            <a:r>
              <a:rPr lang="cs-CZ" dirty="0" err="1"/>
              <a:t>немногословные</a:t>
            </a:r>
            <a:r>
              <a:rPr lang="cs-CZ" dirty="0"/>
              <a:t> </a:t>
            </a:r>
            <a:r>
              <a:rPr lang="cs-CZ" dirty="0" err="1"/>
              <a:t>мужчины</a:t>
            </a:r>
            <a:r>
              <a:rPr lang="cs-CZ" dirty="0"/>
              <a:t>,</a:t>
            </a:r>
            <a:br>
              <a:rPr lang="cs-CZ" dirty="0"/>
            </a:br>
            <a:r>
              <a:rPr lang="cs-CZ" dirty="0"/>
              <a:t>И </a:t>
            </a:r>
            <a:r>
              <a:rPr lang="cs-CZ" dirty="0" err="1"/>
              <a:t>острова</a:t>
            </a:r>
            <a:r>
              <a:rPr lang="cs-CZ" dirty="0"/>
              <a:t>, </a:t>
            </a:r>
            <a:r>
              <a:rPr lang="cs-CZ" dirty="0" err="1"/>
              <a:t>как</a:t>
            </a:r>
            <a:r>
              <a:rPr lang="cs-CZ" dirty="0"/>
              <a:t> </a:t>
            </a:r>
            <a:r>
              <a:rPr lang="cs-CZ" dirty="0" err="1"/>
              <a:t>будто</a:t>
            </a:r>
            <a:r>
              <a:rPr lang="cs-CZ" dirty="0"/>
              <a:t> </a:t>
            </a:r>
            <a:r>
              <a:rPr lang="cs-CZ" dirty="0" err="1"/>
              <a:t>сейнера</a:t>
            </a:r>
            <a:r>
              <a:rPr lang="cs-CZ" dirty="0"/>
              <a:t>,</a:t>
            </a:r>
            <a:br>
              <a:rPr lang="cs-CZ" dirty="0"/>
            </a:br>
            <a:r>
              <a:rPr lang="cs-CZ" dirty="0"/>
              <a:t>В </a:t>
            </a:r>
            <a:r>
              <a:rPr lang="cs-CZ" dirty="0" err="1"/>
              <a:t>Россию</a:t>
            </a:r>
            <a:r>
              <a:rPr lang="cs-CZ" dirty="0"/>
              <a:t> </a:t>
            </a:r>
            <a:r>
              <a:rPr lang="cs-CZ" dirty="0" err="1"/>
              <a:t>возвращаются</a:t>
            </a:r>
            <a:r>
              <a:rPr lang="cs-CZ" dirty="0"/>
              <a:t> с </a:t>
            </a:r>
            <a:r>
              <a:rPr lang="cs-CZ" dirty="0" err="1"/>
              <a:t>путины</a:t>
            </a:r>
            <a:r>
              <a:rPr lang="cs-CZ" dirty="0"/>
              <a:t>.</a:t>
            </a:r>
            <a:br>
              <a:rPr lang="cs-CZ" dirty="0"/>
            </a:br>
            <a:endParaRPr lang="cs-CZ" dirty="0"/>
          </a:p>
        </p:txBody>
      </p:sp>
      <p:pic>
        <p:nvPicPr>
          <p:cNvPr id="5" name="Ян Френкель - Ну что тебе сказать про Сахалин (mp3ostrov.com)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14280" y="59877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93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56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http://citysakh.ru/news/?newsid=8493</a:t>
            </a: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http://strana.ru/tv/myplanet/20894153</a:t>
            </a: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http://ria.ru/photolents/20091005/187593470_3.html</a:t>
            </a: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http://www.baikalnature.ru/search.php?landm_dest=1372&amp;prod_type=LNDM</a:t>
            </a: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http://www.rg.ru/2008/10/24/reg-sakhalin/sud.html</a:t>
            </a: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740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hape 66"/>
          <p:cNvSpPr/>
          <p:nvPr/>
        </p:nvSpPr>
        <p:spPr>
          <a:xfrm>
            <a:off x="-8604" y="-36758"/>
            <a:ext cx="9218050" cy="689363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11079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5513501"/>
            <a:ext cx="8229600" cy="61266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cs-CZ" dirty="0" smtClean="0"/>
              <a:t>Irena Kaletová, Sabina Klíčová a Michaela Musilová</a:t>
            </a:r>
            <a:endParaRPr lang="cs-CZ" dirty="0"/>
          </a:p>
        </p:txBody>
      </p:sp>
      <p:sp>
        <p:nvSpPr>
          <p:cNvPr id="6" name="Shape 124"/>
          <p:cNvSpPr/>
          <p:nvPr/>
        </p:nvSpPr>
        <p:spPr>
          <a:xfrm>
            <a:off x="1898938" y="1732887"/>
            <a:ext cx="5213549" cy="3780614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59269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Общая информация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9537" y="1579054"/>
            <a:ext cx="4114800" cy="4565104"/>
          </a:xfrm>
        </p:spPr>
        <p:txBody>
          <a:bodyPr>
            <a:normAutofit fontScale="85000" lnSpcReduction="10000"/>
          </a:bodyPr>
          <a:lstStyle/>
          <a:p>
            <a:pPr marL="457200" lvl="0" indent="-317500">
              <a:spcBef>
                <a:spcPts val="0"/>
              </a:spcBef>
              <a:buClr>
                <a:srgbClr val="000000"/>
              </a:buClr>
              <a:buSzPct val="97222"/>
              <a:buFont typeface="Arial"/>
              <a:buChar char="•"/>
            </a:pPr>
            <a:r>
              <a:rPr lang="ru-RU" dirty="0" smtClean="0">
                <a:latin typeface="Georgia"/>
                <a:ea typeface="Georgia"/>
                <a:cs typeface="Georgia"/>
                <a:sym typeface="Georgia"/>
              </a:rPr>
              <a:t>Дальневосточный федеральный округ</a:t>
            </a:r>
          </a:p>
          <a:p>
            <a:pPr marL="457200" lvl="0" indent="-317500">
              <a:spcBef>
                <a:spcPts val="0"/>
              </a:spcBef>
              <a:buClr>
                <a:srgbClr val="000000"/>
              </a:buClr>
              <a:buSzPct val="97222"/>
              <a:buFont typeface="Arial"/>
              <a:buChar char="•"/>
            </a:pPr>
            <a:r>
              <a:rPr lang="ru-RU" dirty="0" smtClean="0">
                <a:latin typeface="Georgia"/>
                <a:ea typeface="Georgia"/>
                <a:cs typeface="Georgia"/>
                <a:sym typeface="Georgia"/>
              </a:rPr>
              <a:t>г. Южно-Сахалинск</a:t>
            </a:r>
          </a:p>
          <a:p>
            <a:pPr marL="457200" lvl="0" indent="-317500">
              <a:spcBef>
                <a:spcPts val="0"/>
              </a:spcBef>
              <a:buClr>
                <a:srgbClr val="000000"/>
              </a:buClr>
              <a:buSzPct val="97222"/>
              <a:buFont typeface="Arial"/>
              <a:buChar char="•"/>
            </a:pPr>
            <a:r>
              <a:rPr lang="ru-RU" dirty="0" smtClean="0">
                <a:latin typeface="Georgia"/>
                <a:ea typeface="Georgia"/>
                <a:cs typeface="Georgia"/>
                <a:sym typeface="Georgia"/>
              </a:rPr>
              <a:t>Граничит по морю с Камчатским краем, Хабаровским краем и Японией.</a:t>
            </a:r>
          </a:p>
          <a:p>
            <a:pPr marL="457200" lvl="0" indent="-317500">
              <a:spcBef>
                <a:spcPts val="0"/>
              </a:spcBef>
              <a:buClr>
                <a:srgbClr val="000000"/>
              </a:buClr>
              <a:buSzPct val="97222"/>
              <a:buFont typeface="Arial"/>
              <a:buChar char="•"/>
            </a:pPr>
            <a:r>
              <a:rPr lang="ru-RU" dirty="0" smtClean="0">
                <a:latin typeface="Georgia"/>
                <a:ea typeface="Georgia"/>
                <a:cs typeface="Georgia"/>
                <a:sym typeface="Georgia"/>
              </a:rPr>
              <a:t>Образована -</a:t>
            </a:r>
          </a:p>
          <a:p>
            <a:pPr lvl="0">
              <a:spcBef>
                <a:spcPts val="0"/>
              </a:spcBef>
              <a:buNone/>
            </a:pPr>
            <a:r>
              <a:rPr lang="ru-RU" dirty="0" smtClean="0">
                <a:latin typeface="Georgia"/>
                <a:ea typeface="Georgia"/>
                <a:cs typeface="Georgia"/>
                <a:sym typeface="Georgia"/>
              </a:rPr>
              <a:t>       20 октября 1932 года</a:t>
            </a:r>
          </a:p>
          <a:p>
            <a:pPr marL="457200" lvl="0" indent="-317500">
              <a:spcBef>
                <a:spcPts val="0"/>
              </a:spcBef>
              <a:buClr>
                <a:srgbClr val="000000"/>
              </a:buClr>
              <a:buSzPct val="97222"/>
              <a:buFont typeface="Arial"/>
              <a:buChar char="•"/>
            </a:pPr>
            <a:r>
              <a:rPr lang="ru-RU" dirty="0" smtClean="0">
                <a:latin typeface="Georgia"/>
                <a:ea typeface="Georgia"/>
                <a:cs typeface="Georgia"/>
                <a:sym typeface="Georgia"/>
              </a:rPr>
              <a:t>2 часовых пояса</a:t>
            </a:r>
            <a:endParaRPr lang="ru-RU" dirty="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" name="Shape 73"/>
          <p:cNvSpPr/>
          <p:nvPr/>
        </p:nvSpPr>
        <p:spPr>
          <a:xfrm>
            <a:off x="4273957" y="1412776"/>
            <a:ext cx="4638908" cy="489766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02550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Южно-Сахалинск</a:t>
            </a:r>
            <a:r>
              <a:rPr lang="ru-RU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Областной и </a:t>
            </a:r>
            <a:r>
              <a:rPr lang="ru-RU" dirty="0" smtClean="0"/>
              <a:t>административный центр</a:t>
            </a:r>
          </a:p>
          <a:p>
            <a:pPr lvl="0"/>
            <a:r>
              <a:rPr lang="ru-RU" dirty="0" smtClean="0"/>
              <a:t>Город на Дальнем Востоке России</a:t>
            </a:r>
          </a:p>
          <a:p>
            <a:pPr lvl="0"/>
            <a:r>
              <a:rPr lang="ru-RU" dirty="0" smtClean="0">
                <a:solidFill>
                  <a:srgbClr val="000000"/>
                </a:solidFill>
              </a:rPr>
              <a:t>Юго-восточная часть острова Сахалин</a:t>
            </a:r>
          </a:p>
          <a:p>
            <a:pPr lvl="0"/>
            <a:r>
              <a:rPr lang="ru-RU" dirty="0" smtClean="0">
                <a:solidFill>
                  <a:srgbClr val="000000"/>
                </a:solidFill>
              </a:rPr>
              <a:t>Население — </a:t>
            </a:r>
          </a:p>
          <a:p>
            <a:pPr marL="0" lvl="0" indent="0">
              <a:buNone/>
            </a:pP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  </a:t>
            </a:r>
            <a:r>
              <a:rPr lang="ru-RU" dirty="0" smtClean="0">
                <a:solidFill>
                  <a:srgbClr val="000000"/>
                </a:solidFill>
              </a:rPr>
              <a:t>186 тыс. </a:t>
            </a:r>
            <a:r>
              <a:rPr lang="ru-RU" dirty="0">
                <a:solidFill>
                  <a:srgbClr val="000000"/>
                </a:solidFill>
              </a:rPr>
              <a:t>ч</a:t>
            </a:r>
            <a:r>
              <a:rPr lang="ru-RU" dirty="0" smtClean="0">
                <a:solidFill>
                  <a:srgbClr val="000000"/>
                </a:solidFill>
              </a:rPr>
              <a:t>еловек</a:t>
            </a:r>
          </a:p>
          <a:p>
            <a:pPr lvl="0"/>
            <a:r>
              <a:rPr lang="ru-RU" dirty="0" smtClean="0">
                <a:solidFill>
                  <a:srgbClr val="000000"/>
                </a:solidFill>
              </a:rPr>
              <a:t>Крупнейший </a:t>
            </a:r>
          </a:p>
          <a:p>
            <a:pPr marL="0" lvl="0" indent="0">
              <a:buNone/>
            </a:pPr>
            <a:r>
              <a:rPr lang="ru-RU" dirty="0" smtClean="0">
                <a:solidFill>
                  <a:srgbClr val="000000"/>
                </a:solidFill>
              </a:rPr>
              <a:t>   транспортный узел </a:t>
            </a:r>
          </a:p>
          <a:p>
            <a:pPr marL="0" lvl="0" indent="0">
              <a:buNone/>
            </a:pPr>
            <a:r>
              <a:rPr lang="ru-RU" dirty="0" smtClean="0">
                <a:solidFill>
                  <a:srgbClr val="000000"/>
                </a:solidFill>
              </a:rPr>
              <a:t>   на острове</a:t>
            </a:r>
          </a:p>
          <a:p>
            <a:pPr lvl="0"/>
            <a:endParaRPr lang="ru-RU" dirty="0" smtClean="0">
              <a:solidFill>
                <a:srgbClr val="000000"/>
              </a:solidFill>
            </a:endParaRPr>
          </a:p>
          <a:p>
            <a:pPr lvl="0"/>
            <a:endParaRPr lang="ru-RU" dirty="0" smtClean="0">
              <a:solidFill>
                <a:srgbClr val="000000"/>
              </a:solidFill>
            </a:endParaRPr>
          </a:p>
          <a:p>
            <a:endParaRPr lang="cs-CZ" dirty="0"/>
          </a:p>
        </p:txBody>
      </p:sp>
      <p:sp>
        <p:nvSpPr>
          <p:cNvPr id="4" name="Shape 80"/>
          <p:cNvSpPr/>
          <p:nvPr/>
        </p:nvSpPr>
        <p:spPr>
          <a:xfrm>
            <a:off x="4644008" y="3212976"/>
            <a:ext cx="3653544" cy="301224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21134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hape 85"/>
          <p:cNvSpPr/>
          <p:nvPr/>
        </p:nvSpPr>
        <p:spPr>
          <a:xfrm>
            <a:off x="0" y="0"/>
            <a:ext cx="5243269" cy="3746434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  <p:sp>
        <p:nvSpPr>
          <p:cNvPr id="7" name="Shape 88"/>
          <p:cNvSpPr/>
          <p:nvPr/>
        </p:nvSpPr>
        <p:spPr>
          <a:xfrm>
            <a:off x="5515682" y="418737"/>
            <a:ext cx="3417793" cy="22821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8" name="Shape 87"/>
          <p:cNvSpPr/>
          <p:nvPr/>
        </p:nvSpPr>
        <p:spPr>
          <a:xfrm>
            <a:off x="482904" y="3973759"/>
            <a:ext cx="3242935" cy="267958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9" name="Shape 86"/>
          <p:cNvSpPr/>
          <p:nvPr/>
        </p:nvSpPr>
        <p:spPr>
          <a:xfrm>
            <a:off x="4008224" y="3095066"/>
            <a:ext cx="5143135" cy="3883879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0997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hape 93"/>
          <p:cNvSpPr/>
          <p:nvPr/>
        </p:nvSpPr>
        <p:spPr>
          <a:xfrm>
            <a:off x="-37882" y="468508"/>
            <a:ext cx="9238732" cy="592098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85755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Географическое положение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317500">
              <a:spcBef>
                <a:spcPts val="0"/>
              </a:spcBef>
              <a:buClr>
                <a:srgbClr val="000000"/>
              </a:buClr>
              <a:buSzPct val="97222"/>
              <a:buFont typeface="Arial"/>
              <a:buChar char="•"/>
            </a:pPr>
            <a:r>
              <a:rPr lang="ru-RU" sz="2800" dirty="0" smtClean="0">
                <a:solidFill>
                  <a:srgbClr val="000000"/>
                </a:solidFill>
              </a:rPr>
              <a:t>Сахалин - крупнейший остров России (76,6 тыс. км²) </a:t>
            </a:r>
          </a:p>
          <a:p>
            <a:pPr marL="457200" lvl="0" indent="-317500">
              <a:spcBef>
                <a:spcPts val="0"/>
              </a:spcBef>
              <a:buClr>
                <a:srgbClr val="000000"/>
              </a:buClr>
              <a:buSzPct val="97222"/>
              <a:buFont typeface="Arial"/>
              <a:buChar char="•"/>
            </a:pPr>
            <a:r>
              <a:rPr lang="ru-RU" sz="2800" dirty="0" smtClean="0">
                <a:solidFill>
                  <a:srgbClr val="000000"/>
                </a:solidFill>
              </a:rPr>
              <a:t>Монерон, Тюлений и Курильские острова</a:t>
            </a:r>
          </a:p>
          <a:p>
            <a:pPr marL="457200" lvl="0" indent="-317500">
              <a:spcBef>
                <a:spcPts val="0"/>
              </a:spcBef>
              <a:buClr>
                <a:srgbClr val="000000"/>
              </a:buClr>
              <a:buSzPct val="97222"/>
              <a:buFont typeface="Arial"/>
              <a:buChar char="•"/>
            </a:pPr>
            <a:r>
              <a:rPr lang="ru-RU" sz="2800" dirty="0" smtClean="0"/>
              <a:t>Охотское и  Японское моря, Тихий океан</a:t>
            </a:r>
          </a:p>
          <a:p>
            <a:pPr marL="139700" lvl="0" indent="0">
              <a:spcBef>
                <a:spcPts val="0"/>
              </a:spcBef>
              <a:buClr>
                <a:srgbClr val="000000"/>
              </a:buClr>
              <a:buSzPct val="97222"/>
              <a:buNone/>
            </a:pPr>
            <a:endParaRPr lang="ru-RU" dirty="0" smtClean="0"/>
          </a:p>
          <a:p>
            <a:endParaRPr lang="cs-CZ" dirty="0"/>
          </a:p>
        </p:txBody>
      </p:sp>
      <p:sp>
        <p:nvSpPr>
          <p:cNvPr id="4" name="Shape 100"/>
          <p:cNvSpPr/>
          <p:nvPr/>
        </p:nvSpPr>
        <p:spPr>
          <a:xfrm>
            <a:off x="1121950" y="3429000"/>
            <a:ext cx="6900100" cy="3239176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70469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Население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300" dirty="0" err="1" smtClean="0"/>
              <a:t>перепис</a:t>
            </a:r>
            <a:r>
              <a:rPr lang="ru-RU" sz="2300" dirty="0" smtClean="0"/>
              <a:t>ь</a:t>
            </a:r>
            <a:r>
              <a:rPr lang="cs-CZ" sz="2300" dirty="0" smtClean="0"/>
              <a:t> 2002</a:t>
            </a:r>
            <a:r>
              <a:rPr lang="ru-RU" sz="2300" dirty="0" smtClean="0"/>
              <a:t>:</a:t>
            </a:r>
            <a:endParaRPr lang="cs-CZ" sz="2300" dirty="0" smtClean="0"/>
          </a:p>
          <a:p>
            <a:r>
              <a:rPr lang="cs-CZ" sz="2300" dirty="0" smtClean="0"/>
              <a:t>546,5 </a:t>
            </a:r>
            <a:r>
              <a:rPr lang="cs-CZ" sz="2300" dirty="0" err="1" smtClean="0"/>
              <a:t>тыс</a:t>
            </a:r>
            <a:r>
              <a:rPr lang="cs-CZ" sz="2300" dirty="0" smtClean="0"/>
              <a:t>. </a:t>
            </a:r>
            <a:r>
              <a:rPr lang="cs-CZ" sz="2300" dirty="0" err="1" smtClean="0"/>
              <a:t>чел</a:t>
            </a:r>
            <a:r>
              <a:rPr lang="cs-CZ" sz="2300" dirty="0" smtClean="0"/>
              <a:t>.</a:t>
            </a:r>
          </a:p>
          <a:p>
            <a:pPr lvl="1"/>
            <a:r>
              <a:rPr lang="cs-CZ" sz="2300" dirty="0" smtClean="0"/>
              <a:t>265,1 </a:t>
            </a:r>
            <a:r>
              <a:rPr lang="cs-CZ" sz="2300" dirty="0" err="1" smtClean="0"/>
              <a:t>тыс</a:t>
            </a:r>
            <a:r>
              <a:rPr lang="cs-CZ" sz="2300" dirty="0" smtClean="0"/>
              <a:t>. </a:t>
            </a:r>
            <a:r>
              <a:rPr lang="cs-CZ" sz="2300" dirty="0" err="1" smtClean="0"/>
              <a:t>мужчин</a:t>
            </a:r>
            <a:r>
              <a:rPr lang="cs-CZ" sz="2300" dirty="0" smtClean="0"/>
              <a:t>  </a:t>
            </a:r>
          </a:p>
          <a:p>
            <a:pPr lvl="1"/>
            <a:r>
              <a:rPr lang="cs-CZ" sz="2300" dirty="0" smtClean="0"/>
              <a:t>281,4 </a:t>
            </a:r>
            <a:r>
              <a:rPr lang="cs-CZ" sz="2300" dirty="0" err="1" smtClean="0"/>
              <a:t>тыс</a:t>
            </a:r>
            <a:r>
              <a:rPr lang="cs-CZ" sz="2300" dirty="0" smtClean="0"/>
              <a:t>. </a:t>
            </a:r>
            <a:r>
              <a:rPr lang="cs-CZ" sz="2300" dirty="0" err="1" smtClean="0"/>
              <a:t>женщин</a:t>
            </a:r>
            <a:endParaRPr lang="cs-CZ" sz="2300" dirty="0" smtClean="0"/>
          </a:p>
          <a:p>
            <a:r>
              <a:rPr lang="cs-CZ" sz="2300" dirty="0" smtClean="0"/>
              <a:t>85 %  </a:t>
            </a:r>
            <a:r>
              <a:rPr lang="ru-RU" sz="2300" dirty="0" smtClean="0"/>
              <a:t>- </a:t>
            </a:r>
            <a:r>
              <a:rPr lang="cs-CZ" sz="2300" dirty="0" err="1" smtClean="0"/>
              <a:t>русские</a:t>
            </a:r>
            <a:r>
              <a:rPr lang="cs-CZ" sz="2300" dirty="0" smtClean="0"/>
              <a:t>, </a:t>
            </a:r>
            <a:r>
              <a:rPr lang="cs-CZ" sz="2300" dirty="0" err="1" smtClean="0"/>
              <a:t>корейцы</a:t>
            </a:r>
            <a:r>
              <a:rPr lang="ru-RU" sz="2300" dirty="0" smtClean="0"/>
              <a:t> (</a:t>
            </a:r>
            <a:r>
              <a:rPr lang="cs-CZ" sz="2300" dirty="0" smtClean="0"/>
              <a:t>5,3 %)</a:t>
            </a:r>
            <a:r>
              <a:rPr lang="cs-CZ" sz="2300" dirty="0" smtClean="0"/>
              <a:t>,  </a:t>
            </a:r>
            <a:r>
              <a:rPr lang="cs-CZ" sz="2300" dirty="0" err="1" smtClean="0"/>
              <a:t>украинцы</a:t>
            </a:r>
            <a:r>
              <a:rPr lang="cs-CZ" sz="2300" dirty="0" smtClean="0"/>
              <a:t> (2,6 %), </a:t>
            </a:r>
            <a:r>
              <a:rPr lang="cs-CZ" sz="2300" dirty="0" err="1" smtClean="0"/>
              <a:t>татары</a:t>
            </a:r>
            <a:r>
              <a:rPr lang="cs-CZ" sz="2300" dirty="0" smtClean="0"/>
              <a:t> (1%),  </a:t>
            </a:r>
            <a:r>
              <a:rPr lang="cs-CZ" sz="2300" dirty="0" err="1" smtClean="0"/>
              <a:t>белорусы</a:t>
            </a:r>
            <a:r>
              <a:rPr lang="cs-CZ" sz="2300" dirty="0" smtClean="0"/>
              <a:t> (0,6 %), </a:t>
            </a:r>
            <a:r>
              <a:rPr lang="cs-CZ" sz="2300" dirty="0" err="1" smtClean="0"/>
              <a:t>мордва</a:t>
            </a:r>
            <a:r>
              <a:rPr lang="cs-CZ" sz="2300" dirty="0" smtClean="0"/>
              <a:t> (0,5 %), </a:t>
            </a:r>
            <a:r>
              <a:rPr lang="ru-RU" sz="2300" dirty="0" smtClean="0"/>
              <a:t>представители </a:t>
            </a:r>
            <a:r>
              <a:rPr lang="cs-CZ" sz="2300" dirty="0" err="1" smtClean="0"/>
              <a:t>коренны</a:t>
            </a:r>
            <a:r>
              <a:rPr lang="ru-RU" sz="2300" dirty="0" smtClean="0"/>
              <a:t>х</a:t>
            </a:r>
            <a:r>
              <a:rPr lang="cs-CZ" sz="2300" dirty="0" smtClean="0"/>
              <a:t> </a:t>
            </a:r>
            <a:r>
              <a:rPr lang="cs-CZ" sz="2300" dirty="0" err="1" smtClean="0"/>
              <a:t>народностей</a:t>
            </a:r>
            <a:r>
              <a:rPr lang="cs-CZ" sz="2300" dirty="0" smtClean="0"/>
              <a:t> </a:t>
            </a:r>
            <a:r>
              <a:rPr lang="cs-CZ" sz="2300" dirty="0" err="1" smtClean="0"/>
              <a:t>Севера</a:t>
            </a:r>
            <a:r>
              <a:rPr lang="cs-CZ" sz="2300" dirty="0" smtClean="0"/>
              <a:t> — </a:t>
            </a:r>
            <a:r>
              <a:rPr lang="cs-CZ" sz="2300" dirty="0" err="1" smtClean="0"/>
              <a:t>нивх</a:t>
            </a:r>
            <a:r>
              <a:rPr lang="ru-RU" sz="2300" dirty="0" smtClean="0"/>
              <a:t>и </a:t>
            </a:r>
            <a:r>
              <a:rPr lang="cs-CZ" sz="2300" dirty="0" smtClean="0"/>
              <a:t>(0,5 %) и </a:t>
            </a:r>
            <a:r>
              <a:rPr lang="cs-CZ" sz="2300" dirty="0" err="1" smtClean="0"/>
              <a:t>орок</a:t>
            </a:r>
            <a:r>
              <a:rPr lang="ru-RU" sz="2300" dirty="0" smtClean="0"/>
              <a:t>и</a:t>
            </a:r>
            <a:r>
              <a:rPr lang="cs-CZ" sz="2300" dirty="0" smtClean="0"/>
              <a:t> (0,06)</a:t>
            </a:r>
            <a:r>
              <a:rPr lang="cs-CZ" sz="2300" dirty="0" smtClean="0"/>
              <a:t> </a:t>
            </a:r>
            <a:endParaRPr lang="ru-RU" sz="2300" dirty="0" smtClean="0"/>
          </a:p>
          <a:p>
            <a:r>
              <a:rPr lang="ru-RU" sz="2300" dirty="0" smtClean="0"/>
              <a:t>высок</a:t>
            </a:r>
            <a:r>
              <a:rPr lang="cs-CZ" sz="2300" dirty="0" smtClean="0"/>
              <a:t>a</a:t>
            </a:r>
            <a:r>
              <a:rPr lang="ru-RU" sz="2300" dirty="0" smtClean="0"/>
              <a:t>я урбанизированность</a:t>
            </a:r>
            <a:r>
              <a:rPr lang="cs-CZ" sz="2300" dirty="0" smtClean="0"/>
              <a:t> - </a:t>
            </a:r>
            <a:r>
              <a:rPr lang="ru-RU" sz="2300" dirty="0" smtClean="0"/>
              <a:t>сельская местность менее 14 %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ru-RU" sz="2300" dirty="0" smtClean="0"/>
              <a:t>Смертность превышает рождаемость – интенсивное снижение численности населения</a:t>
            </a:r>
          </a:p>
        </p:txBody>
      </p:sp>
    </p:spTree>
    <p:extLst>
      <p:ext uri="{BB962C8B-B14F-4D97-AF65-F5344CB8AC3E}">
        <p14:creationId xmlns:p14="http://schemas.microsoft.com/office/powerpoint/2010/main" val="16776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Нивхи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err="1" smtClean="0"/>
              <a:t>коренн</a:t>
            </a:r>
            <a:r>
              <a:rPr lang="ru-RU" dirty="0" smtClean="0"/>
              <a:t>ая</a:t>
            </a:r>
            <a:r>
              <a:rPr lang="cs-CZ" dirty="0" smtClean="0"/>
              <a:t> </a:t>
            </a:r>
            <a:r>
              <a:rPr lang="cs-CZ" dirty="0" err="1" smtClean="0"/>
              <a:t>народност</a:t>
            </a:r>
            <a:r>
              <a:rPr lang="ru-RU" dirty="0" smtClean="0"/>
              <a:t>ь</a:t>
            </a:r>
            <a:r>
              <a:rPr lang="cs-CZ" dirty="0" smtClean="0"/>
              <a:t> </a:t>
            </a:r>
            <a:r>
              <a:rPr lang="cs-CZ" dirty="0" err="1" smtClean="0"/>
              <a:t>Севера</a:t>
            </a:r>
            <a:r>
              <a:rPr lang="ru-RU" dirty="0" smtClean="0"/>
              <a:t>,</a:t>
            </a:r>
            <a:r>
              <a:rPr lang="ru-RU" dirty="0" smtClean="0"/>
              <a:t> </a:t>
            </a:r>
            <a:r>
              <a:rPr lang="ru-RU" dirty="0" smtClean="0"/>
              <a:t>обитающая на Сахалине с древнейших времён </a:t>
            </a:r>
          </a:p>
          <a:p>
            <a:r>
              <a:rPr lang="ru-RU" dirty="0" smtClean="0"/>
              <a:t>около </a:t>
            </a:r>
            <a:r>
              <a:rPr lang="ru-RU" dirty="0"/>
              <a:t>устья реки Амур </a:t>
            </a:r>
            <a:r>
              <a:rPr lang="ru-RU" dirty="0" smtClean="0"/>
              <a:t>и </a:t>
            </a:r>
            <a:r>
              <a:rPr lang="ru-RU" dirty="0"/>
              <a:t>на острове </a:t>
            </a:r>
            <a:r>
              <a:rPr lang="ru-RU" dirty="0" smtClean="0"/>
              <a:t>Сахалин</a:t>
            </a:r>
          </a:p>
          <a:p>
            <a:r>
              <a:rPr lang="ru-RU" dirty="0" smtClean="0"/>
              <a:t>численность — 5,2 тыс. человек</a:t>
            </a:r>
            <a:endParaRPr lang="ru-RU" dirty="0" smtClean="0"/>
          </a:p>
          <a:p>
            <a:r>
              <a:rPr lang="ru-RU" dirty="0"/>
              <a:t>у</a:t>
            </a:r>
            <a:r>
              <a:rPr lang="ru-RU" dirty="0" smtClean="0"/>
              <a:t>никальный язык</a:t>
            </a:r>
            <a:r>
              <a:rPr lang="ru-RU" dirty="0"/>
              <a:t> </a:t>
            </a:r>
            <a:r>
              <a:rPr lang="ru-RU" dirty="0" smtClean="0"/>
              <a:t>нивхский</a:t>
            </a:r>
            <a:r>
              <a:rPr lang="ru-RU" dirty="0"/>
              <a:t> </a:t>
            </a:r>
            <a:r>
              <a:rPr lang="ru-RU" dirty="0" smtClean="0"/>
              <a:t>– близок палеоазиатским языкам</a:t>
            </a:r>
          </a:p>
          <a:p>
            <a:r>
              <a:rPr lang="ru-RU" dirty="0" smtClean="0"/>
              <a:t>Образ жизни: летом </a:t>
            </a:r>
            <a:r>
              <a:rPr lang="ru-RU" dirty="0"/>
              <a:t>они живут на побережье, а зимой уходят вглубь </a:t>
            </a:r>
            <a:r>
              <a:rPr lang="ru-RU" dirty="0" smtClean="0"/>
              <a:t>острова</a:t>
            </a:r>
          </a:p>
          <a:p>
            <a:r>
              <a:rPr lang="ru-RU" dirty="0" smtClean="0"/>
              <a:t>охота </a:t>
            </a:r>
            <a:r>
              <a:rPr lang="ru-RU" dirty="0"/>
              <a:t>и </a:t>
            </a:r>
            <a:r>
              <a:rPr lang="ru-RU" dirty="0" smtClean="0"/>
              <a:t>рыболовство</a:t>
            </a:r>
          </a:p>
          <a:p>
            <a:r>
              <a:rPr lang="ru-RU" dirty="0" smtClean="0"/>
              <a:t>Религия: шаманизм, анимизм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11598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Živly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1035</TotalTime>
  <Words>203</Words>
  <Application>Microsoft Office PowerPoint</Application>
  <PresentationFormat>Předvádění na obrazovce (4:3)</PresentationFormat>
  <Paragraphs>76</Paragraphs>
  <Slides>20</Slides>
  <Notes>0</Notes>
  <HiddenSlides>0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Motiv systému Office</vt:lpstr>
      <vt:lpstr>САХАЛИНСКАЯ ОБЛАСТЬ</vt:lpstr>
      <vt:lpstr>Prezentace aplikace PowerPoint</vt:lpstr>
      <vt:lpstr>Общая информация</vt:lpstr>
      <vt:lpstr>Южно-Сахалинск </vt:lpstr>
      <vt:lpstr>Prezentace aplikace PowerPoint</vt:lpstr>
      <vt:lpstr>Prezentace aplikace PowerPoint</vt:lpstr>
      <vt:lpstr>Географическое положение</vt:lpstr>
      <vt:lpstr>Население</vt:lpstr>
      <vt:lpstr>Нивхи </vt:lpstr>
      <vt:lpstr>Prezentace aplikace PowerPoint</vt:lpstr>
      <vt:lpstr>Достопримечательности</vt:lpstr>
      <vt:lpstr>Prezentace aplikace PowerPoint</vt:lpstr>
      <vt:lpstr>Prezentace aplikace PowerPoint</vt:lpstr>
      <vt:lpstr>Достопримечательности</vt:lpstr>
      <vt:lpstr>Prezentace aplikace PowerPoint</vt:lpstr>
      <vt:lpstr>Еда</vt:lpstr>
      <vt:lpstr>Prezentace aplikace PowerPoint</vt:lpstr>
      <vt:lpstr>Prezentace aplikace PowerPoint</vt:lpstr>
      <vt:lpstr>Источники</vt:lpstr>
      <vt:lpstr>Спасибо за внимание!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Irenka</dc:creator>
  <cp:lastModifiedBy>Irenka</cp:lastModifiedBy>
  <cp:revision>27</cp:revision>
  <dcterms:created xsi:type="dcterms:W3CDTF">2012-04-25T19:49:47Z</dcterms:created>
  <dcterms:modified xsi:type="dcterms:W3CDTF">2012-04-26T13:05:35Z</dcterms:modified>
</cp:coreProperties>
</file>