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3" r:id="rId6"/>
    <p:sldId id="262"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5" d="100"/>
          <a:sy n="45" d="100"/>
        </p:scale>
        <p:origin x="-1236"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CH"/>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CH"/>
          </a:p>
        </p:txBody>
      </p:sp>
      <p:sp>
        <p:nvSpPr>
          <p:cNvPr id="4" name="Datumsplatzhalter 3"/>
          <p:cNvSpPr>
            <a:spLocks noGrp="1"/>
          </p:cNvSpPr>
          <p:nvPr>
            <p:ph type="dt" sz="half" idx="10"/>
          </p:nvPr>
        </p:nvSpPr>
        <p:spPr/>
        <p:txBody>
          <a:bodyPr/>
          <a:lstStyle/>
          <a:p>
            <a:fld id="{56940243-74DC-4165-BE2D-0B96B4426623}" type="datetimeFigureOut">
              <a:rPr lang="de-CH" smtClean="0"/>
              <a:t>18.04.2012</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F61D067F-1B1A-4BB5-B680-8DBDFE88948C}" type="slidenum">
              <a:rPr lang="de-CH" smtClean="0"/>
              <a:t>‹Nr.›</a:t>
            </a:fld>
            <a:endParaRPr lang="de-CH"/>
          </a:p>
        </p:txBody>
      </p:sp>
    </p:spTree>
    <p:extLst>
      <p:ext uri="{BB962C8B-B14F-4D97-AF65-F5344CB8AC3E}">
        <p14:creationId xmlns:p14="http://schemas.microsoft.com/office/powerpoint/2010/main" val="2159317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56940243-74DC-4165-BE2D-0B96B4426623}" type="datetimeFigureOut">
              <a:rPr lang="de-CH" smtClean="0"/>
              <a:t>18.04.2012</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F61D067F-1B1A-4BB5-B680-8DBDFE88948C}" type="slidenum">
              <a:rPr lang="de-CH" smtClean="0"/>
              <a:t>‹Nr.›</a:t>
            </a:fld>
            <a:endParaRPr lang="de-CH"/>
          </a:p>
        </p:txBody>
      </p:sp>
    </p:spTree>
    <p:extLst>
      <p:ext uri="{BB962C8B-B14F-4D97-AF65-F5344CB8AC3E}">
        <p14:creationId xmlns:p14="http://schemas.microsoft.com/office/powerpoint/2010/main" val="463892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56940243-74DC-4165-BE2D-0B96B4426623}" type="datetimeFigureOut">
              <a:rPr lang="de-CH" smtClean="0"/>
              <a:t>18.04.2012</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F61D067F-1B1A-4BB5-B680-8DBDFE88948C}" type="slidenum">
              <a:rPr lang="de-CH" smtClean="0"/>
              <a:t>‹Nr.›</a:t>
            </a:fld>
            <a:endParaRPr lang="de-CH"/>
          </a:p>
        </p:txBody>
      </p:sp>
    </p:spTree>
    <p:extLst>
      <p:ext uri="{BB962C8B-B14F-4D97-AF65-F5344CB8AC3E}">
        <p14:creationId xmlns:p14="http://schemas.microsoft.com/office/powerpoint/2010/main" val="2342883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de-DE" smtClean="0"/>
              <a:t>Titelmasterformat durch Klicken bearbeiten</a:t>
            </a:r>
            <a:endParaRPr lang="de-CH"/>
          </a:p>
        </p:txBody>
      </p:sp>
      <p:sp>
        <p:nvSpPr>
          <p:cNvPr id="3" name="Textplatzhalter 2"/>
          <p:cNvSpPr>
            <a:spLocks noGrp="1"/>
          </p:cNvSpPr>
          <p:nvPr>
            <p:ph type="body" sz="half" idx="1"/>
          </p:nvPr>
        </p:nvSpPr>
        <p:spPr>
          <a:xfrm>
            <a:off x="457200" y="1600200"/>
            <a:ext cx="4038600" cy="44958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quarter" idx="2"/>
          </p:nvPr>
        </p:nvSpPr>
        <p:spPr>
          <a:xfrm>
            <a:off x="4648200" y="1600200"/>
            <a:ext cx="4038600" cy="21717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Inhaltsplatzhalter 4"/>
          <p:cNvSpPr>
            <a:spLocks noGrp="1"/>
          </p:cNvSpPr>
          <p:nvPr>
            <p:ph sz="quarter" idx="3"/>
          </p:nvPr>
        </p:nvSpPr>
        <p:spPr>
          <a:xfrm>
            <a:off x="4648200" y="3924300"/>
            <a:ext cx="4038600" cy="21717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Datumsplatzhalter 5"/>
          <p:cNvSpPr>
            <a:spLocks noGrp="1"/>
          </p:cNvSpPr>
          <p:nvPr>
            <p:ph type="dt" sz="half" idx="10"/>
          </p:nvPr>
        </p:nvSpPr>
        <p:spPr>
          <a:xfrm>
            <a:off x="457200" y="6248400"/>
            <a:ext cx="2133600" cy="457200"/>
          </a:xfrm>
        </p:spPr>
        <p:txBody>
          <a:bodyPr/>
          <a:lstStyle>
            <a:lvl1pPr>
              <a:defRPr/>
            </a:lvl1pPr>
          </a:lstStyle>
          <a:p>
            <a:pPr>
              <a:defRPr/>
            </a:pPr>
            <a:endParaRPr lang="de-DE"/>
          </a:p>
        </p:txBody>
      </p:sp>
      <p:sp>
        <p:nvSpPr>
          <p:cNvPr id="7" name="Fußzeilenplatzhalter 6"/>
          <p:cNvSpPr>
            <a:spLocks noGrp="1"/>
          </p:cNvSpPr>
          <p:nvPr>
            <p:ph type="ftr" sz="quarter" idx="11"/>
          </p:nvPr>
        </p:nvSpPr>
        <p:spPr>
          <a:xfrm>
            <a:off x="3124200" y="6248400"/>
            <a:ext cx="2895600" cy="457200"/>
          </a:xfrm>
        </p:spPr>
        <p:txBody>
          <a:bodyPr/>
          <a:lstStyle>
            <a:lvl1pPr>
              <a:defRPr/>
            </a:lvl1pPr>
          </a:lstStyle>
          <a:p>
            <a:pPr>
              <a:defRPr/>
            </a:pPr>
            <a:endParaRPr lang="de-DE"/>
          </a:p>
        </p:txBody>
      </p:sp>
      <p:sp>
        <p:nvSpPr>
          <p:cNvPr id="8" name="Foliennummernplatzhalter 7"/>
          <p:cNvSpPr>
            <a:spLocks noGrp="1"/>
          </p:cNvSpPr>
          <p:nvPr>
            <p:ph type="sldNum" sz="quarter" idx="12"/>
          </p:nvPr>
        </p:nvSpPr>
        <p:spPr>
          <a:xfrm>
            <a:off x="6553200" y="6248400"/>
            <a:ext cx="2133600" cy="457200"/>
          </a:xfrm>
        </p:spPr>
        <p:txBody>
          <a:bodyPr/>
          <a:lstStyle>
            <a:lvl1pPr>
              <a:defRPr/>
            </a:lvl1pPr>
          </a:lstStyle>
          <a:p>
            <a:pPr>
              <a:defRPr/>
            </a:pPr>
            <a:fld id="{F54DCD25-6B70-4893-A486-0F5DCDCF9AC4}" type="slidenum">
              <a:rPr lang="de-DE"/>
              <a:pPr>
                <a:defRPr/>
              </a:pPr>
              <a:t>‹Nr.›</a:t>
            </a:fld>
            <a:endParaRPr lang="de-DE"/>
          </a:p>
        </p:txBody>
      </p:sp>
    </p:spTree>
    <p:extLst>
      <p:ext uri="{BB962C8B-B14F-4D97-AF65-F5344CB8AC3E}">
        <p14:creationId xmlns:p14="http://schemas.microsoft.com/office/powerpoint/2010/main" val="2580225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56940243-74DC-4165-BE2D-0B96B4426623}" type="datetimeFigureOut">
              <a:rPr lang="de-CH" smtClean="0"/>
              <a:t>18.04.2012</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F61D067F-1B1A-4BB5-B680-8DBDFE88948C}" type="slidenum">
              <a:rPr lang="de-CH" smtClean="0"/>
              <a:t>‹Nr.›</a:t>
            </a:fld>
            <a:endParaRPr lang="de-CH"/>
          </a:p>
        </p:txBody>
      </p:sp>
    </p:spTree>
    <p:extLst>
      <p:ext uri="{BB962C8B-B14F-4D97-AF65-F5344CB8AC3E}">
        <p14:creationId xmlns:p14="http://schemas.microsoft.com/office/powerpoint/2010/main" val="3127708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56940243-74DC-4165-BE2D-0B96B4426623}" type="datetimeFigureOut">
              <a:rPr lang="de-CH" smtClean="0"/>
              <a:t>18.04.2012</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F61D067F-1B1A-4BB5-B680-8DBDFE88948C}" type="slidenum">
              <a:rPr lang="de-CH" smtClean="0"/>
              <a:t>‹Nr.›</a:t>
            </a:fld>
            <a:endParaRPr lang="de-CH"/>
          </a:p>
        </p:txBody>
      </p:sp>
    </p:spTree>
    <p:extLst>
      <p:ext uri="{BB962C8B-B14F-4D97-AF65-F5344CB8AC3E}">
        <p14:creationId xmlns:p14="http://schemas.microsoft.com/office/powerpoint/2010/main" val="3902171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p>
            <a:fld id="{56940243-74DC-4165-BE2D-0B96B4426623}" type="datetimeFigureOut">
              <a:rPr lang="de-CH" smtClean="0"/>
              <a:t>18.04.2012</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F61D067F-1B1A-4BB5-B680-8DBDFE88948C}" type="slidenum">
              <a:rPr lang="de-CH" smtClean="0"/>
              <a:t>‹Nr.›</a:t>
            </a:fld>
            <a:endParaRPr lang="de-CH"/>
          </a:p>
        </p:txBody>
      </p:sp>
    </p:spTree>
    <p:extLst>
      <p:ext uri="{BB962C8B-B14F-4D97-AF65-F5344CB8AC3E}">
        <p14:creationId xmlns:p14="http://schemas.microsoft.com/office/powerpoint/2010/main" val="3705420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p>
            <a:fld id="{56940243-74DC-4165-BE2D-0B96B4426623}" type="datetimeFigureOut">
              <a:rPr lang="de-CH" smtClean="0"/>
              <a:t>18.04.2012</a:t>
            </a:fld>
            <a:endParaRPr lang="de-CH"/>
          </a:p>
        </p:txBody>
      </p:sp>
      <p:sp>
        <p:nvSpPr>
          <p:cNvPr id="8" name="Fußzeilenplatzhalter 7"/>
          <p:cNvSpPr>
            <a:spLocks noGrp="1"/>
          </p:cNvSpPr>
          <p:nvPr>
            <p:ph type="ftr" sz="quarter" idx="11"/>
          </p:nvPr>
        </p:nvSpPr>
        <p:spPr/>
        <p:txBody>
          <a:bodyPr/>
          <a:lstStyle/>
          <a:p>
            <a:endParaRPr lang="de-CH"/>
          </a:p>
        </p:txBody>
      </p:sp>
      <p:sp>
        <p:nvSpPr>
          <p:cNvPr id="9" name="Foliennummernplatzhalter 8"/>
          <p:cNvSpPr>
            <a:spLocks noGrp="1"/>
          </p:cNvSpPr>
          <p:nvPr>
            <p:ph type="sldNum" sz="quarter" idx="12"/>
          </p:nvPr>
        </p:nvSpPr>
        <p:spPr/>
        <p:txBody>
          <a:bodyPr/>
          <a:lstStyle/>
          <a:p>
            <a:fld id="{F61D067F-1B1A-4BB5-B680-8DBDFE88948C}" type="slidenum">
              <a:rPr lang="de-CH" smtClean="0"/>
              <a:t>‹Nr.›</a:t>
            </a:fld>
            <a:endParaRPr lang="de-CH"/>
          </a:p>
        </p:txBody>
      </p:sp>
    </p:spTree>
    <p:extLst>
      <p:ext uri="{BB962C8B-B14F-4D97-AF65-F5344CB8AC3E}">
        <p14:creationId xmlns:p14="http://schemas.microsoft.com/office/powerpoint/2010/main" val="426021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p>
            <a:fld id="{56940243-74DC-4165-BE2D-0B96B4426623}" type="datetimeFigureOut">
              <a:rPr lang="de-CH" smtClean="0"/>
              <a:t>18.04.2012</a:t>
            </a:fld>
            <a:endParaRPr lang="de-CH"/>
          </a:p>
        </p:txBody>
      </p:sp>
      <p:sp>
        <p:nvSpPr>
          <p:cNvPr id="4" name="Fußzeilenplatzhalter 3"/>
          <p:cNvSpPr>
            <a:spLocks noGrp="1"/>
          </p:cNvSpPr>
          <p:nvPr>
            <p:ph type="ftr" sz="quarter" idx="11"/>
          </p:nvPr>
        </p:nvSpPr>
        <p:spPr/>
        <p:txBody>
          <a:bodyPr/>
          <a:lstStyle/>
          <a:p>
            <a:endParaRPr lang="de-CH"/>
          </a:p>
        </p:txBody>
      </p:sp>
      <p:sp>
        <p:nvSpPr>
          <p:cNvPr id="5" name="Foliennummernplatzhalter 4"/>
          <p:cNvSpPr>
            <a:spLocks noGrp="1"/>
          </p:cNvSpPr>
          <p:nvPr>
            <p:ph type="sldNum" sz="quarter" idx="12"/>
          </p:nvPr>
        </p:nvSpPr>
        <p:spPr/>
        <p:txBody>
          <a:bodyPr/>
          <a:lstStyle/>
          <a:p>
            <a:fld id="{F61D067F-1B1A-4BB5-B680-8DBDFE88948C}" type="slidenum">
              <a:rPr lang="de-CH" smtClean="0"/>
              <a:t>‹Nr.›</a:t>
            </a:fld>
            <a:endParaRPr lang="de-CH"/>
          </a:p>
        </p:txBody>
      </p:sp>
    </p:spTree>
    <p:extLst>
      <p:ext uri="{BB962C8B-B14F-4D97-AF65-F5344CB8AC3E}">
        <p14:creationId xmlns:p14="http://schemas.microsoft.com/office/powerpoint/2010/main" val="271773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56940243-74DC-4165-BE2D-0B96B4426623}" type="datetimeFigureOut">
              <a:rPr lang="de-CH" smtClean="0"/>
              <a:t>18.04.2012</a:t>
            </a:fld>
            <a:endParaRPr lang="de-CH"/>
          </a:p>
        </p:txBody>
      </p:sp>
      <p:sp>
        <p:nvSpPr>
          <p:cNvPr id="3" name="Fußzeilenplatzhalter 2"/>
          <p:cNvSpPr>
            <a:spLocks noGrp="1"/>
          </p:cNvSpPr>
          <p:nvPr>
            <p:ph type="ftr" sz="quarter" idx="11"/>
          </p:nvPr>
        </p:nvSpPr>
        <p:spPr/>
        <p:txBody>
          <a:bodyPr/>
          <a:lstStyle/>
          <a:p>
            <a:endParaRPr lang="de-CH"/>
          </a:p>
        </p:txBody>
      </p:sp>
      <p:sp>
        <p:nvSpPr>
          <p:cNvPr id="4" name="Foliennummernplatzhalter 3"/>
          <p:cNvSpPr>
            <a:spLocks noGrp="1"/>
          </p:cNvSpPr>
          <p:nvPr>
            <p:ph type="sldNum" sz="quarter" idx="12"/>
          </p:nvPr>
        </p:nvSpPr>
        <p:spPr/>
        <p:txBody>
          <a:bodyPr/>
          <a:lstStyle/>
          <a:p>
            <a:fld id="{F61D067F-1B1A-4BB5-B680-8DBDFE88948C}" type="slidenum">
              <a:rPr lang="de-CH" smtClean="0"/>
              <a:t>‹Nr.›</a:t>
            </a:fld>
            <a:endParaRPr lang="de-CH"/>
          </a:p>
        </p:txBody>
      </p:sp>
    </p:spTree>
    <p:extLst>
      <p:ext uri="{BB962C8B-B14F-4D97-AF65-F5344CB8AC3E}">
        <p14:creationId xmlns:p14="http://schemas.microsoft.com/office/powerpoint/2010/main" val="28220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56940243-74DC-4165-BE2D-0B96B4426623}" type="datetimeFigureOut">
              <a:rPr lang="de-CH" smtClean="0"/>
              <a:t>18.04.2012</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F61D067F-1B1A-4BB5-B680-8DBDFE88948C}" type="slidenum">
              <a:rPr lang="de-CH" smtClean="0"/>
              <a:t>‹Nr.›</a:t>
            </a:fld>
            <a:endParaRPr lang="de-CH"/>
          </a:p>
        </p:txBody>
      </p:sp>
    </p:spTree>
    <p:extLst>
      <p:ext uri="{BB962C8B-B14F-4D97-AF65-F5344CB8AC3E}">
        <p14:creationId xmlns:p14="http://schemas.microsoft.com/office/powerpoint/2010/main" val="2379608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56940243-74DC-4165-BE2D-0B96B4426623}" type="datetimeFigureOut">
              <a:rPr lang="de-CH" smtClean="0"/>
              <a:t>18.04.2012</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F61D067F-1B1A-4BB5-B680-8DBDFE88948C}" type="slidenum">
              <a:rPr lang="de-CH" smtClean="0"/>
              <a:t>‹Nr.›</a:t>
            </a:fld>
            <a:endParaRPr lang="de-CH"/>
          </a:p>
        </p:txBody>
      </p:sp>
    </p:spTree>
    <p:extLst>
      <p:ext uri="{BB962C8B-B14F-4D97-AF65-F5344CB8AC3E}">
        <p14:creationId xmlns:p14="http://schemas.microsoft.com/office/powerpoint/2010/main" val="3917504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CH"/>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940243-74DC-4165-BE2D-0B96B4426623}" type="datetimeFigureOut">
              <a:rPr lang="de-CH" smtClean="0"/>
              <a:t>18.04.2012</a:t>
            </a:fld>
            <a:endParaRPr lang="de-CH"/>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1D067F-1B1A-4BB5-B680-8DBDFE88948C}" type="slidenum">
              <a:rPr lang="de-CH" smtClean="0"/>
              <a:t>‹Nr.›</a:t>
            </a:fld>
            <a:endParaRPr lang="de-CH"/>
          </a:p>
        </p:txBody>
      </p:sp>
    </p:spTree>
    <p:extLst>
      <p:ext uri="{BB962C8B-B14F-4D97-AF65-F5344CB8AC3E}">
        <p14:creationId xmlns:p14="http://schemas.microsoft.com/office/powerpoint/2010/main" val="11886354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p:txBody>
          <a:bodyPr/>
          <a:lstStyle/>
          <a:p>
            <a:r>
              <a:rPr lang="de-CH" dirty="0" err="1" smtClean="0"/>
              <a:t>Foreign</a:t>
            </a:r>
            <a:r>
              <a:rPr lang="de-CH" dirty="0" smtClean="0"/>
              <a:t> </a:t>
            </a:r>
            <a:r>
              <a:rPr lang="de-CH" dirty="0" err="1" smtClean="0"/>
              <a:t>influence</a:t>
            </a:r>
            <a:r>
              <a:rPr lang="de-CH" dirty="0" smtClean="0"/>
              <a:t>: Hindu</a:t>
            </a:r>
          </a:p>
        </p:txBody>
      </p:sp>
      <p:sp>
        <p:nvSpPr>
          <p:cNvPr id="34819" name="Inhaltsplatzhalter 2"/>
          <p:cNvSpPr>
            <a:spLocks noGrp="1"/>
          </p:cNvSpPr>
          <p:nvPr>
            <p:ph idx="1"/>
          </p:nvPr>
        </p:nvSpPr>
        <p:spPr/>
        <p:txBody>
          <a:bodyPr/>
          <a:lstStyle/>
          <a:p>
            <a:r>
              <a:rPr lang="de-CH" smtClean="0"/>
              <a:t>Uttarakuru in the Mahabharata:</a:t>
            </a:r>
          </a:p>
          <a:p>
            <a:pPr lvl="1">
              <a:lnSpc>
                <a:spcPct val="150000"/>
              </a:lnSpc>
              <a:spcAft>
                <a:spcPts val="1000"/>
              </a:spcAft>
            </a:pPr>
            <a:r>
              <a:rPr lang="de-CH" sz="1600" smtClean="0">
                <a:latin typeface="Calibri" pitchFamily="34" charset="0"/>
                <a:ea typeface="Calibri" pitchFamily="34" charset="0"/>
                <a:cs typeface="Times New Roman" pitchFamily="18" charset="0"/>
              </a:rPr>
              <a:t>„South of the Nila mountains and north of the Sumeru there is the holy Uttarakuru, the home of the siddhas. The trees there have sweet fruit and are full of blossoms. All these blossoms have a fragrant smell and the fruit are delicious. Other trees are called „milk-giving“. These trees give milk and different food that has the taste of ambrosia. The soil of the land consists of gold dust. One part of the land shines in the splendour of various precious stones, rubies, diamonds, lapislazuli and others. The seasons are pleasant, the lakes are crystal clear. The inhabitants of the land never suffer from illness and are always cheerful. They live ten times ten thousand years…“</a:t>
            </a:r>
          </a:p>
          <a:p>
            <a:endParaRPr lang="de-CH" sz="2000" smtClean="0"/>
          </a:p>
        </p:txBody>
      </p:sp>
    </p:spTree>
    <p:extLst>
      <p:ext uri="{BB962C8B-B14F-4D97-AF65-F5344CB8AC3E}">
        <p14:creationId xmlns:p14="http://schemas.microsoft.com/office/powerpoint/2010/main" val="42189882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The </a:t>
            </a:r>
            <a:r>
              <a:rPr lang="de-CH" dirty="0" err="1" smtClean="0"/>
              <a:t>Phowa</a:t>
            </a:r>
            <a:r>
              <a:rPr lang="de-CH" dirty="0" smtClean="0"/>
              <a:t> </a:t>
            </a:r>
            <a:r>
              <a:rPr lang="de-CH" dirty="0" err="1" smtClean="0"/>
              <a:t>ceremony</a:t>
            </a:r>
            <a:endParaRPr lang="de-CH" dirty="0"/>
          </a:p>
        </p:txBody>
      </p:sp>
      <p:sp>
        <p:nvSpPr>
          <p:cNvPr id="3" name="Inhaltsplatzhalter 2"/>
          <p:cNvSpPr>
            <a:spLocks noGrp="1"/>
          </p:cNvSpPr>
          <p:nvPr>
            <p:ph idx="1"/>
          </p:nvPr>
        </p:nvSpPr>
        <p:spPr/>
        <p:txBody>
          <a:bodyPr/>
          <a:lstStyle/>
          <a:p>
            <a:r>
              <a:rPr lang="de-CH" dirty="0" smtClean="0"/>
              <a:t>The </a:t>
            </a:r>
            <a:r>
              <a:rPr lang="de-CH" dirty="0" err="1" smtClean="0"/>
              <a:t>lama</a:t>
            </a:r>
            <a:r>
              <a:rPr lang="de-CH" dirty="0" smtClean="0"/>
              <a:t> </a:t>
            </a:r>
            <a:r>
              <a:rPr lang="de-CH" dirty="0" err="1" smtClean="0"/>
              <a:t>opens</a:t>
            </a:r>
            <a:r>
              <a:rPr lang="de-CH" dirty="0" smtClean="0"/>
              <a:t> </a:t>
            </a:r>
            <a:r>
              <a:rPr lang="de-CH" dirty="0" err="1" smtClean="0"/>
              <a:t>the</a:t>
            </a:r>
            <a:r>
              <a:rPr lang="de-CH" dirty="0" smtClean="0"/>
              <a:t> </a:t>
            </a:r>
            <a:r>
              <a:rPr lang="de-CH" dirty="0" err="1" smtClean="0"/>
              <a:t>brahmarandra</a:t>
            </a:r>
            <a:r>
              <a:rPr lang="de-CH" dirty="0" smtClean="0"/>
              <a:t> («brahma-</a:t>
            </a:r>
            <a:r>
              <a:rPr lang="de-CH" dirty="0" err="1" smtClean="0"/>
              <a:t>opening</a:t>
            </a:r>
            <a:r>
              <a:rPr lang="de-CH" dirty="0" smtClean="0"/>
              <a:t>»), </a:t>
            </a:r>
            <a:r>
              <a:rPr lang="de-CH" dirty="0" err="1" smtClean="0"/>
              <a:t>the</a:t>
            </a:r>
            <a:r>
              <a:rPr lang="de-CH" dirty="0" smtClean="0"/>
              <a:t> </a:t>
            </a:r>
            <a:r>
              <a:rPr lang="de-CH" dirty="0" err="1" smtClean="0"/>
              <a:t>fontanel</a:t>
            </a:r>
            <a:r>
              <a:rPr lang="de-CH" dirty="0" smtClean="0"/>
              <a:t>, so </a:t>
            </a:r>
            <a:r>
              <a:rPr lang="de-CH" dirty="0" err="1" smtClean="0"/>
              <a:t>that</a:t>
            </a:r>
            <a:r>
              <a:rPr lang="de-CH" dirty="0" smtClean="0"/>
              <a:t> </a:t>
            </a:r>
            <a:r>
              <a:rPr lang="de-CH" dirty="0" err="1" smtClean="0"/>
              <a:t>the</a:t>
            </a:r>
            <a:r>
              <a:rPr lang="de-CH" dirty="0" smtClean="0"/>
              <a:t> </a:t>
            </a:r>
            <a:r>
              <a:rPr lang="de-CH" dirty="0" err="1" smtClean="0"/>
              <a:t>consciousness</a:t>
            </a:r>
            <a:r>
              <a:rPr lang="de-CH" dirty="0" smtClean="0"/>
              <a:t> </a:t>
            </a:r>
            <a:r>
              <a:rPr lang="de-CH" dirty="0" err="1" smtClean="0"/>
              <a:t>can</a:t>
            </a:r>
            <a:r>
              <a:rPr lang="de-CH" dirty="0" smtClean="0"/>
              <a:t> </a:t>
            </a:r>
            <a:r>
              <a:rPr lang="de-CH" dirty="0" err="1" smtClean="0"/>
              <a:t>climb</a:t>
            </a:r>
            <a:r>
              <a:rPr lang="de-CH" dirty="0" smtClean="0"/>
              <a:t> </a:t>
            </a:r>
            <a:r>
              <a:rPr lang="de-CH" dirty="0" err="1" smtClean="0"/>
              <a:t>through</a:t>
            </a:r>
            <a:r>
              <a:rPr lang="de-CH" dirty="0" smtClean="0"/>
              <a:t> </a:t>
            </a:r>
            <a:r>
              <a:rPr lang="de-CH" dirty="0" err="1" smtClean="0"/>
              <a:t>the</a:t>
            </a:r>
            <a:r>
              <a:rPr lang="de-CH" dirty="0" smtClean="0"/>
              <a:t> </a:t>
            </a:r>
            <a:r>
              <a:rPr lang="de-CH" dirty="0" err="1" smtClean="0"/>
              <a:t>main</a:t>
            </a:r>
            <a:r>
              <a:rPr lang="de-CH" dirty="0" smtClean="0"/>
              <a:t> psycho-</a:t>
            </a:r>
            <a:r>
              <a:rPr lang="de-CH" dirty="0" err="1" smtClean="0"/>
              <a:t>psychical</a:t>
            </a:r>
            <a:r>
              <a:rPr lang="de-CH" dirty="0" smtClean="0"/>
              <a:t> </a:t>
            </a:r>
            <a:r>
              <a:rPr lang="de-CH" dirty="0" err="1" smtClean="0"/>
              <a:t>channel</a:t>
            </a:r>
            <a:r>
              <a:rPr lang="de-CH" dirty="0" smtClean="0"/>
              <a:t>, </a:t>
            </a:r>
            <a:r>
              <a:rPr lang="de-CH" dirty="0" err="1" smtClean="0"/>
              <a:t>leave</a:t>
            </a:r>
            <a:r>
              <a:rPr lang="de-CH" dirty="0" smtClean="0"/>
              <a:t> </a:t>
            </a:r>
            <a:r>
              <a:rPr lang="de-CH" dirty="0" err="1" smtClean="0"/>
              <a:t>the</a:t>
            </a:r>
            <a:r>
              <a:rPr lang="de-CH" dirty="0" smtClean="0"/>
              <a:t> human </a:t>
            </a:r>
            <a:r>
              <a:rPr lang="de-CH" dirty="0" err="1" smtClean="0"/>
              <a:t>body</a:t>
            </a:r>
            <a:r>
              <a:rPr lang="de-CH" dirty="0" smtClean="0"/>
              <a:t> </a:t>
            </a:r>
            <a:r>
              <a:rPr lang="de-CH" dirty="0" err="1" smtClean="0"/>
              <a:t>and</a:t>
            </a:r>
            <a:r>
              <a:rPr lang="de-CH" dirty="0" smtClean="0"/>
              <a:t> </a:t>
            </a:r>
            <a:r>
              <a:rPr lang="de-CH" dirty="0" err="1" smtClean="0"/>
              <a:t>immediately</a:t>
            </a:r>
            <a:r>
              <a:rPr lang="de-CH" dirty="0" smtClean="0"/>
              <a:t> </a:t>
            </a:r>
            <a:r>
              <a:rPr lang="de-CH" dirty="0" err="1" smtClean="0"/>
              <a:t>enter</a:t>
            </a:r>
            <a:r>
              <a:rPr lang="de-CH" dirty="0" smtClean="0"/>
              <a:t> </a:t>
            </a:r>
            <a:r>
              <a:rPr lang="de-CH" dirty="0" err="1" smtClean="0"/>
              <a:t>the</a:t>
            </a:r>
            <a:r>
              <a:rPr lang="de-CH" dirty="0" smtClean="0"/>
              <a:t> </a:t>
            </a:r>
            <a:r>
              <a:rPr lang="de-CH" dirty="0" err="1" smtClean="0"/>
              <a:t>Sukhavati</a:t>
            </a:r>
            <a:r>
              <a:rPr lang="de-CH" dirty="0" smtClean="0"/>
              <a:t>. </a:t>
            </a:r>
            <a:endParaRPr lang="de-CH" dirty="0"/>
          </a:p>
        </p:txBody>
      </p:sp>
    </p:spTree>
    <p:extLst>
      <p:ext uri="{BB962C8B-B14F-4D97-AF65-F5344CB8AC3E}">
        <p14:creationId xmlns:p14="http://schemas.microsoft.com/office/powerpoint/2010/main" val="11289857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normAutofit/>
          </a:bodyPr>
          <a:lstStyle/>
          <a:p>
            <a:r>
              <a:rPr lang="de-DE" sz="4000" dirty="0" smtClean="0"/>
              <a:t>The </a:t>
            </a:r>
            <a:r>
              <a:rPr lang="de-DE" sz="4000" dirty="0" err="1" smtClean="0"/>
              <a:t>Tibetan</a:t>
            </a:r>
            <a:r>
              <a:rPr lang="de-DE" sz="4000" dirty="0" smtClean="0"/>
              <a:t> </a:t>
            </a:r>
            <a:r>
              <a:rPr lang="de-DE" sz="4000" dirty="0" err="1" smtClean="0"/>
              <a:t>context</a:t>
            </a:r>
            <a:r>
              <a:rPr lang="de-DE" sz="4000" dirty="0" smtClean="0"/>
              <a:t>: </a:t>
            </a:r>
            <a:r>
              <a:rPr lang="de-DE" sz="4000" dirty="0" err="1" smtClean="0"/>
              <a:t>the</a:t>
            </a:r>
            <a:r>
              <a:rPr lang="de-DE" sz="4000" dirty="0" smtClean="0"/>
              <a:t> </a:t>
            </a:r>
            <a:r>
              <a:rPr lang="de-DE" sz="4000" dirty="0" err="1" smtClean="0"/>
              <a:t>Beyul</a:t>
            </a:r>
            <a:endParaRPr lang="de-DE" sz="4000" dirty="0"/>
          </a:p>
        </p:txBody>
      </p:sp>
      <p:graphicFrame>
        <p:nvGraphicFramePr>
          <p:cNvPr id="60419" name="Object 3"/>
          <p:cNvGraphicFramePr>
            <a:graphicFrameLocks noGrp="1" noChangeAspect="1"/>
          </p:cNvGraphicFramePr>
          <p:nvPr>
            <p:ph idx="1"/>
          </p:nvPr>
        </p:nvGraphicFramePr>
        <p:xfrm>
          <a:off x="3005138" y="1773238"/>
          <a:ext cx="3133725" cy="4525962"/>
        </p:xfrm>
        <a:graphic>
          <a:graphicData uri="http://schemas.openxmlformats.org/presentationml/2006/ole">
            <mc:AlternateContent xmlns:mc="http://schemas.openxmlformats.org/markup-compatibility/2006">
              <mc:Choice xmlns:v="urn:schemas-microsoft-com:vml" Requires="v">
                <p:oleObj spid="_x0000_s3075" name="Photo Editor-Foto" r:id="rId3" imgW="8923810" imgH="12885714" progId="MSPhotoEd.3">
                  <p:embed/>
                </p:oleObj>
              </mc:Choice>
              <mc:Fallback>
                <p:oleObj name="Photo Editor-Foto" r:id="rId3" imgW="8923810" imgH="12885714"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5138" y="1773238"/>
                        <a:ext cx="3133725"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576990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normAutofit/>
          </a:bodyPr>
          <a:lstStyle/>
          <a:p>
            <a:r>
              <a:rPr lang="de-CH" sz="4000" dirty="0" smtClean="0"/>
              <a:t>The </a:t>
            </a:r>
            <a:r>
              <a:rPr lang="de-CH" sz="4000" dirty="0" err="1" smtClean="0"/>
              <a:t>Tertön</a:t>
            </a:r>
            <a:r>
              <a:rPr lang="de-CH" sz="4000" dirty="0" smtClean="0"/>
              <a:t> </a:t>
            </a:r>
            <a:r>
              <a:rPr lang="de-CH" sz="4000" dirty="0" err="1" smtClean="0"/>
              <a:t>Pemalingpa</a:t>
            </a:r>
            <a:r>
              <a:rPr lang="de-CH" sz="4000" dirty="0" smtClean="0"/>
              <a:t> </a:t>
            </a:r>
            <a:r>
              <a:rPr lang="de-CH" sz="4000" dirty="0"/>
              <a:t>(1450-1521)</a:t>
            </a:r>
            <a:endParaRPr lang="de-DE" sz="4000" dirty="0"/>
          </a:p>
        </p:txBody>
      </p:sp>
      <p:graphicFrame>
        <p:nvGraphicFramePr>
          <p:cNvPr id="59395" name="Object 3"/>
          <p:cNvGraphicFramePr>
            <a:graphicFrameLocks noGrp="1" noChangeAspect="1"/>
          </p:cNvGraphicFramePr>
          <p:nvPr>
            <p:ph idx="1"/>
          </p:nvPr>
        </p:nvGraphicFramePr>
        <p:xfrm>
          <a:off x="2846388" y="1639888"/>
          <a:ext cx="3451225" cy="4525962"/>
        </p:xfrm>
        <a:graphic>
          <a:graphicData uri="http://schemas.openxmlformats.org/presentationml/2006/ole">
            <mc:AlternateContent xmlns:mc="http://schemas.openxmlformats.org/markup-compatibility/2006">
              <mc:Choice xmlns:v="urn:schemas-microsoft-com:vml" Requires="v">
                <p:oleObj spid="_x0000_s4099" name="Photo Editor-Foto" r:id="rId3" imgW="14708653" imgH="19285714" progId="MSPhotoEd.3">
                  <p:embed/>
                </p:oleObj>
              </mc:Choice>
              <mc:Fallback>
                <p:oleObj name="Photo Editor-Foto" r:id="rId3" imgW="14708653" imgH="19285714"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6388" y="1639888"/>
                        <a:ext cx="3451225"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3667878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CH" dirty="0" smtClean="0"/>
              <a:t>The </a:t>
            </a:r>
            <a:r>
              <a:rPr lang="de-CH" dirty="0" err="1" smtClean="0"/>
              <a:t>outer</a:t>
            </a:r>
            <a:r>
              <a:rPr lang="de-CH" dirty="0" smtClean="0"/>
              <a:t> </a:t>
            </a:r>
            <a:r>
              <a:rPr lang="de-CH" dirty="0" err="1" smtClean="0"/>
              <a:t>appearance</a:t>
            </a:r>
            <a:r>
              <a:rPr lang="de-CH" dirty="0" smtClean="0"/>
              <a:t> </a:t>
            </a:r>
            <a:r>
              <a:rPr lang="de-CH" dirty="0" err="1" smtClean="0"/>
              <a:t>of</a:t>
            </a:r>
            <a:r>
              <a:rPr lang="de-CH" dirty="0" smtClean="0"/>
              <a:t> </a:t>
            </a:r>
            <a:r>
              <a:rPr lang="de-CH" dirty="0" smtClean="0"/>
              <a:t>a </a:t>
            </a:r>
            <a:r>
              <a:rPr lang="de-CH" dirty="0" err="1" smtClean="0"/>
              <a:t>Beyul</a:t>
            </a:r>
            <a:endParaRPr lang="de-CH" dirty="0"/>
          </a:p>
        </p:txBody>
      </p:sp>
      <p:sp>
        <p:nvSpPr>
          <p:cNvPr id="3" name="Inhaltsplatzhalter 2"/>
          <p:cNvSpPr>
            <a:spLocks noGrp="1"/>
          </p:cNvSpPr>
          <p:nvPr>
            <p:ph idx="1"/>
          </p:nvPr>
        </p:nvSpPr>
        <p:spPr/>
        <p:txBody>
          <a:bodyPr>
            <a:normAutofit fontScale="70000" lnSpcReduction="20000"/>
          </a:bodyPr>
          <a:lstStyle/>
          <a:p>
            <a:pPr>
              <a:lnSpc>
                <a:spcPct val="150000"/>
              </a:lnSpc>
              <a:spcAft>
                <a:spcPts val="1000"/>
              </a:spcAft>
            </a:pPr>
            <a:r>
              <a:rPr lang="de-CH" dirty="0">
                <a:ea typeface="Calibri"/>
                <a:cs typeface="Times New Roman"/>
              </a:rPr>
              <a:t>« </a:t>
            </a:r>
            <a:r>
              <a:rPr lang="de-CH" dirty="0" err="1">
                <a:ea typeface="Calibri"/>
                <a:cs typeface="Times New Roman"/>
              </a:rPr>
              <a:t>Now</a:t>
            </a:r>
            <a:r>
              <a:rPr lang="de-CH" dirty="0">
                <a:ea typeface="Calibri"/>
                <a:cs typeface="Times New Roman"/>
              </a:rPr>
              <a:t> listen </a:t>
            </a:r>
            <a:r>
              <a:rPr lang="de-CH" dirty="0" err="1">
                <a:ea typeface="Calibri"/>
                <a:cs typeface="Times New Roman"/>
              </a:rPr>
              <a:t>to</a:t>
            </a:r>
            <a:r>
              <a:rPr lang="de-CH" dirty="0">
                <a:ea typeface="Calibri"/>
                <a:cs typeface="Times New Roman"/>
              </a:rPr>
              <a:t> </a:t>
            </a:r>
            <a:r>
              <a:rPr lang="de-CH" dirty="0" err="1">
                <a:ea typeface="Calibri"/>
                <a:cs typeface="Times New Roman"/>
              </a:rPr>
              <a:t>the</a:t>
            </a:r>
            <a:r>
              <a:rPr lang="de-CH" dirty="0">
                <a:ea typeface="Calibri"/>
                <a:cs typeface="Times New Roman"/>
              </a:rPr>
              <a:t> </a:t>
            </a:r>
            <a:r>
              <a:rPr lang="de-CH" dirty="0" err="1">
                <a:ea typeface="Calibri"/>
                <a:cs typeface="Times New Roman"/>
              </a:rPr>
              <a:t>outer</a:t>
            </a:r>
            <a:r>
              <a:rPr lang="de-CH" dirty="0">
                <a:ea typeface="Calibri"/>
                <a:cs typeface="Times New Roman"/>
              </a:rPr>
              <a:t> </a:t>
            </a:r>
            <a:r>
              <a:rPr lang="de-CH" dirty="0" err="1">
                <a:ea typeface="Calibri"/>
                <a:cs typeface="Times New Roman"/>
              </a:rPr>
              <a:t>appearance</a:t>
            </a:r>
            <a:r>
              <a:rPr lang="de-CH" dirty="0">
                <a:ea typeface="Calibri"/>
                <a:cs typeface="Times New Roman"/>
              </a:rPr>
              <a:t> </a:t>
            </a:r>
            <a:r>
              <a:rPr lang="de-CH" dirty="0" err="1">
                <a:ea typeface="Calibri"/>
                <a:cs typeface="Times New Roman"/>
              </a:rPr>
              <a:t>of</a:t>
            </a:r>
            <a:r>
              <a:rPr lang="de-CH" dirty="0">
                <a:ea typeface="Calibri"/>
                <a:cs typeface="Times New Roman"/>
              </a:rPr>
              <a:t> </a:t>
            </a:r>
            <a:r>
              <a:rPr lang="de-CH" dirty="0" err="1">
                <a:ea typeface="Calibri"/>
                <a:cs typeface="Times New Roman"/>
              </a:rPr>
              <a:t>the</a:t>
            </a:r>
            <a:r>
              <a:rPr lang="de-CH" dirty="0">
                <a:ea typeface="Calibri"/>
                <a:cs typeface="Times New Roman"/>
              </a:rPr>
              <a:t> </a:t>
            </a:r>
            <a:r>
              <a:rPr lang="de-CH" dirty="0" err="1">
                <a:ea typeface="Calibri"/>
                <a:cs typeface="Times New Roman"/>
              </a:rPr>
              <a:t>hidden</a:t>
            </a:r>
            <a:r>
              <a:rPr lang="de-CH" dirty="0">
                <a:ea typeface="Calibri"/>
                <a:cs typeface="Times New Roman"/>
              </a:rPr>
              <a:t> </a:t>
            </a:r>
            <a:r>
              <a:rPr lang="de-CH" dirty="0" err="1">
                <a:ea typeface="Calibri"/>
                <a:cs typeface="Times New Roman"/>
              </a:rPr>
              <a:t>valley</a:t>
            </a:r>
            <a:r>
              <a:rPr lang="de-CH" dirty="0">
                <a:ea typeface="Calibri"/>
                <a:cs typeface="Times New Roman"/>
              </a:rPr>
              <a:t> ! […] </a:t>
            </a:r>
            <a:r>
              <a:rPr lang="de-CH" dirty="0" err="1">
                <a:ea typeface="Calibri"/>
                <a:cs typeface="Times New Roman"/>
              </a:rPr>
              <a:t>It</a:t>
            </a:r>
            <a:r>
              <a:rPr lang="de-CH" dirty="0">
                <a:ea typeface="Calibri"/>
                <a:cs typeface="Times New Roman"/>
              </a:rPr>
              <a:t> </a:t>
            </a:r>
            <a:r>
              <a:rPr lang="de-CH" dirty="0" err="1">
                <a:ea typeface="Calibri"/>
                <a:cs typeface="Times New Roman"/>
              </a:rPr>
              <a:t>is</a:t>
            </a:r>
            <a:r>
              <a:rPr lang="de-CH" dirty="0">
                <a:ea typeface="Calibri"/>
                <a:cs typeface="Times New Roman"/>
              </a:rPr>
              <a:t> </a:t>
            </a:r>
            <a:r>
              <a:rPr lang="de-CH" dirty="0" err="1">
                <a:ea typeface="Calibri"/>
                <a:cs typeface="Times New Roman"/>
              </a:rPr>
              <a:t>as</a:t>
            </a:r>
            <a:r>
              <a:rPr lang="de-CH" dirty="0">
                <a:ea typeface="Calibri"/>
                <a:cs typeface="Times New Roman"/>
              </a:rPr>
              <a:t> </a:t>
            </a:r>
            <a:r>
              <a:rPr lang="de-CH" dirty="0" err="1">
                <a:ea typeface="Calibri"/>
                <a:cs typeface="Times New Roman"/>
              </a:rPr>
              <a:t>if</a:t>
            </a:r>
            <a:r>
              <a:rPr lang="de-CH" dirty="0">
                <a:ea typeface="Calibri"/>
                <a:cs typeface="Times New Roman"/>
              </a:rPr>
              <a:t> </a:t>
            </a:r>
            <a:r>
              <a:rPr lang="de-CH" dirty="0" err="1">
                <a:ea typeface="Calibri"/>
                <a:cs typeface="Times New Roman"/>
              </a:rPr>
              <a:t>one</a:t>
            </a:r>
            <a:r>
              <a:rPr lang="de-CH" dirty="0">
                <a:ea typeface="Calibri"/>
                <a:cs typeface="Times New Roman"/>
              </a:rPr>
              <a:t> </a:t>
            </a:r>
            <a:r>
              <a:rPr lang="de-CH" dirty="0" err="1">
                <a:ea typeface="Calibri"/>
                <a:cs typeface="Times New Roman"/>
              </a:rPr>
              <a:t>has</a:t>
            </a:r>
            <a:r>
              <a:rPr lang="de-CH" dirty="0">
                <a:ea typeface="Calibri"/>
                <a:cs typeface="Times New Roman"/>
              </a:rPr>
              <a:t> </a:t>
            </a:r>
            <a:r>
              <a:rPr lang="de-CH" dirty="0" err="1">
                <a:ea typeface="Calibri"/>
                <a:cs typeface="Times New Roman"/>
              </a:rPr>
              <a:t>set</a:t>
            </a:r>
            <a:r>
              <a:rPr lang="de-CH" dirty="0">
                <a:ea typeface="Calibri"/>
                <a:cs typeface="Times New Roman"/>
              </a:rPr>
              <a:t> </a:t>
            </a:r>
            <a:r>
              <a:rPr lang="de-CH" dirty="0" err="1">
                <a:ea typeface="Calibri"/>
                <a:cs typeface="Times New Roman"/>
              </a:rPr>
              <a:t>foot</a:t>
            </a:r>
            <a:r>
              <a:rPr lang="de-CH" dirty="0">
                <a:ea typeface="Calibri"/>
                <a:cs typeface="Times New Roman"/>
              </a:rPr>
              <a:t> </a:t>
            </a:r>
            <a:r>
              <a:rPr lang="de-CH" dirty="0" err="1">
                <a:ea typeface="Calibri"/>
                <a:cs typeface="Times New Roman"/>
              </a:rPr>
              <a:t>into</a:t>
            </a:r>
            <a:r>
              <a:rPr lang="de-CH" dirty="0">
                <a:ea typeface="Calibri"/>
                <a:cs typeface="Times New Roman"/>
              </a:rPr>
              <a:t> </a:t>
            </a:r>
            <a:r>
              <a:rPr lang="de-CH" dirty="0" err="1">
                <a:ea typeface="Calibri"/>
                <a:cs typeface="Times New Roman"/>
              </a:rPr>
              <a:t>the</a:t>
            </a:r>
            <a:r>
              <a:rPr lang="de-CH" dirty="0">
                <a:ea typeface="Calibri"/>
                <a:cs typeface="Times New Roman"/>
              </a:rPr>
              <a:t> </a:t>
            </a:r>
            <a:r>
              <a:rPr lang="de-CH" dirty="0" err="1">
                <a:ea typeface="Calibri"/>
                <a:cs typeface="Times New Roman"/>
              </a:rPr>
              <a:t>land</a:t>
            </a:r>
            <a:r>
              <a:rPr lang="de-CH" dirty="0">
                <a:ea typeface="Calibri"/>
                <a:cs typeface="Times New Roman"/>
              </a:rPr>
              <a:t> </a:t>
            </a:r>
            <a:r>
              <a:rPr lang="de-CH" dirty="0" err="1">
                <a:ea typeface="Calibri"/>
                <a:cs typeface="Times New Roman"/>
              </a:rPr>
              <a:t>of</a:t>
            </a:r>
            <a:r>
              <a:rPr lang="de-CH" dirty="0">
                <a:ea typeface="Calibri"/>
                <a:cs typeface="Times New Roman"/>
              </a:rPr>
              <a:t> </a:t>
            </a:r>
            <a:r>
              <a:rPr lang="de-CH" dirty="0" err="1">
                <a:ea typeface="Calibri"/>
                <a:cs typeface="Times New Roman"/>
              </a:rPr>
              <a:t>the</a:t>
            </a:r>
            <a:r>
              <a:rPr lang="de-CH" dirty="0">
                <a:ea typeface="Calibri"/>
                <a:cs typeface="Times New Roman"/>
              </a:rPr>
              <a:t> </a:t>
            </a:r>
            <a:r>
              <a:rPr lang="de-CH" dirty="0" err="1">
                <a:ea typeface="Calibri"/>
                <a:cs typeface="Times New Roman"/>
              </a:rPr>
              <a:t>gods</a:t>
            </a:r>
            <a:r>
              <a:rPr lang="de-CH" dirty="0">
                <a:ea typeface="Calibri"/>
                <a:cs typeface="Times New Roman"/>
              </a:rPr>
              <a:t> [….]. The </a:t>
            </a:r>
            <a:r>
              <a:rPr lang="de-CH" dirty="0" err="1">
                <a:ea typeface="Calibri"/>
                <a:cs typeface="Times New Roman"/>
              </a:rPr>
              <a:t>mountains</a:t>
            </a:r>
            <a:r>
              <a:rPr lang="de-CH" dirty="0">
                <a:ea typeface="Calibri"/>
                <a:cs typeface="Times New Roman"/>
              </a:rPr>
              <a:t> </a:t>
            </a:r>
            <a:r>
              <a:rPr lang="de-CH" dirty="0" err="1">
                <a:ea typeface="Calibri"/>
                <a:cs typeface="Times New Roman"/>
              </a:rPr>
              <a:t>are</a:t>
            </a:r>
            <a:r>
              <a:rPr lang="de-CH" dirty="0">
                <a:ea typeface="Calibri"/>
                <a:cs typeface="Times New Roman"/>
              </a:rPr>
              <a:t> </a:t>
            </a:r>
            <a:r>
              <a:rPr lang="de-CH" dirty="0" err="1">
                <a:ea typeface="Calibri"/>
                <a:cs typeface="Times New Roman"/>
              </a:rPr>
              <a:t>pleasant</a:t>
            </a:r>
            <a:r>
              <a:rPr lang="de-CH" dirty="0">
                <a:ea typeface="Calibri"/>
                <a:cs typeface="Times New Roman"/>
              </a:rPr>
              <a:t>, </a:t>
            </a:r>
            <a:r>
              <a:rPr lang="de-CH" dirty="0" err="1">
                <a:ea typeface="Calibri"/>
                <a:cs typeface="Times New Roman"/>
              </a:rPr>
              <a:t>the</a:t>
            </a:r>
            <a:r>
              <a:rPr lang="de-CH" dirty="0">
                <a:ea typeface="Calibri"/>
                <a:cs typeface="Times New Roman"/>
              </a:rPr>
              <a:t> </a:t>
            </a:r>
            <a:r>
              <a:rPr lang="de-CH" dirty="0" err="1">
                <a:ea typeface="Calibri"/>
                <a:cs typeface="Times New Roman"/>
              </a:rPr>
              <a:t>corn</a:t>
            </a:r>
            <a:r>
              <a:rPr lang="de-CH" dirty="0">
                <a:ea typeface="Calibri"/>
                <a:cs typeface="Times New Roman"/>
              </a:rPr>
              <a:t> </a:t>
            </a:r>
            <a:r>
              <a:rPr lang="de-CH" dirty="0" err="1">
                <a:ea typeface="Calibri"/>
                <a:cs typeface="Times New Roman"/>
              </a:rPr>
              <a:t>fields</a:t>
            </a:r>
            <a:r>
              <a:rPr lang="de-CH" dirty="0">
                <a:ea typeface="Calibri"/>
                <a:cs typeface="Times New Roman"/>
              </a:rPr>
              <a:t> </a:t>
            </a:r>
            <a:r>
              <a:rPr lang="de-CH" dirty="0" err="1">
                <a:ea typeface="Calibri"/>
                <a:cs typeface="Times New Roman"/>
              </a:rPr>
              <a:t>are</a:t>
            </a:r>
            <a:r>
              <a:rPr lang="de-CH" dirty="0">
                <a:ea typeface="Calibri"/>
                <a:cs typeface="Times New Roman"/>
              </a:rPr>
              <a:t> fertile. The </a:t>
            </a:r>
            <a:r>
              <a:rPr lang="de-CH" dirty="0" err="1">
                <a:ea typeface="Calibri"/>
                <a:cs typeface="Times New Roman"/>
              </a:rPr>
              <a:t>region</a:t>
            </a:r>
            <a:r>
              <a:rPr lang="de-CH" dirty="0">
                <a:ea typeface="Calibri"/>
                <a:cs typeface="Times New Roman"/>
              </a:rPr>
              <a:t> </a:t>
            </a:r>
            <a:r>
              <a:rPr lang="de-CH" dirty="0" err="1">
                <a:ea typeface="Calibri"/>
                <a:cs typeface="Times New Roman"/>
              </a:rPr>
              <a:t>is</a:t>
            </a:r>
            <a:r>
              <a:rPr lang="de-CH" dirty="0">
                <a:ea typeface="Calibri"/>
                <a:cs typeface="Times New Roman"/>
              </a:rPr>
              <a:t> </a:t>
            </a:r>
            <a:r>
              <a:rPr lang="de-CH" dirty="0" err="1">
                <a:ea typeface="Calibri"/>
                <a:cs typeface="Times New Roman"/>
              </a:rPr>
              <a:t>surrounded</a:t>
            </a:r>
            <a:r>
              <a:rPr lang="de-CH" dirty="0">
                <a:ea typeface="Calibri"/>
                <a:cs typeface="Times New Roman"/>
              </a:rPr>
              <a:t> </a:t>
            </a:r>
            <a:r>
              <a:rPr lang="de-CH" dirty="0" err="1">
                <a:ea typeface="Calibri"/>
                <a:cs typeface="Times New Roman"/>
              </a:rPr>
              <a:t>by</a:t>
            </a:r>
            <a:r>
              <a:rPr lang="de-CH" dirty="0">
                <a:ea typeface="Calibri"/>
                <a:cs typeface="Times New Roman"/>
              </a:rPr>
              <a:t> </a:t>
            </a:r>
            <a:r>
              <a:rPr lang="de-CH" dirty="0" err="1">
                <a:ea typeface="Calibri"/>
                <a:cs typeface="Times New Roman"/>
              </a:rPr>
              <a:t>rows</a:t>
            </a:r>
            <a:r>
              <a:rPr lang="de-CH" dirty="0">
                <a:ea typeface="Calibri"/>
                <a:cs typeface="Times New Roman"/>
              </a:rPr>
              <a:t> </a:t>
            </a:r>
            <a:r>
              <a:rPr lang="de-CH" dirty="0" err="1">
                <a:ea typeface="Calibri"/>
                <a:cs typeface="Times New Roman"/>
              </a:rPr>
              <a:t>of</a:t>
            </a:r>
            <a:r>
              <a:rPr lang="de-CH" dirty="0">
                <a:ea typeface="Calibri"/>
                <a:cs typeface="Times New Roman"/>
              </a:rPr>
              <a:t> </a:t>
            </a:r>
            <a:r>
              <a:rPr lang="de-CH" dirty="0" err="1">
                <a:ea typeface="Calibri"/>
                <a:cs typeface="Times New Roman"/>
              </a:rPr>
              <a:t>snow</a:t>
            </a:r>
            <a:r>
              <a:rPr lang="de-CH" dirty="0">
                <a:ea typeface="Calibri"/>
                <a:cs typeface="Times New Roman"/>
              </a:rPr>
              <a:t> </a:t>
            </a:r>
            <a:r>
              <a:rPr lang="de-CH" dirty="0" err="1">
                <a:ea typeface="Calibri"/>
                <a:cs typeface="Times New Roman"/>
              </a:rPr>
              <a:t>mountains</a:t>
            </a:r>
            <a:r>
              <a:rPr lang="de-CH" dirty="0">
                <a:ea typeface="Calibri"/>
                <a:cs typeface="Times New Roman"/>
              </a:rPr>
              <a:t> </a:t>
            </a:r>
            <a:r>
              <a:rPr lang="de-CH" dirty="0" err="1">
                <a:ea typeface="Calibri"/>
                <a:cs typeface="Times New Roman"/>
              </a:rPr>
              <a:t>with</a:t>
            </a:r>
            <a:r>
              <a:rPr lang="de-CH" dirty="0">
                <a:ea typeface="Calibri"/>
                <a:cs typeface="Times New Roman"/>
              </a:rPr>
              <a:t> </a:t>
            </a:r>
            <a:r>
              <a:rPr lang="de-CH" dirty="0" err="1">
                <a:ea typeface="Calibri"/>
                <a:cs typeface="Times New Roman"/>
              </a:rPr>
              <a:t>summits</a:t>
            </a:r>
            <a:r>
              <a:rPr lang="de-CH" dirty="0">
                <a:ea typeface="Calibri"/>
                <a:cs typeface="Times New Roman"/>
              </a:rPr>
              <a:t> </a:t>
            </a:r>
            <a:r>
              <a:rPr lang="de-CH" dirty="0" err="1">
                <a:ea typeface="Calibri"/>
                <a:cs typeface="Times New Roman"/>
              </a:rPr>
              <a:t>shimmering</a:t>
            </a:r>
            <a:r>
              <a:rPr lang="de-CH" dirty="0">
                <a:ea typeface="Calibri"/>
                <a:cs typeface="Times New Roman"/>
              </a:rPr>
              <a:t> </a:t>
            </a:r>
            <a:r>
              <a:rPr lang="de-CH" dirty="0" err="1">
                <a:ea typeface="Calibri"/>
                <a:cs typeface="Times New Roman"/>
              </a:rPr>
              <a:t>white</a:t>
            </a:r>
            <a:r>
              <a:rPr lang="de-CH" dirty="0">
                <a:ea typeface="Calibri"/>
                <a:cs typeface="Times New Roman"/>
              </a:rPr>
              <a:t>. […] The </a:t>
            </a:r>
            <a:r>
              <a:rPr lang="de-CH" dirty="0" err="1">
                <a:ea typeface="Calibri"/>
                <a:cs typeface="Times New Roman"/>
              </a:rPr>
              <a:t>valleys</a:t>
            </a:r>
            <a:r>
              <a:rPr lang="de-CH" dirty="0">
                <a:ea typeface="Calibri"/>
                <a:cs typeface="Times New Roman"/>
              </a:rPr>
              <a:t> </a:t>
            </a:r>
            <a:r>
              <a:rPr lang="de-CH" dirty="0" err="1">
                <a:ea typeface="Calibri"/>
                <a:cs typeface="Times New Roman"/>
              </a:rPr>
              <a:t>are</a:t>
            </a:r>
            <a:r>
              <a:rPr lang="de-CH" dirty="0">
                <a:ea typeface="Calibri"/>
                <a:cs typeface="Times New Roman"/>
              </a:rPr>
              <a:t> smooth </a:t>
            </a:r>
            <a:r>
              <a:rPr lang="de-CH" dirty="0" err="1">
                <a:ea typeface="Calibri"/>
                <a:cs typeface="Times New Roman"/>
              </a:rPr>
              <a:t>and</a:t>
            </a:r>
            <a:r>
              <a:rPr lang="de-CH" dirty="0">
                <a:ea typeface="Calibri"/>
                <a:cs typeface="Times New Roman"/>
              </a:rPr>
              <a:t> </a:t>
            </a:r>
            <a:r>
              <a:rPr lang="de-CH" dirty="0" err="1">
                <a:ea typeface="Calibri"/>
                <a:cs typeface="Times New Roman"/>
              </a:rPr>
              <a:t>wide</a:t>
            </a:r>
            <a:r>
              <a:rPr lang="de-CH" dirty="0">
                <a:ea typeface="Calibri"/>
                <a:cs typeface="Times New Roman"/>
              </a:rPr>
              <a:t>, </a:t>
            </a:r>
            <a:r>
              <a:rPr lang="de-CH" dirty="0" err="1">
                <a:ea typeface="Calibri"/>
                <a:cs typeface="Times New Roman"/>
              </a:rPr>
              <a:t>and</a:t>
            </a:r>
            <a:r>
              <a:rPr lang="de-CH" dirty="0">
                <a:ea typeface="Calibri"/>
                <a:cs typeface="Times New Roman"/>
              </a:rPr>
              <a:t> </a:t>
            </a:r>
            <a:r>
              <a:rPr lang="de-CH" dirty="0" err="1">
                <a:ea typeface="Calibri"/>
                <a:cs typeface="Times New Roman"/>
              </a:rPr>
              <a:t>there</a:t>
            </a:r>
            <a:r>
              <a:rPr lang="de-CH" dirty="0">
                <a:ea typeface="Calibri"/>
                <a:cs typeface="Times New Roman"/>
              </a:rPr>
              <a:t> </a:t>
            </a:r>
            <a:r>
              <a:rPr lang="de-CH" dirty="0" err="1">
                <a:ea typeface="Calibri"/>
                <a:cs typeface="Times New Roman"/>
              </a:rPr>
              <a:t>are</a:t>
            </a:r>
            <a:r>
              <a:rPr lang="de-CH" dirty="0">
                <a:ea typeface="Calibri"/>
                <a:cs typeface="Times New Roman"/>
              </a:rPr>
              <a:t> </a:t>
            </a:r>
            <a:r>
              <a:rPr lang="de-CH" dirty="0" err="1">
                <a:ea typeface="Calibri"/>
                <a:cs typeface="Times New Roman"/>
              </a:rPr>
              <a:t>many</a:t>
            </a:r>
            <a:r>
              <a:rPr lang="de-CH" dirty="0">
                <a:ea typeface="Calibri"/>
                <a:cs typeface="Times New Roman"/>
              </a:rPr>
              <a:t> </a:t>
            </a:r>
            <a:r>
              <a:rPr lang="de-CH" dirty="0" err="1">
                <a:ea typeface="Calibri"/>
                <a:cs typeface="Times New Roman"/>
              </a:rPr>
              <a:t>flowers</a:t>
            </a:r>
            <a:r>
              <a:rPr lang="de-CH" dirty="0">
                <a:ea typeface="Calibri"/>
                <a:cs typeface="Times New Roman"/>
              </a:rPr>
              <a:t> </a:t>
            </a:r>
            <a:r>
              <a:rPr lang="de-CH" dirty="0" err="1">
                <a:ea typeface="Calibri"/>
                <a:cs typeface="Times New Roman"/>
              </a:rPr>
              <a:t>and</a:t>
            </a:r>
            <a:r>
              <a:rPr lang="de-CH" dirty="0">
                <a:ea typeface="Calibri"/>
                <a:cs typeface="Times New Roman"/>
              </a:rPr>
              <a:t> </a:t>
            </a:r>
            <a:r>
              <a:rPr lang="de-CH" dirty="0" err="1">
                <a:ea typeface="Calibri"/>
                <a:cs typeface="Times New Roman"/>
              </a:rPr>
              <a:t>fruit</a:t>
            </a:r>
            <a:r>
              <a:rPr lang="de-CH" dirty="0">
                <a:ea typeface="Calibri"/>
                <a:cs typeface="Times New Roman"/>
              </a:rPr>
              <a:t>. </a:t>
            </a:r>
            <a:r>
              <a:rPr lang="fr-CH" dirty="0">
                <a:ea typeface="Calibri"/>
                <a:cs typeface="Times New Roman"/>
              </a:rPr>
              <a:t>The villages are </a:t>
            </a:r>
            <a:r>
              <a:rPr lang="fr-CH" dirty="0" err="1">
                <a:ea typeface="Calibri"/>
                <a:cs typeface="Times New Roman"/>
              </a:rPr>
              <a:t>pleasant</a:t>
            </a:r>
            <a:r>
              <a:rPr lang="fr-CH" dirty="0">
                <a:ea typeface="Calibri"/>
                <a:cs typeface="Times New Roman"/>
              </a:rPr>
              <a:t> to look </a:t>
            </a:r>
            <a:r>
              <a:rPr lang="fr-CH" dirty="0" err="1">
                <a:ea typeface="Calibri"/>
                <a:cs typeface="Times New Roman"/>
              </a:rPr>
              <a:t>at</a:t>
            </a:r>
            <a:r>
              <a:rPr lang="fr-CH" dirty="0">
                <a:ea typeface="Calibri"/>
                <a:cs typeface="Times New Roman"/>
              </a:rPr>
              <a:t>, and </a:t>
            </a:r>
            <a:r>
              <a:rPr lang="fr-CH" dirty="0" err="1">
                <a:ea typeface="Calibri"/>
                <a:cs typeface="Times New Roman"/>
              </a:rPr>
              <a:t>filled</a:t>
            </a:r>
            <a:r>
              <a:rPr lang="fr-CH" dirty="0">
                <a:ea typeface="Calibri"/>
                <a:cs typeface="Times New Roman"/>
              </a:rPr>
              <a:t> </a:t>
            </a:r>
            <a:r>
              <a:rPr lang="fr-CH" dirty="0" err="1">
                <a:ea typeface="Calibri"/>
                <a:cs typeface="Times New Roman"/>
              </a:rPr>
              <a:t>with</a:t>
            </a:r>
            <a:r>
              <a:rPr lang="fr-CH" dirty="0">
                <a:ea typeface="Calibri"/>
                <a:cs typeface="Times New Roman"/>
              </a:rPr>
              <a:t> lotus </a:t>
            </a:r>
            <a:r>
              <a:rPr lang="fr-CH" dirty="0" err="1">
                <a:ea typeface="Calibri"/>
                <a:cs typeface="Times New Roman"/>
              </a:rPr>
              <a:t>flowers</a:t>
            </a:r>
            <a:r>
              <a:rPr lang="fr-CH" dirty="0">
                <a:ea typeface="Calibri"/>
                <a:cs typeface="Times New Roman"/>
              </a:rPr>
              <a:t>. </a:t>
            </a:r>
            <a:r>
              <a:rPr lang="de-CH" dirty="0">
                <a:ea typeface="Calibri"/>
                <a:cs typeface="Times New Roman"/>
              </a:rPr>
              <a:t>[…] </a:t>
            </a:r>
            <a:r>
              <a:rPr lang="de-CH" dirty="0" err="1">
                <a:ea typeface="Calibri"/>
                <a:cs typeface="Times New Roman"/>
              </a:rPr>
              <a:t>There</a:t>
            </a:r>
            <a:r>
              <a:rPr lang="de-CH" dirty="0">
                <a:ea typeface="Calibri"/>
                <a:cs typeface="Times New Roman"/>
              </a:rPr>
              <a:t> </a:t>
            </a:r>
            <a:r>
              <a:rPr lang="de-CH" dirty="0" err="1">
                <a:ea typeface="Calibri"/>
                <a:cs typeface="Times New Roman"/>
              </a:rPr>
              <a:t>are</a:t>
            </a:r>
            <a:r>
              <a:rPr lang="de-CH" dirty="0">
                <a:ea typeface="Calibri"/>
                <a:cs typeface="Times New Roman"/>
              </a:rPr>
              <a:t> a </a:t>
            </a:r>
            <a:r>
              <a:rPr lang="de-CH" dirty="0" err="1">
                <a:ea typeface="Calibri"/>
                <a:cs typeface="Times New Roman"/>
              </a:rPr>
              <a:t>lot</a:t>
            </a:r>
            <a:r>
              <a:rPr lang="de-CH" dirty="0">
                <a:ea typeface="Calibri"/>
                <a:cs typeface="Times New Roman"/>
              </a:rPr>
              <a:t> </a:t>
            </a:r>
            <a:r>
              <a:rPr lang="de-CH" dirty="0" err="1">
                <a:ea typeface="Calibri"/>
                <a:cs typeface="Times New Roman"/>
              </a:rPr>
              <a:t>of</a:t>
            </a:r>
            <a:r>
              <a:rPr lang="de-CH" dirty="0">
                <a:ea typeface="Calibri"/>
                <a:cs typeface="Times New Roman"/>
              </a:rPr>
              <a:t> </a:t>
            </a:r>
            <a:r>
              <a:rPr lang="de-CH" dirty="0" err="1">
                <a:ea typeface="Calibri"/>
                <a:cs typeface="Times New Roman"/>
              </a:rPr>
              <a:t>medicinal</a:t>
            </a:r>
            <a:r>
              <a:rPr lang="de-CH" dirty="0">
                <a:ea typeface="Calibri"/>
                <a:cs typeface="Times New Roman"/>
              </a:rPr>
              <a:t> </a:t>
            </a:r>
            <a:r>
              <a:rPr lang="de-CH" dirty="0" err="1">
                <a:ea typeface="Calibri"/>
                <a:cs typeface="Times New Roman"/>
              </a:rPr>
              <a:t>trees</a:t>
            </a:r>
            <a:r>
              <a:rPr lang="de-CH" dirty="0">
                <a:ea typeface="Calibri"/>
                <a:cs typeface="Times New Roman"/>
              </a:rPr>
              <a:t>. The </a:t>
            </a:r>
            <a:r>
              <a:rPr lang="de-CH" dirty="0" err="1">
                <a:ea typeface="Calibri"/>
                <a:cs typeface="Times New Roman"/>
              </a:rPr>
              <a:t>medicine</a:t>
            </a:r>
            <a:r>
              <a:rPr lang="de-CH" dirty="0">
                <a:ea typeface="Calibri"/>
                <a:cs typeface="Times New Roman"/>
              </a:rPr>
              <a:t> </a:t>
            </a:r>
            <a:r>
              <a:rPr lang="de-CH" dirty="0" err="1">
                <a:ea typeface="Calibri"/>
                <a:cs typeface="Times New Roman"/>
              </a:rPr>
              <a:t>is</a:t>
            </a:r>
            <a:r>
              <a:rPr lang="de-CH" dirty="0">
                <a:ea typeface="Calibri"/>
                <a:cs typeface="Times New Roman"/>
              </a:rPr>
              <a:t> </a:t>
            </a:r>
            <a:r>
              <a:rPr lang="de-CH" dirty="0" err="1">
                <a:ea typeface="Calibri"/>
                <a:cs typeface="Times New Roman"/>
              </a:rPr>
              <a:t>very</a:t>
            </a:r>
            <a:r>
              <a:rPr lang="de-CH" dirty="0">
                <a:ea typeface="Calibri"/>
                <a:cs typeface="Times New Roman"/>
              </a:rPr>
              <a:t> powerful. […] This </a:t>
            </a:r>
            <a:r>
              <a:rPr lang="de-CH" dirty="0" err="1">
                <a:ea typeface="Calibri"/>
                <a:cs typeface="Times New Roman"/>
              </a:rPr>
              <a:t>region</a:t>
            </a:r>
            <a:r>
              <a:rPr lang="de-CH" dirty="0">
                <a:ea typeface="Calibri"/>
                <a:cs typeface="Times New Roman"/>
              </a:rPr>
              <a:t> </a:t>
            </a:r>
            <a:r>
              <a:rPr lang="de-CH" dirty="0" err="1">
                <a:ea typeface="Calibri"/>
                <a:cs typeface="Times New Roman"/>
              </a:rPr>
              <a:t>is</a:t>
            </a:r>
            <a:r>
              <a:rPr lang="de-CH" dirty="0">
                <a:ea typeface="Calibri"/>
                <a:cs typeface="Times New Roman"/>
              </a:rPr>
              <a:t> </a:t>
            </a:r>
            <a:r>
              <a:rPr lang="de-CH" dirty="0" err="1">
                <a:ea typeface="Calibri"/>
                <a:cs typeface="Times New Roman"/>
              </a:rPr>
              <a:t>like</a:t>
            </a:r>
            <a:r>
              <a:rPr lang="de-CH" dirty="0">
                <a:ea typeface="Calibri"/>
                <a:cs typeface="Times New Roman"/>
              </a:rPr>
              <a:t> </a:t>
            </a:r>
            <a:r>
              <a:rPr lang="de-CH" dirty="0" err="1">
                <a:ea typeface="Calibri"/>
                <a:cs typeface="Times New Roman"/>
              </a:rPr>
              <a:t>the</a:t>
            </a:r>
            <a:r>
              <a:rPr lang="de-CH" dirty="0">
                <a:ea typeface="Calibri"/>
                <a:cs typeface="Times New Roman"/>
              </a:rPr>
              <a:t> </a:t>
            </a:r>
            <a:r>
              <a:rPr lang="de-CH" dirty="0" err="1">
                <a:ea typeface="Calibri"/>
                <a:cs typeface="Times New Roman"/>
              </a:rPr>
              <a:t>center</a:t>
            </a:r>
            <a:r>
              <a:rPr lang="de-CH" dirty="0">
                <a:ea typeface="Calibri"/>
                <a:cs typeface="Times New Roman"/>
              </a:rPr>
              <a:t> </a:t>
            </a:r>
            <a:r>
              <a:rPr lang="de-CH" dirty="0" err="1">
                <a:ea typeface="Calibri"/>
                <a:cs typeface="Times New Roman"/>
              </a:rPr>
              <a:t>of</a:t>
            </a:r>
            <a:r>
              <a:rPr lang="de-CH" dirty="0">
                <a:ea typeface="Calibri"/>
                <a:cs typeface="Times New Roman"/>
              </a:rPr>
              <a:t> </a:t>
            </a:r>
            <a:r>
              <a:rPr lang="de-CH" dirty="0" err="1">
                <a:ea typeface="Calibri"/>
                <a:cs typeface="Times New Roman"/>
              </a:rPr>
              <a:t>the</a:t>
            </a:r>
            <a:r>
              <a:rPr lang="de-CH" dirty="0">
                <a:ea typeface="Calibri"/>
                <a:cs typeface="Times New Roman"/>
              </a:rPr>
              <a:t> </a:t>
            </a:r>
            <a:r>
              <a:rPr lang="de-CH" dirty="0" err="1">
                <a:ea typeface="Calibri"/>
                <a:cs typeface="Times New Roman"/>
              </a:rPr>
              <a:t>Tibetan</a:t>
            </a:r>
            <a:r>
              <a:rPr lang="de-CH" dirty="0">
                <a:ea typeface="Calibri"/>
                <a:cs typeface="Times New Roman"/>
              </a:rPr>
              <a:t> </a:t>
            </a:r>
            <a:r>
              <a:rPr lang="de-CH" dirty="0" err="1">
                <a:ea typeface="Calibri"/>
                <a:cs typeface="Times New Roman"/>
              </a:rPr>
              <a:t>country</a:t>
            </a:r>
            <a:r>
              <a:rPr lang="de-CH" dirty="0">
                <a:ea typeface="Calibri"/>
                <a:cs typeface="Times New Roman"/>
              </a:rPr>
              <a:t>. </a:t>
            </a:r>
            <a:r>
              <a:rPr lang="de-CH" dirty="0" smtClean="0">
                <a:ea typeface="Calibri"/>
                <a:cs typeface="Times New Roman"/>
              </a:rPr>
              <a:t>» </a:t>
            </a:r>
            <a:r>
              <a:rPr lang="de-CH" sz="2600" dirty="0" smtClean="0">
                <a:ea typeface="Calibri"/>
                <a:cs typeface="Times New Roman"/>
              </a:rPr>
              <a:t>(</a:t>
            </a:r>
            <a:r>
              <a:rPr lang="de-CH" sz="2600" dirty="0" err="1" smtClean="0">
                <a:ea typeface="Calibri"/>
                <a:cs typeface="Times New Roman"/>
              </a:rPr>
              <a:t>Klong</a:t>
            </a:r>
            <a:r>
              <a:rPr lang="de-CH" sz="2600" dirty="0" smtClean="0">
                <a:ea typeface="Calibri"/>
                <a:cs typeface="Times New Roman"/>
              </a:rPr>
              <a:t> </a:t>
            </a:r>
            <a:r>
              <a:rPr lang="de-CH" sz="2600" dirty="0" err="1">
                <a:ea typeface="Calibri"/>
                <a:cs typeface="Times New Roman"/>
              </a:rPr>
              <a:t>chen</a:t>
            </a:r>
            <a:r>
              <a:rPr lang="de-CH" sz="2600" dirty="0">
                <a:ea typeface="Calibri"/>
                <a:cs typeface="Times New Roman"/>
              </a:rPr>
              <a:t> </a:t>
            </a:r>
            <a:r>
              <a:rPr lang="de-CH" sz="2600" dirty="0" err="1">
                <a:ea typeface="Calibri"/>
                <a:cs typeface="Times New Roman"/>
              </a:rPr>
              <a:t>rab</a:t>
            </a:r>
            <a:r>
              <a:rPr lang="de-CH" sz="2600" dirty="0">
                <a:ea typeface="Calibri"/>
                <a:cs typeface="Times New Roman"/>
              </a:rPr>
              <a:t> </a:t>
            </a:r>
            <a:r>
              <a:rPr lang="de-CH" sz="2600" dirty="0" err="1">
                <a:ea typeface="Calibri"/>
                <a:cs typeface="Times New Roman"/>
              </a:rPr>
              <a:t>byams</a:t>
            </a:r>
            <a:r>
              <a:rPr lang="de-CH" sz="2600" dirty="0">
                <a:ea typeface="Calibri"/>
                <a:cs typeface="Times New Roman"/>
              </a:rPr>
              <a:t> </a:t>
            </a:r>
            <a:r>
              <a:rPr lang="de-CH" sz="2600" dirty="0" err="1">
                <a:ea typeface="Calibri"/>
                <a:cs typeface="Times New Roman"/>
              </a:rPr>
              <a:t>pa</a:t>
            </a:r>
            <a:r>
              <a:rPr lang="de-CH" sz="2600" dirty="0">
                <a:ea typeface="Calibri"/>
                <a:cs typeface="Times New Roman"/>
              </a:rPr>
              <a:t> </a:t>
            </a:r>
            <a:r>
              <a:rPr lang="de-CH" sz="2600" dirty="0" err="1">
                <a:ea typeface="Calibri"/>
                <a:cs typeface="Times New Roman"/>
              </a:rPr>
              <a:t>Dri</a:t>
            </a:r>
            <a:r>
              <a:rPr lang="de-CH" sz="2600" dirty="0">
                <a:ea typeface="Calibri"/>
                <a:cs typeface="Times New Roman"/>
              </a:rPr>
              <a:t> </a:t>
            </a:r>
            <a:r>
              <a:rPr lang="de-CH" sz="2600" dirty="0" err="1">
                <a:ea typeface="Calibri"/>
                <a:cs typeface="Times New Roman"/>
              </a:rPr>
              <a:t>med</a:t>
            </a:r>
            <a:r>
              <a:rPr lang="de-CH" sz="2600" dirty="0">
                <a:ea typeface="Calibri"/>
                <a:cs typeface="Times New Roman"/>
              </a:rPr>
              <a:t> `Od </a:t>
            </a:r>
            <a:r>
              <a:rPr lang="de-CH" sz="2600" dirty="0" err="1" smtClean="0">
                <a:ea typeface="Calibri"/>
                <a:cs typeface="Times New Roman"/>
              </a:rPr>
              <a:t>zer</a:t>
            </a:r>
            <a:r>
              <a:rPr lang="de-CH" sz="2600" dirty="0" smtClean="0">
                <a:ea typeface="Calibri"/>
                <a:cs typeface="Times New Roman"/>
              </a:rPr>
              <a:t>, Bum </a:t>
            </a:r>
            <a:r>
              <a:rPr lang="de-CH" sz="2600" dirty="0" err="1">
                <a:ea typeface="Calibri"/>
                <a:cs typeface="Times New Roman"/>
              </a:rPr>
              <a:t>thang</a:t>
            </a:r>
            <a:r>
              <a:rPr lang="de-CH" sz="2600" dirty="0">
                <a:ea typeface="Calibri"/>
                <a:cs typeface="Times New Roman"/>
              </a:rPr>
              <a:t> </a:t>
            </a:r>
            <a:r>
              <a:rPr lang="de-CH" sz="2600" dirty="0" err="1">
                <a:ea typeface="Calibri"/>
                <a:cs typeface="Times New Roman"/>
              </a:rPr>
              <a:t>lha’i</a:t>
            </a:r>
            <a:r>
              <a:rPr lang="de-CH" sz="2600" dirty="0">
                <a:ea typeface="Calibri"/>
                <a:cs typeface="Times New Roman"/>
              </a:rPr>
              <a:t> </a:t>
            </a:r>
            <a:r>
              <a:rPr lang="de-CH" sz="2600" dirty="0" err="1">
                <a:ea typeface="Calibri"/>
                <a:cs typeface="Times New Roman"/>
              </a:rPr>
              <a:t>sbas</a:t>
            </a:r>
            <a:r>
              <a:rPr lang="de-CH" sz="2600" dirty="0">
                <a:ea typeface="Calibri"/>
                <a:cs typeface="Times New Roman"/>
              </a:rPr>
              <a:t> </a:t>
            </a:r>
            <a:r>
              <a:rPr lang="de-CH" sz="2600" dirty="0" err="1">
                <a:ea typeface="Calibri"/>
                <a:cs typeface="Times New Roman"/>
              </a:rPr>
              <a:t>yul</a:t>
            </a:r>
            <a:r>
              <a:rPr lang="de-CH" sz="2600" dirty="0">
                <a:ea typeface="Calibri"/>
                <a:cs typeface="Times New Roman"/>
              </a:rPr>
              <a:t> </a:t>
            </a:r>
            <a:r>
              <a:rPr lang="de-CH" sz="2600" dirty="0" err="1">
                <a:ea typeface="Calibri"/>
                <a:cs typeface="Times New Roman"/>
              </a:rPr>
              <a:t>gyi</a:t>
            </a:r>
            <a:r>
              <a:rPr lang="de-CH" sz="2600" dirty="0">
                <a:ea typeface="Calibri"/>
                <a:cs typeface="Times New Roman"/>
              </a:rPr>
              <a:t> </a:t>
            </a:r>
            <a:r>
              <a:rPr lang="de-CH" sz="2600" dirty="0" err="1">
                <a:ea typeface="Calibri"/>
                <a:cs typeface="Times New Roman"/>
              </a:rPr>
              <a:t>bkod</a:t>
            </a:r>
            <a:r>
              <a:rPr lang="de-CH" sz="2600" dirty="0">
                <a:ea typeface="Calibri"/>
                <a:cs typeface="Times New Roman"/>
              </a:rPr>
              <a:t> </a:t>
            </a:r>
            <a:r>
              <a:rPr lang="de-CH" sz="2600" dirty="0" err="1">
                <a:ea typeface="Calibri"/>
                <a:cs typeface="Times New Roman"/>
              </a:rPr>
              <a:t>pa</a:t>
            </a:r>
            <a:r>
              <a:rPr lang="de-CH" sz="2600" dirty="0">
                <a:ea typeface="Calibri"/>
                <a:cs typeface="Times New Roman"/>
              </a:rPr>
              <a:t> la </a:t>
            </a:r>
            <a:r>
              <a:rPr lang="de-CH" sz="2600" dirty="0" err="1">
                <a:ea typeface="Calibri"/>
                <a:cs typeface="Times New Roman"/>
              </a:rPr>
              <a:t>bsngags</a:t>
            </a:r>
            <a:r>
              <a:rPr lang="de-CH" sz="2600" dirty="0">
                <a:ea typeface="Calibri"/>
                <a:cs typeface="Times New Roman"/>
              </a:rPr>
              <a:t> </a:t>
            </a:r>
            <a:r>
              <a:rPr lang="de-CH" sz="2600" dirty="0" err="1">
                <a:ea typeface="Calibri"/>
                <a:cs typeface="Times New Roman"/>
              </a:rPr>
              <a:t>pa</a:t>
            </a:r>
            <a:r>
              <a:rPr lang="de-CH" sz="2600" dirty="0">
                <a:ea typeface="Calibri"/>
                <a:cs typeface="Times New Roman"/>
              </a:rPr>
              <a:t> </a:t>
            </a:r>
            <a:r>
              <a:rPr lang="de-CH" sz="2600" dirty="0" err="1">
                <a:ea typeface="Calibri"/>
                <a:cs typeface="Times New Roman"/>
              </a:rPr>
              <a:t>me</a:t>
            </a:r>
            <a:r>
              <a:rPr lang="de-CH" sz="2600" dirty="0">
                <a:ea typeface="Calibri"/>
                <a:cs typeface="Times New Roman"/>
              </a:rPr>
              <a:t> </a:t>
            </a:r>
            <a:r>
              <a:rPr lang="de-CH" sz="2600" dirty="0" err="1">
                <a:ea typeface="Calibri"/>
                <a:cs typeface="Times New Roman"/>
              </a:rPr>
              <a:t>tog</a:t>
            </a:r>
            <a:r>
              <a:rPr lang="de-CH" sz="2600" dirty="0">
                <a:ea typeface="Calibri"/>
                <a:cs typeface="Times New Roman"/>
              </a:rPr>
              <a:t> </a:t>
            </a:r>
            <a:r>
              <a:rPr lang="de-CH" sz="2600" dirty="0" err="1">
                <a:ea typeface="Calibri"/>
                <a:cs typeface="Times New Roman"/>
              </a:rPr>
              <a:t>skyed</a:t>
            </a:r>
            <a:r>
              <a:rPr lang="de-CH" sz="2600" dirty="0">
                <a:ea typeface="Calibri"/>
                <a:cs typeface="Times New Roman"/>
              </a:rPr>
              <a:t> </a:t>
            </a:r>
            <a:r>
              <a:rPr lang="de-CH" sz="2600" dirty="0" err="1" smtClean="0">
                <a:ea typeface="Calibri"/>
                <a:cs typeface="Times New Roman"/>
              </a:rPr>
              <a:t>tshal</a:t>
            </a:r>
            <a:r>
              <a:rPr lang="de-CH" sz="2600" dirty="0" smtClean="0">
                <a:ea typeface="Calibri"/>
                <a:cs typeface="Times New Roman"/>
              </a:rPr>
              <a:t>)</a:t>
            </a:r>
            <a:endParaRPr lang="de-CH" sz="2600" dirty="0"/>
          </a:p>
        </p:txBody>
      </p:sp>
    </p:spTree>
    <p:extLst>
      <p:ext uri="{BB962C8B-B14F-4D97-AF65-F5344CB8AC3E}">
        <p14:creationId xmlns:p14="http://schemas.microsoft.com/office/powerpoint/2010/main" val="28937318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The </a:t>
            </a:r>
            <a:r>
              <a:rPr lang="de-CH" dirty="0" err="1" smtClean="0"/>
              <a:t>seven</a:t>
            </a:r>
            <a:r>
              <a:rPr lang="de-CH" dirty="0" smtClean="0"/>
              <a:t> </a:t>
            </a:r>
            <a:r>
              <a:rPr lang="de-CH" dirty="0" err="1" smtClean="0"/>
              <a:t>Beyul</a:t>
            </a:r>
            <a:endParaRPr lang="de-CH" dirty="0"/>
          </a:p>
        </p:txBody>
      </p:sp>
      <p:sp>
        <p:nvSpPr>
          <p:cNvPr id="3" name="Inhaltsplatzhalter 2"/>
          <p:cNvSpPr>
            <a:spLocks noGrp="1"/>
          </p:cNvSpPr>
          <p:nvPr>
            <p:ph idx="1"/>
          </p:nvPr>
        </p:nvSpPr>
        <p:spPr/>
        <p:txBody>
          <a:bodyPr>
            <a:noAutofit/>
          </a:bodyPr>
          <a:lstStyle/>
          <a:p>
            <a:pPr lvl="0">
              <a:spcAft>
                <a:spcPts val="1000"/>
              </a:spcAft>
              <a:buFont typeface="+mj-lt"/>
              <a:buAutoNum type="arabicPeriod"/>
              <a:tabLst>
                <a:tab pos="457200" algn="l"/>
              </a:tabLst>
            </a:pPr>
            <a:r>
              <a:rPr lang="de-CH" sz="1800" dirty="0" err="1" smtClean="0">
                <a:ea typeface="Calibri"/>
                <a:cs typeface="Times New Roman"/>
              </a:rPr>
              <a:t>Dremo</a:t>
            </a:r>
            <a:r>
              <a:rPr lang="de-CH" sz="1800" dirty="0" smtClean="0">
                <a:ea typeface="Calibri"/>
                <a:cs typeface="Times New Roman"/>
              </a:rPr>
              <a:t> </a:t>
            </a:r>
            <a:r>
              <a:rPr lang="de-CH" sz="1800" dirty="0" err="1" smtClean="0">
                <a:ea typeface="Calibri"/>
                <a:cs typeface="Times New Roman"/>
              </a:rPr>
              <a:t>jong</a:t>
            </a:r>
            <a:r>
              <a:rPr lang="de-CH" sz="1800" dirty="0">
                <a:ea typeface="Calibri"/>
                <a:cs typeface="Times New Roman"/>
              </a:rPr>
              <a:t>, </a:t>
            </a:r>
            <a:r>
              <a:rPr lang="de-CH" sz="1800" dirty="0" err="1">
                <a:ea typeface="Calibri"/>
                <a:cs typeface="Times New Roman"/>
              </a:rPr>
              <a:t>Sikkim</a:t>
            </a:r>
            <a:r>
              <a:rPr lang="de-CH" sz="1800" dirty="0">
                <a:ea typeface="Calibri"/>
                <a:cs typeface="Times New Roman"/>
              </a:rPr>
              <a:t>. </a:t>
            </a:r>
            <a:r>
              <a:rPr lang="de-CH" sz="1800" dirty="0" err="1">
                <a:ea typeface="Calibri"/>
                <a:cs typeface="Times New Roman"/>
              </a:rPr>
              <a:t>It</a:t>
            </a:r>
            <a:r>
              <a:rPr lang="de-CH" sz="1800" dirty="0">
                <a:ea typeface="Calibri"/>
                <a:cs typeface="Times New Roman"/>
              </a:rPr>
              <a:t> was </a:t>
            </a:r>
            <a:r>
              <a:rPr lang="de-CH" sz="1800" dirty="0" err="1">
                <a:ea typeface="Calibri"/>
                <a:cs typeface="Times New Roman"/>
              </a:rPr>
              <a:t>opened</a:t>
            </a:r>
            <a:r>
              <a:rPr lang="de-CH" sz="1800" dirty="0">
                <a:ea typeface="Calibri"/>
                <a:cs typeface="Times New Roman"/>
              </a:rPr>
              <a:t> </a:t>
            </a:r>
            <a:r>
              <a:rPr lang="de-CH" sz="1800" dirty="0" err="1">
                <a:ea typeface="Calibri"/>
                <a:cs typeface="Times New Roman"/>
              </a:rPr>
              <a:t>by</a:t>
            </a:r>
            <a:r>
              <a:rPr lang="de-CH" sz="1800" dirty="0">
                <a:ea typeface="Calibri"/>
                <a:cs typeface="Times New Roman"/>
              </a:rPr>
              <a:t> </a:t>
            </a:r>
            <a:r>
              <a:rPr lang="de-CH" sz="1800" dirty="0" err="1">
                <a:ea typeface="Calibri"/>
                <a:cs typeface="Times New Roman"/>
              </a:rPr>
              <a:t>Rig</a:t>
            </a:r>
            <a:r>
              <a:rPr lang="de-CH" sz="1800" dirty="0">
                <a:ea typeface="Calibri"/>
                <a:cs typeface="Times New Roman"/>
              </a:rPr>
              <a:t> </a:t>
            </a:r>
            <a:r>
              <a:rPr lang="de-CH" sz="1800" dirty="0" err="1" smtClean="0">
                <a:ea typeface="Calibri"/>
                <a:cs typeface="Times New Roman"/>
              </a:rPr>
              <a:t>dzin</a:t>
            </a:r>
            <a:r>
              <a:rPr lang="de-CH" sz="1800" dirty="0" smtClean="0">
                <a:ea typeface="Calibri"/>
                <a:cs typeface="Times New Roman"/>
              </a:rPr>
              <a:t> </a:t>
            </a:r>
            <a:r>
              <a:rPr lang="de-CH" sz="1800" dirty="0" err="1" smtClean="0">
                <a:ea typeface="Calibri"/>
                <a:cs typeface="Times New Roman"/>
              </a:rPr>
              <a:t>gödem</a:t>
            </a:r>
            <a:r>
              <a:rPr lang="de-CH" sz="1800" dirty="0">
                <a:ea typeface="Calibri"/>
                <a:cs typeface="Times New Roman"/>
              </a:rPr>
              <a:t>, a </a:t>
            </a:r>
            <a:r>
              <a:rPr lang="de-CH" sz="1800" dirty="0" err="1">
                <a:ea typeface="Calibri"/>
                <a:cs typeface="Times New Roman"/>
              </a:rPr>
              <a:t>famous</a:t>
            </a:r>
            <a:r>
              <a:rPr lang="de-CH" sz="1800" dirty="0">
                <a:ea typeface="Calibri"/>
                <a:cs typeface="Times New Roman"/>
              </a:rPr>
              <a:t> </a:t>
            </a:r>
            <a:r>
              <a:rPr lang="de-CH" sz="1800" dirty="0" err="1">
                <a:ea typeface="Calibri"/>
                <a:cs typeface="Times New Roman"/>
              </a:rPr>
              <a:t>Tertön</a:t>
            </a:r>
            <a:r>
              <a:rPr lang="de-CH" sz="1800" dirty="0">
                <a:ea typeface="Calibri"/>
                <a:cs typeface="Times New Roman"/>
              </a:rPr>
              <a:t> </a:t>
            </a:r>
            <a:r>
              <a:rPr lang="de-CH" sz="1800" dirty="0" err="1">
                <a:ea typeface="Calibri"/>
                <a:cs typeface="Times New Roman"/>
              </a:rPr>
              <a:t>of</a:t>
            </a:r>
            <a:r>
              <a:rPr lang="de-CH" sz="1800" dirty="0">
                <a:ea typeface="Calibri"/>
                <a:cs typeface="Times New Roman"/>
              </a:rPr>
              <a:t> </a:t>
            </a:r>
            <a:r>
              <a:rPr lang="de-CH" sz="1800" dirty="0" err="1">
                <a:ea typeface="Calibri"/>
                <a:cs typeface="Times New Roman"/>
              </a:rPr>
              <a:t>the</a:t>
            </a:r>
            <a:r>
              <a:rPr lang="de-CH" sz="1800" dirty="0">
                <a:ea typeface="Calibri"/>
                <a:cs typeface="Times New Roman"/>
              </a:rPr>
              <a:t> </a:t>
            </a:r>
            <a:r>
              <a:rPr lang="de-CH" sz="1800" dirty="0" err="1" smtClean="0">
                <a:ea typeface="Calibri"/>
                <a:cs typeface="Times New Roman"/>
              </a:rPr>
              <a:t>Nyingmapa</a:t>
            </a:r>
            <a:r>
              <a:rPr lang="de-CH" sz="1800" dirty="0" smtClean="0">
                <a:ea typeface="Calibri"/>
                <a:cs typeface="Times New Roman"/>
              </a:rPr>
              <a:t> </a:t>
            </a:r>
            <a:r>
              <a:rPr lang="de-CH" sz="1800" dirty="0">
                <a:ea typeface="Calibri"/>
                <a:cs typeface="Times New Roman"/>
              </a:rPr>
              <a:t>(1337-1408)</a:t>
            </a:r>
          </a:p>
          <a:p>
            <a:pPr lvl="0">
              <a:spcAft>
                <a:spcPts val="1000"/>
              </a:spcAft>
              <a:buFont typeface="+mj-lt"/>
              <a:buAutoNum type="arabicPeriod"/>
              <a:tabLst>
                <a:tab pos="457200" algn="l"/>
              </a:tabLst>
            </a:pPr>
            <a:r>
              <a:rPr lang="de-CH" sz="1800" dirty="0" smtClean="0">
                <a:ea typeface="Calibri"/>
                <a:cs typeface="Times New Roman"/>
              </a:rPr>
              <a:t>(</a:t>
            </a:r>
            <a:r>
              <a:rPr lang="de-CH" sz="1800" dirty="0" err="1" smtClean="0">
                <a:ea typeface="Calibri"/>
                <a:cs typeface="Times New Roman"/>
              </a:rPr>
              <a:t>dedan</a:t>
            </a:r>
            <a:r>
              <a:rPr lang="de-CH" sz="1800" dirty="0">
                <a:ea typeface="Calibri"/>
                <a:cs typeface="Times New Roman"/>
              </a:rPr>
              <a:t>) </a:t>
            </a:r>
            <a:r>
              <a:rPr lang="de-CH" sz="1800" dirty="0" err="1" smtClean="0">
                <a:ea typeface="Calibri"/>
                <a:cs typeface="Times New Roman"/>
              </a:rPr>
              <a:t>Kyidmolung</a:t>
            </a:r>
            <a:r>
              <a:rPr lang="de-CH" sz="1800" dirty="0" smtClean="0">
                <a:ea typeface="Calibri"/>
                <a:cs typeface="Times New Roman"/>
              </a:rPr>
              <a:t> </a:t>
            </a:r>
            <a:r>
              <a:rPr lang="de-CH" sz="1800" dirty="0">
                <a:ea typeface="Calibri"/>
                <a:cs typeface="Times New Roman"/>
              </a:rPr>
              <a:t>in </a:t>
            </a:r>
            <a:r>
              <a:rPr lang="de-CH" sz="1800" dirty="0" err="1">
                <a:ea typeface="Calibri"/>
                <a:cs typeface="Times New Roman"/>
              </a:rPr>
              <a:t>Kutang</a:t>
            </a:r>
            <a:r>
              <a:rPr lang="de-CH" sz="1800" dirty="0">
                <a:ea typeface="Calibri"/>
                <a:cs typeface="Times New Roman"/>
              </a:rPr>
              <a:t> in </a:t>
            </a:r>
            <a:r>
              <a:rPr lang="de-CH" sz="1800" dirty="0" err="1">
                <a:ea typeface="Calibri"/>
                <a:cs typeface="Times New Roman"/>
              </a:rPr>
              <a:t>Northen</a:t>
            </a:r>
            <a:r>
              <a:rPr lang="de-CH" sz="1800" dirty="0">
                <a:ea typeface="Calibri"/>
                <a:cs typeface="Times New Roman"/>
              </a:rPr>
              <a:t> Nepal</a:t>
            </a:r>
          </a:p>
          <a:p>
            <a:pPr lvl="0">
              <a:spcAft>
                <a:spcPts val="1000"/>
              </a:spcAft>
              <a:buFont typeface="+mj-lt"/>
              <a:buAutoNum type="arabicPeriod"/>
              <a:tabLst>
                <a:tab pos="457200" algn="l"/>
              </a:tabLst>
            </a:pPr>
            <a:r>
              <a:rPr lang="de-CH" sz="1800" dirty="0" err="1" smtClean="0">
                <a:ea typeface="Calibri"/>
                <a:cs typeface="Times New Roman"/>
              </a:rPr>
              <a:t>Bepa</a:t>
            </a:r>
            <a:r>
              <a:rPr lang="de-CH" sz="1800" dirty="0" smtClean="0">
                <a:ea typeface="Calibri"/>
                <a:cs typeface="Times New Roman"/>
              </a:rPr>
              <a:t> </a:t>
            </a:r>
            <a:r>
              <a:rPr lang="de-CH" sz="1800" dirty="0" err="1" smtClean="0">
                <a:ea typeface="Calibri"/>
                <a:cs typeface="Times New Roman"/>
              </a:rPr>
              <a:t>Pemätshal</a:t>
            </a:r>
            <a:r>
              <a:rPr lang="de-CH" sz="1800" dirty="0" smtClean="0">
                <a:ea typeface="Calibri"/>
                <a:cs typeface="Times New Roman"/>
              </a:rPr>
              <a:t> </a:t>
            </a:r>
            <a:r>
              <a:rPr lang="de-CH" sz="1800" dirty="0">
                <a:ea typeface="Calibri"/>
                <a:cs typeface="Times New Roman"/>
              </a:rPr>
              <a:t>(</a:t>
            </a:r>
            <a:r>
              <a:rPr lang="de-CH" sz="1800" dirty="0" err="1">
                <a:ea typeface="Calibri"/>
                <a:cs typeface="Times New Roman"/>
              </a:rPr>
              <a:t>could</a:t>
            </a:r>
            <a:r>
              <a:rPr lang="de-CH" sz="1800" dirty="0">
                <a:ea typeface="Calibri"/>
                <a:cs typeface="Times New Roman"/>
              </a:rPr>
              <a:t> </a:t>
            </a:r>
            <a:r>
              <a:rPr lang="de-CH" sz="1800" dirty="0" err="1">
                <a:ea typeface="Calibri"/>
                <a:cs typeface="Times New Roman"/>
              </a:rPr>
              <a:t>be</a:t>
            </a:r>
            <a:r>
              <a:rPr lang="de-CH" sz="1800" dirty="0">
                <a:ea typeface="Calibri"/>
                <a:cs typeface="Times New Roman"/>
              </a:rPr>
              <a:t> </a:t>
            </a:r>
            <a:r>
              <a:rPr lang="de-CH" sz="1800" dirty="0" err="1">
                <a:ea typeface="Calibri"/>
                <a:cs typeface="Times New Roman"/>
              </a:rPr>
              <a:t>identical</a:t>
            </a:r>
            <a:r>
              <a:rPr lang="de-CH" sz="1800" dirty="0">
                <a:ea typeface="Calibri"/>
                <a:cs typeface="Times New Roman"/>
              </a:rPr>
              <a:t> </a:t>
            </a:r>
            <a:r>
              <a:rPr lang="de-CH" sz="1800" dirty="0" err="1">
                <a:ea typeface="Calibri"/>
                <a:cs typeface="Times New Roman"/>
              </a:rPr>
              <a:t>with</a:t>
            </a:r>
            <a:r>
              <a:rPr lang="de-CH" sz="1800" dirty="0">
                <a:ea typeface="Calibri"/>
                <a:cs typeface="Times New Roman"/>
              </a:rPr>
              <a:t> </a:t>
            </a:r>
            <a:r>
              <a:rPr lang="de-CH" sz="1800" dirty="0" err="1">
                <a:ea typeface="Calibri"/>
                <a:cs typeface="Times New Roman"/>
              </a:rPr>
              <a:t>the</a:t>
            </a:r>
            <a:r>
              <a:rPr lang="de-CH" sz="1800" dirty="0">
                <a:ea typeface="Calibri"/>
                <a:cs typeface="Times New Roman"/>
              </a:rPr>
              <a:t> </a:t>
            </a:r>
            <a:r>
              <a:rPr lang="de-CH" sz="1800" dirty="0" err="1">
                <a:ea typeface="Calibri"/>
                <a:cs typeface="Times New Roman"/>
              </a:rPr>
              <a:t>famous</a:t>
            </a:r>
            <a:r>
              <a:rPr lang="de-CH" sz="1800" dirty="0">
                <a:ea typeface="Calibri"/>
                <a:cs typeface="Times New Roman"/>
              </a:rPr>
              <a:t> </a:t>
            </a:r>
            <a:r>
              <a:rPr lang="de-CH" sz="1800" dirty="0" err="1" smtClean="0">
                <a:ea typeface="Calibri"/>
                <a:cs typeface="Times New Roman"/>
              </a:rPr>
              <a:t>Pemakö</a:t>
            </a:r>
            <a:r>
              <a:rPr lang="de-CH" sz="1800" dirty="0" smtClean="0">
                <a:ea typeface="Calibri"/>
                <a:cs typeface="Times New Roman"/>
              </a:rPr>
              <a:t> </a:t>
            </a:r>
            <a:r>
              <a:rPr lang="de-CH" sz="1800" dirty="0" err="1" smtClean="0">
                <a:ea typeface="Calibri"/>
                <a:cs typeface="Times New Roman"/>
              </a:rPr>
              <a:t>to</a:t>
            </a:r>
            <a:r>
              <a:rPr lang="de-CH" sz="1800" dirty="0" smtClean="0">
                <a:ea typeface="Calibri"/>
                <a:cs typeface="Times New Roman"/>
              </a:rPr>
              <a:t> </a:t>
            </a:r>
            <a:r>
              <a:rPr lang="de-CH" sz="1800" dirty="0" err="1">
                <a:ea typeface="Calibri"/>
                <a:cs typeface="Times New Roman"/>
              </a:rPr>
              <a:t>the</a:t>
            </a:r>
            <a:r>
              <a:rPr lang="de-CH" sz="1800" dirty="0">
                <a:ea typeface="Calibri"/>
                <a:cs typeface="Times New Roman"/>
              </a:rPr>
              <a:t> </a:t>
            </a:r>
            <a:r>
              <a:rPr lang="de-CH" sz="1800" dirty="0" err="1">
                <a:ea typeface="Calibri"/>
                <a:cs typeface="Times New Roman"/>
              </a:rPr>
              <a:t>northwest</a:t>
            </a:r>
            <a:r>
              <a:rPr lang="de-CH" sz="1800" dirty="0">
                <a:ea typeface="Calibri"/>
                <a:cs typeface="Times New Roman"/>
              </a:rPr>
              <a:t> </a:t>
            </a:r>
            <a:r>
              <a:rPr lang="de-CH" sz="1800" dirty="0" err="1">
                <a:ea typeface="Calibri"/>
                <a:cs typeface="Times New Roman"/>
              </a:rPr>
              <a:t>of</a:t>
            </a:r>
            <a:r>
              <a:rPr lang="de-CH" sz="1800" dirty="0">
                <a:ea typeface="Calibri"/>
                <a:cs typeface="Times New Roman"/>
              </a:rPr>
              <a:t> </a:t>
            </a:r>
            <a:r>
              <a:rPr lang="de-CH" sz="1800" dirty="0" err="1" smtClean="0">
                <a:ea typeface="Calibri"/>
                <a:cs typeface="Times New Roman"/>
              </a:rPr>
              <a:t>Kongpo</a:t>
            </a:r>
            <a:r>
              <a:rPr lang="de-CH" sz="1800" dirty="0">
                <a:ea typeface="Calibri"/>
                <a:cs typeface="Times New Roman"/>
              </a:rPr>
              <a:t>)</a:t>
            </a:r>
          </a:p>
          <a:p>
            <a:pPr lvl="0">
              <a:spcAft>
                <a:spcPts val="1000"/>
              </a:spcAft>
              <a:buFont typeface="+mj-lt"/>
              <a:buAutoNum type="arabicPeriod"/>
              <a:tabLst>
                <a:tab pos="457200" algn="l"/>
              </a:tabLst>
            </a:pPr>
            <a:r>
              <a:rPr lang="de-CH" sz="1800" dirty="0" err="1" smtClean="0">
                <a:ea typeface="Calibri"/>
                <a:cs typeface="Times New Roman"/>
              </a:rPr>
              <a:t>Rölpä</a:t>
            </a:r>
            <a:r>
              <a:rPr lang="de-CH" sz="1800" dirty="0" smtClean="0">
                <a:ea typeface="Calibri"/>
                <a:cs typeface="Times New Roman"/>
              </a:rPr>
              <a:t> </a:t>
            </a:r>
            <a:r>
              <a:rPr lang="de-CH" sz="1800" dirty="0" err="1" smtClean="0">
                <a:ea typeface="Calibri"/>
                <a:cs typeface="Times New Roman"/>
              </a:rPr>
              <a:t>khandroling</a:t>
            </a:r>
            <a:r>
              <a:rPr lang="de-CH" sz="1800" dirty="0" smtClean="0">
                <a:ea typeface="Calibri"/>
                <a:cs typeface="Times New Roman"/>
              </a:rPr>
              <a:t> </a:t>
            </a:r>
            <a:r>
              <a:rPr lang="de-CH" sz="1800" dirty="0">
                <a:ea typeface="Calibri"/>
                <a:cs typeface="Times New Roman"/>
              </a:rPr>
              <a:t>west </a:t>
            </a:r>
            <a:r>
              <a:rPr lang="de-CH" sz="1800" dirty="0" err="1">
                <a:ea typeface="Calibri"/>
                <a:cs typeface="Times New Roman"/>
              </a:rPr>
              <a:t>of</a:t>
            </a:r>
            <a:r>
              <a:rPr lang="de-CH" sz="1800" dirty="0">
                <a:ea typeface="Calibri"/>
                <a:cs typeface="Times New Roman"/>
              </a:rPr>
              <a:t> </a:t>
            </a:r>
            <a:r>
              <a:rPr lang="de-CH" sz="1800" dirty="0" err="1">
                <a:ea typeface="Calibri"/>
                <a:cs typeface="Times New Roman"/>
              </a:rPr>
              <a:t>the</a:t>
            </a:r>
            <a:r>
              <a:rPr lang="de-CH" sz="1800" dirty="0">
                <a:ea typeface="Calibri"/>
                <a:cs typeface="Times New Roman"/>
              </a:rPr>
              <a:t> Mt. Everest. </a:t>
            </a:r>
            <a:r>
              <a:rPr lang="fr-CH" sz="1800" dirty="0">
                <a:ea typeface="Calibri"/>
                <a:cs typeface="Times New Roman"/>
              </a:rPr>
              <a:t>This </a:t>
            </a:r>
            <a:r>
              <a:rPr lang="fr-CH" sz="1800" dirty="0" err="1" smtClean="0">
                <a:ea typeface="Calibri"/>
                <a:cs typeface="Times New Roman"/>
              </a:rPr>
              <a:t>Beyul</a:t>
            </a:r>
            <a:r>
              <a:rPr lang="fr-CH" sz="1800" dirty="0" smtClean="0">
                <a:ea typeface="Calibri"/>
                <a:cs typeface="Times New Roman"/>
              </a:rPr>
              <a:t> </a:t>
            </a:r>
            <a:r>
              <a:rPr lang="fr-CH" sz="1800" dirty="0" err="1">
                <a:ea typeface="Calibri"/>
                <a:cs typeface="Times New Roman"/>
              </a:rPr>
              <a:t>is</a:t>
            </a:r>
            <a:r>
              <a:rPr lang="fr-CH" sz="1800" dirty="0">
                <a:ea typeface="Calibri"/>
                <a:cs typeface="Times New Roman"/>
              </a:rPr>
              <a:t> an important </a:t>
            </a:r>
            <a:r>
              <a:rPr lang="fr-CH" sz="1800" dirty="0" err="1">
                <a:ea typeface="Calibri"/>
                <a:cs typeface="Times New Roman"/>
              </a:rPr>
              <a:t>pilgrimage</a:t>
            </a:r>
            <a:r>
              <a:rPr lang="fr-CH" sz="1800" dirty="0">
                <a:ea typeface="Calibri"/>
                <a:cs typeface="Times New Roman"/>
              </a:rPr>
              <a:t> site for the local people.</a:t>
            </a:r>
            <a:endParaRPr lang="de-CH" sz="1800" dirty="0">
              <a:ea typeface="Calibri"/>
              <a:cs typeface="Times New Roman"/>
            </a:endParaRPr>
          </a:p>
          <a:p>
            <a:pPr lvl="0">
              <a:spcAft>
                <a:spcPts val="1000"/>
              </a:spcAft>
              <a:buFont typeface="+mj-lt"/>
              <a:buAutoNum type="arabicPeriod"/>
              <a:tabLst>
                <a:tab pos="457200" algn="l"/>
              </a:tabLst>
            </a:pPr>
            <a:r>
              <a:rPr lang="de-CH" sz="1800" dirty="0" err="1" smtClean="0">
                <a:ea typeface="Calibri"/>
                <a:cs typeface="Times New Roman"/>
              </a:rPr>
              <a:t>Gyel</a:t>
            </a:r>
            <a:r>
              <a:rPr lang="de-CH" sz="1800" dirty="0" smtClean="0">
                <a:ea typeface="Calibri"/>
                <a:cs typeface="Times New Roman"/>
              </a:rPr>
              <a:t> </a:t>
            </a:r>
            <a:r>
              <a:rPr lang="de-CH" sz="1800" dirty="0" err="1">
                <a:ea typeface="Calibri"/>
                <a:cs typeface="Times New Roman"/>
              </a:rPr>
              <a:t>kyi</a:t>
            </a:r>
            <a:r>
              <a:rPr lang="de-CH" sz="1800" dirty="0">
                <a:ea typeface="Calibri"/>
                <a:cs typeface="Times New Roman"/>
              </a:rPr>
              <a:t> </a:t>
            </a:r>
            <a:r>
              <a:rPr lang="de-CH" sz="1800" dirty="0" err="1" smtClean="0">
                <a:ea typeface="Calibri"/>
                <a:cs typeface="Times New Roman"/>
              </a:rPr>
              <a:t>Khenpalung</a:t>
            </a:r>
            <a:r>
              <a:rPr lang="de-CH" sz="1800" dirty="0" smtClean="0">
                <a:ea typeface="Calibri"/>
                <a:cs typeface="Times New Roman"/>
              </a:rPr>
              <a:t> </a:t>
            </a:r>
            <a:r>
              <a:rPr lang="de-CH" sz="1800" dirty="0">
                <a:ea typeface="Calibri"/>
                <a:cs typeface="Times New Roman"/>
              </a:rPr>
              <a:t>in </a:t>
            </a:r>
            <a:r>
              <a:rPr lang="de-CH" sz="1800" dirty="0" err="1">
                <a:ea typeface="Calibri"/>
                <a:cs typeface="Times New Roman"/>
              </a:rPr>
              <a:t>the</a:t>
            </a:r>
            <a:r>
              <a:rPr lang="de-CH" sz="1800" dirty="0">
                <a:ea typeface="Calibri"/>
                <a:cs typeface="Times New Roman"/>
              </a:rPr>
              <a:t> </a:t>
            </a:r>
            <a:r>
              <a:rPr lang="de-CH" sz="1800" dirty="0" err="1">
                <a:ea typeface="Calibri"/>
                <a:cs typeface="Times New Roman"/>
              </a:rPr>
              <a:t>Khumbu</a:t>
            </a:r>
            <a:r>
              <a:rPr lang="de-CH" sz="1800" dirty="0">
                <a:ea typeface="Calibri"/>
                <a:cs typeface="Times New Roman"/>
              </a:rPr>
              <a:t> </a:t>
            </a:r>
            <a:r>
              <a:rPr lang="de-CH" sz="1800" dirty="0" err="1">
                <a:ea typeface="Calibri"/>
                <a:cs typeface="Times New Roman"/>
              </a:rPr>
              <a:t>region</a:t>
            </a:r>
            <a:r>
              <a:rPr lang="de-CH" sz="1800" dirty="0">
                <a:ea typeface="Calibri"/>
                <a:cs typeface="Times New Roman"/>
              </a:rPr>
              <a:t> </a:t>
            </a:r>
            <a:r>
              <a:rPr lang="de-CH" sz="1800" dirty="0" err="1">
                <a:ea typeface="Calibri"/>
                <a:cs typeface="Times New Roman"/>
              </a:rPr>
              <a:t>of</a:t>
            </a:r>
            <a:r>
              <a:rPr lang="de-CH" sz="1800" dirty="0">
                <a:ea typeface="Calibri"/>
                <a:cs typeface="Times New Roman"/>
              </a:rPr>
              <a:t> Nepal. </a:t>
            </a:r>
            <a:r>
              <a:rPr lang="de-CH" sz="1800" dirty="0" err="1">
                <a:ea typeface="Calibri"/>
                <a:cs typeface="Times New Roman"/>
              </a:rPr>
              <a:t>Another</a:t>
            </a:r>
            <a:r>
              <a:rPr lang="de-CH" sz="1800" dirty="0">
                <a:ea typeface="Calibri"/>
                <a:cs typeface="Times New Roman"/>
              </a:rPr>
              <a:t> </a:t>
            </a:r>
            <a:r>
              <a:rPr lang="de-CH" sz="1800" dirty="0" err="1" smtClean="0">
                <a:ea typeface="Calibri"/>
                <a:cs typeface="Times New Roman"/>
              </a:rPr>
              <a:t>Khenpalung</a:t>
            </a:r>
            <a:r>
              <a:rPr lang="de-CH" sz="1800" dirty="0" smtClean="0">
                <a:ea typeface="Calibri"/>
                <a:cs typeface="Times New Roman"/>
              </a:rPr>
              <a:t> </a:t>
            </a:r>
            <a:r>
              <a:rPr lang="de-CH" sz="1800" dirty="0" err="1">
                <a:ea typeface="Calibri"/>
                <a:cs typeface="Times New Roman"/>
              </a:rPr>
              <a:t>is</a:t>
            </a:r>
            <a:r>
              <a:rPr lang="de-CH" sz="1800" dirty="0">
                <a:ea typeface="Calibri"/>
                <a:cs typeface="Times New Roman"/>
              </a:rPr>
              <a:t> in Bhutan, </a:t>
            </a:r>
            <a:r>
              <a:rPr lang="de-CH" sz="1800" dirty="0" err="1">
                <a:ea typeface="Calibri"/>
                <a:cs typeface="Times New Roman"/>
              </a:rPr>
              <a:t>and</a:t>
            </a:r>
            <a:r>
              <a:rPr lang="de-CH" sz="1800" dirty="0">
                <a:ea typeface="Calibri"/>
                <a:cs typeface="Times New Roman"/>
              </a:rPr>
              <a:t> </a:t>
            </a:r>
            <a:r>
              <a:rPr lang="de-CH" sz="1800" dirty="0" err="1">
                <a:ea typeface="Calibri"/>
                <a:cs typeface="Times New Roman"/>
              </a:rPr>
              <a:t>according</a:t>
            </a:r>
            <a:r>
              <a:rPr lang="de-CH" sz="1800" dirty="0">
                <a:ea typeface="Calibri"/>
                <a:cs typeface="Times New Roman"/>
              </a:rPr>
              <a:t> </a:t>
            </a:r>
            <a:r>
              <a:rPr lang="de-CH" sz="1800" dirty="0" err="1">
                <a:ea typeface="Calibri"/>
                <a:cs typeface="Times New Roman"/>
              </a:rPr>
              <a:t>to</a:t>
            </a:r>
            <a:r>
              <a:rPr lang="de-CH" sz="1800" dirty="0">
                <a:ea typeface="Calibri"/>
                <a:cs typeface="Times New Roman"/>
              </a:rPr>
              <a:t> oral </a:t>
            </a:r>
            <a:r>
              <a:rPr lang="de-CH" sz="1800" dirty="0" err="1">
                <a:ea typeface="Calibri"/>
                <a:cs typeface="Times New Roman"/>
              </a:rPr>
              <a:t>information</a:t>
            </a:r>
            <a:r>
              <a:rPr lang="de-CH" sz="1800" dirty="0">
                <a:ea typeface="Calibri"/>
                <a:cs typeface="Times New Roman"/>
              </a:rPr>
              <a:t> </a:t>
            </a:r>
            <a:r>
              <a:rPr lang="de-CH" sz="1800" dirty="0" err="1">
                <a:ea typeface="Calibri"/>
                <a:cs typeface="Times New Roman"/>
              </a:rPr>
              <a:t>provided</a:t>
            </a:r>
            <a:r>
              <a:rPr lang="de-CH" sz="1800" dirty="0">
                <a:ea typeface="Calibri"/>
                <a:cs typeface="Times New Roman"/>
              </a:rPr>
              <a:t> </a:t>
            </a:r>
            <a:r>
              <a:rPr lang="de-CH" sz="1800" dirty="0" err="1">
                <a:ea typeface="Calibri"/>
                <a:cs typeface="Times New Roman"/>
              </a:rPr>
              <a:t>by</a:t>
            </a:r>
            <a:r>
              <a:rPr lang="de-CH" sz="1800" dirty="0">
                <a:ea typeface="Calibri"/>
                <a:cs typeface="Times New Roman"/>
              </a:rPr>
              <a:t> </a:t>
            </a:r>
            <a:r>
              <a:rPr lang="de-CH" sz="1800" dirty="0" err="1">
                <a:ea typeface="Calibri"/>
                <a:cs typeface="Times New Roman"/>
              </a:rPr>
              <a:t>Tashi</a:t>
            </a:r>
            <a:r>
              <a:rPr lang="de-CH" sz="1800" dirty="0">
                <a:ea typeface="Calibri"/>
                <a:cs typeface="Times New Roman"/>
              </a:rPr>
              <a:t> </a:t>
            </a:r>
            <a:r>
              <a:rPr lang="de-CH" sz="1800" dirty="0" err="1">
                <a:ea typeface="Calibri"/>
                <a:cs typeface="Times New Roman"/>
              </a:rPr>
              <a:t>Tshering</a:t>
            </a:r>
            <a:r>
              <a:rPr lang="de-CH" sz="1800" dirty="0">
                <a:ea typeface="Calibri"/>
                <a:cs typeface="Times New Roman"/>
              </a:rPr>
              <a:t> </a:t>
            </a:r>
            <a:r>
              <a:rPr lang="de-CH" sz="1800" dirty="0" err="1">
                <a:ea typeface="Calibri"/>
                <a:cs typeface="Times New Roman"/>
              </a:rPr>
              <a:t>from</a:t>
            </a:r>
            <a:r>
              <a:rPr lang="de-CH" sz="1800" dirty="0">
                <a:ea typeface="Calibri"/>
                <a:cs typeface="Times New Roman"/>
              </a:rPr>
              <a:t> </a:t>
            </a:r>
            <a:r>
              <a:rPr lang="de-CH" sz="1800" dirty="0" err="1">
                <a:ea typeface="Calibri"/>
                <a:cs typeface="Times New Roman"/>
              </a:rPr>
              <a:t>the</a:t>
            </a:r>
            <a:r>
              <a:rPr lang="de-CH" sz="1800" dirty="0">
                <a:ea typeface="Calibri"/>
                <a:cs typeface="Times New Roman"/>
              </a:rPr>
              <a:t> LTWA, </a:t>
            </a:r>
            <a:r>
              <a:rPr lang="de-CH" sz="1800" dirty="0" err="1">
                <a:ea typeface="Calibri"/>
                <a:cs typeface="Times New Roman"/>
              </a:rPr>
              <a:t>there</a:t>
            </a:r>
            <a:r>
              <a:rPr lang="de-CH" sz="1800" dirty="0">
                <a:ea typeface="Calibri"/>
                <a:cs typeface="Times New Roman"/>
              </a:rPr>
              <a:t> </a:t>
            </a:r>
            <a:r>
              <a:rPr lang="de-CH" sz="1800" dirty="0" err="1">
                <a:ea typeface="Calibri"/>
                <a:cs typeface="Times New Roman"/>
              </a:rPr>
              <a:t>is</a:t>
            </a:r>
            <a:r>
              <a:rPr lang="de-CH" sz="1800" dirty="0">
                <a:ea typeface="Calibri"/>
                <a:cs typeface="Times New Roman"/>
              </a:rPr>
              <a:t> </a:t>
            </a:r>
            <a:r>
              <a:rPr lang="de-CH" sz="1800" dirty="0" err="1">
                <a:ea typeface="Calibri"/>
                <a:cs typeface="Times New Roman"/>
              </a:rPr>
              <a:t>yet</a:t>
            </a:r>
            <a:r>
              <a:rPr lang="de-CH" sz="1800" dirty="0">
                <a:ea typeface="Calibri"/>
                <a:cs typeface="Times New Roman"/>
              </a:rPr>
              <a:t> </a:t>
            </a:r>
            <a:r>
              <a:rPr lang="de-CH" sz="1800" dirty="0" err="1">
                <a:ea typeface="Calibri"/>
                <a:cs typeface="Times New Roman"/>
              </a:rPr>
              <a:t>another</a:t>
            </a:r>
            <a:r>
              <a:rPr lang="de-CH" sz="1800" dirty="0">
                <a:ea typeface="Calibri"/>
                <a:cs typeface="Times New Roman"/>
              </a:rPr>
              <a:t> </a:t>
            </a:r>
            <a:r>
              <a:rPr lang="de-CH" sz="1800" dirty="0" err="1" smtClean="0">
                <a:ea typeface="Calibri"/>
                <a:cs typeface="Times New Roman"/>
              </a:rPr>
              <a:t>Khenpalung</a:t>
            </a:r>
            <a:r>
              <a:rPr lang="de-CH" sz="1800" dirty="0" smtClean="0">
                <a:ea typeface="Calibri"/>
                <a:cs typeface="Times New Roman"/>
              </a:rPr>
              <a:t> </a:t>
            </a:r>
            <a:r>
              <a:rPr lang="de-CH" sz="1800" dirty="0">
                <a:ea typeface="Calibri"/>
                <a:cs typeface="Times New Roman"/>
              </a:rPr>
              <a:t>in </a:t>
            </a:r>
            <a:r>
              <a:rPr lang="de-CH" sz="1800" dirty="0" err="1" smtClean="0">
                <a:ea typeface="Calibri"/>
                <a:cs typeface="Times New Roman"/>
              </a:rPr>
              <a:t>Kham</a:t>
            </a:r>
            <a:r>
              <a:rPr lang="de-CH" sz="1800" dirty="0" smtClean="0">
                <a:ea typeface="Calibri"/>
                <a:cs typeface="Times New Roman"/>
              </a:rPr>
              <a:t>.</a:t>
            </a:r>
            <a:endParaRPr lang="de-CH" sz="1800" dirty="0">
              <a:ea typeface="Calibri"/>
              <a:cs typeface="Times New Roman"/>
            </a:endParaRPr>
          </a:p>
          <a:p>
            <a:pPr lvl="0">
              <a:spcAft>
                <a:spcPts val="1000"/>
              </a:spcAft>
              <a:buFont typeface="+mj-lt"/>
              <a:buAutoNum type="arabicPeriod"/>
              <a:tabLst>
                <a:tab pos="457200" algn="l"/>
              </a:tabLst>
            </a:pPr>
            <a:r>
              <a:rPr lang="fr-CH" sz="1800" dirty="0" err="1" smtClean="0">
                <a:ea typeface="Calibri"/>
                <a:cs typeface="Times New Roman"/>
              </a:rPr>
              <a:t>lHä</a:t>
            </a:r>
            <a:r>
              <a:rPr lang="fr-CH" sz="1800" dirty="0" smtClean="0">
                <a:ea typeface="Calibri"/>
                <a:cs typeface="Times New Roman"/>
              </a:rPr>
              <a:t> </a:t>
            </a:r>
            <a:r>
              <a:rPr lang="fr-CH" sz="1800" dirty="0" err="1" smtClean="0">
                <a:ea typeface="Calibri"/>
                <a:cs typeface="Times New Roman"/>
              </a:rPr>
              <a:t>phodrang</a:t>
            </a:r>
            <a:endParaRPr lang="de-CH" sz="1800" dirty="0">
              <a:ea typeface="Calibri"/>
              <a:cs typeface="Times New Roman"/>
            </a:endParaRPr>
          </a:p>
          <a:p>
            <a:pPr lvl="0">
              <a:spcAft>
                <a:spcPts val="1000"/>
              </a:spcAft>
              <a:buFont typeface="+mj-lt"/>
              <a:buAutoNum type="arabicPeriod"/>
              <a:tabLst>
                <a:tab pos="457200" algn="l"/>
              </a:tabLst>
            </a:pPr>
            <a:r>
              <a:rPr lang="de-CH" sz="1800" dirty="0" err="1" smtClean="0">
                <a:ea typeface="Calibri"/>
                <a:cs typeface="Times New Roman"/>
              </a:rPr>
              <a:t>Dromokhü</a:t>
            </a:r>
            <a:r>
              <a:rPr lang="de-CH" sz="1800" dirty="0" smtClean="0">
                <a:ea typeface="Calibri"/>
                <a:cs typeface="Times New Roman"/>
              </a:rPr>
              <a:t> </a:t>
            </a:r>
            <a:r>
              <a:rPr lang="de-CH" sz="1800" dirty="0">
                <a:ea typeface="Calibri"/>
                <a:cs typeface="Times New Roman"/>
              </a:rPr>
              <a:t>in </a:t>
            </a:r>
            <a:r>
              <a:rPr lang="de-CH" sz="1800" dirty="0" err="1">
                <a:ea typeface="Calibri"/>
                <a:cs typeface="Times New Roman"/>
              </a:rPr>
              <a:t>the</a:t>
            </a:r>
            <a:r>
              <a:rPr lang="de-CH" sz="1800" dirty="0">
                <a:ea typeface="Calibri"/>
                <a:cs typeface="Times New Roman"/>
              </a:rPr>
              <a:t> </a:t>
            </a:r>
            <a:r>
              <a:rPr lang="de-CH" sz="1800" dirty="0" err="1">
                <a:ea typeface="Calibri"/>
                <a:cs typeface="Times New Roman"/>
              </a:rPr>
              <a:t>Chumbi</a:t>
            </a:r>
            <a:r>
              <a:rPr lang="de-CH" sz="1800" dirty="0">
                <a:ea typeface="Calibri"/>
                <a:cs typeface="Times New Roman"/>
              </a:rPr>
              <a:t> </a:t>
            </a:r>
            <a:r>
              <a:rPr lang="de-CH" sz="1800" dirty="0" err="1">
                <a:ea typeface="Calibri"/>
                <a:cs typeface="Times New Roman"/>
              </a:rPr>
              <a:t>valley</a:t>
            </a:r>
            <a:r>
              <a:rPr lang="de-CH" sz="1800" dirty="0">
                <a:ea typeface="Calibri"/>
                <a:cs typeface="Times New Roman"/>
              </a:rPr>
              <a:t> in Southern Tibet.</a:t>
            </a:r>
          </a:p>
          <a:p>
            <a:endParaRPr lang="de-CH" sz="1800" dirty="0"/>
          </a:p>
        </p:txBody>
      </p:sp>
    </p:spTree>
    <p:extLst>
      <p:ext uri="{BB962C8B-B14F-4D97-AF65-F5344CB8AC3E}">
        <p14:creationId xmlns:p14="http://schemas.microsoft.com/office/powerpoint/2010/main" val="34500453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endParaRPr lang="de-DE" smtClean="0"/>
          </a:p>
        </p:txBody>
      </p:sp>
      <p:sp>
        <p:nvSpPr>
          <p:cNvPr id="11267" name="Rectangle 3"/>
          <p:cNvSpPr>
            <a:spLocks noGrp="1" noChangeArrowheads="1"/>
          </p:cNvSpPr>
          <p:nvPr>
            <p:ph type="body" idx="1"/>
          </p:nvPr>
        </p:nvSpPr>
        <p:spPr/>
        <p:txBody>
          <a:bodyPr/>
          <a:lstStyle/>
          <a:p>
            <a:pPr eaLnBrk="1" hangingPunct="1"/>
            <a:r>
              <a:rPr lang="de-DE" dirty="0" smtClean="0"/>
              <a:t>„</a:t>
            </a:r>
            <a:r>
              <a:rPr lang="de-DE" dirty="0" err="1" smtClean="0"/>
              <a:t>During</a:t>
            </a:r>
            <a:r>
              <a:rPr lang="de-DE" dirty="0" smtClean="0"/>
              <a:t> </a:t>
            </a:r>
            <a:r>
              <a:rPr lang="de-DE" dirty="0" err="1" smtClean="0"/>
              <a:t>the</a:t>
            </a:r>
            <a:r>
              <a:rPr lang="de-DE" dirty="0" smtClean="0"/>
              <a:t> time </a:t>
            </a:r>
            <a:r>
              <a:rPr lang="de-DE" dirty="0" err="1" smtClean="0"/>
              <a:t>of</a:t>
            </a:r>
            <a:r>
              <a:rPr lang="de-DE" dirty="0" smtClean="0"/>
              <a:t> </a:t>
            </a:r>
            <a:r>
              <a:rPr lang="de-DE" dirty="0" err="1" smtClean="0"/>
              <a:t>degeneration</a:t>
            </a:r>
            <a:r>
              <a:rPr lang="de-DE" dirty="0" smtClean="0"/>
              <a:t> [</a:t>
            </a:r>
            <a:r>
              <a:rPr lang="de-DE" dirty="0" err="1" smtClean="0"/>
              <a:t>of</a:t>
            </a:r>
            <a:r>
              <a:rPr lang="de-DE" dirty="0" smtClean="0"/>
              <a:t> </a:t>
            </a:r>
            <a:r>
              <a:rPr lang="de-DE" dirty="0" err="1" smtClean="0"/>
              <a:t>the</a:t>
            </a:r>
            <a:r>
              <a:rPr lang="de-DE" dirty="0" smtClean="0"/>
              <a:t> </a:t>
            </a:r>
            <a:r>
              <a:rPr lang="de-DE" dirty="0" err="1" smtClean="0"/>
              <a:t>dharma</a:t>
            </a:r>
            <a:r>
              <a:rPr lang="de-DE" dirty="0" smtClean="0"/>
              <a:t>] </a:t>
            </a:r>
            <a:r>
              <a:rPr lang="de-DE" dirty="0" err="1" smtClean="0"/>
              <a:t>the</a:t>
            </a:r>
            <a:r>
              <a:rPr lang="de-DE" dirty="0" smtClean="0"/>
              <a:t> </a:t>
            </a:r>
            <a:r>
              <a:rPr lang="de-DE" dirty="0" err="1" smtClean="0"/>
              <a:t>troops</a:t>
            </a:r>
            <a:r>
              <a:rPr lang="de-DE" dirty="0" smtClean="0"/>
              <a:t> </a:t>
            </a:r>
            <a:r>
              <a:rPr lang="de-DE" dirty="0" err="1" smtClean="0"/>
              <a:t>of</a:t>
            </a:r>
            <a:r>
              <a:rPr lang="de-DE" dirty="0" smtClean="0"/>
              <a:t> </a:t>
            </a:r>
            <a:r>
              <a:rPr lang="de-DE" dirty="0" err="1" smtClean="0"/>
              <a:t>the</a:t>
            </a:r>
            <a:r>
              <a:rPr lang="de-DE" dirty="0" smtClean="0"/>
              <a:t> </a:t>
            </a:r>
            <a:r>
              <a:rPr lang="de-DE" dirty="0" err="1" smtClean="0"/>
              <a:t>Mongols</a:t>
            </a:r>
            <a:r>
              <a:rPr lang="de-DE" dirty="0" smtClean="0"/>
              <a:t> will </a:t>
            </a:r>
            <a:r>
              <a:rPr lang="de-DE" dirty="0" err="1" smtClean="0"/>
              <a:t>conquer</a:t>
            </a:r>
            <a:r>
              <a:rPr lang="de-DE" dirty="0" smtClean="0"/>
              <a:t> </a:t>
            </a:r>
            <a:r>
              <a:rPr lang="de-DE" dirty="0" err="1" smtClean="0"/>
              <a:t>the</a:t>
            </a:r>
            <a:r>
              <a:rPr lang="de-DE" dirty="0" smtClean="0"/>
              <a:t> </a:t>
            </a:r>
            <a:r>
              <a:rPr lang="de-DE" dirty="0" err="1" smtClean="0"/>
              <a:t>center</a:t>
            </a:r>
            <a:r>
              <a:rPr lang="de-DE" dirty="0" smtClean="0"/>
              <a:t> </a:t>
            </a:r>
            <a:r>
              <a:rPr lang="de-DE" dirty="0" err="1" smtClean="0"/>
              <a:t>of</a:t>
            </a:r>
            <a:r>
              <a:rPr lang="de-DE" dirty="0" smtClean="0"/>
              <a:t> Tibet. </a:t>
            </a:r>
            <a:r>
              <a:rPr lang="de-DE" dirty="0" err="1" smtClean="0"/>
              <a:t>They</a:t>
            </a:r>
            <a:r>
              <a:rPr lang="de-DE" dirty="0" smtClean="0"/>
              <a:t> will </a:t>
            </a:r>
            <a:r>
              <a:rPr lang="de-DE" dirty="0" err="1" smtClean="0"/>
              <a:t>annihilate</a:t>
            </a:r>
            <a:r>
              <a:rPr lang="de-DE" dirty="0" smtClean="0"/>
              <a:t> all </a:t>
            </a:r>
            <a:r>
              <a:rPr lang="de-DE" dirty="0" err="1" smtClean="0"/>
              <a:t>Tibetans</a:t>
            </a:r>
            <a:r>
              <a:rPr lang="de-DE" smtClean="0"/>
              <a:t> …“ </a:t>
            </a:r>
            <a:endParaRPr lang="de-DE" dirty="0" smtClean="0"/>
          </a:p>
          <a:p>
            <a:pPr eaLnBrk="1" hangingPunct="1">
              <a:buFontTx/>
              <a:buNone/>
            </a:pPr>
            <a:r>
              <a:rPr lang="de-DE" dirty="0" smtClean="0"/>
              <a:t>	(</a:t>
            </a:r>
            <a:r>
              <a:rPr lang="de-DE" i="1" dirty="0" err="1" smtClean="0"/>
              <a:t>sBas</a:t>
            </a:r>
            <a:r>
              <a:rPr lang="de-DE" i="1" dirty="0" smtClean="0"/>
              <a:t> </a:t>
            </a:r>
            <a:r>
              <a:rPr lang="de-DE" i="1" dirty="0" err="1" smtClean="0"/>
              <a:t>yul</a:t>
            </a:r>
            <a:r>
              <a:rPr lang="de-DE" i="1" dirty="0" smtClean="0"/>
              <a:t> </a:t>
            </a:r>
            <a:r>
              <a:rPr lang="de-DE" i="1" dirty="0" err="1" smtClean="0"/>
              <a:t>mkhan</a:t>
            </a:r>
            <a:r>
              <a:rPr lang="de-DE" i="1" dirty="0" smtClean="0"/>
              <a:t> </a:t>
            </a:r>
            <a:r>
              <a:rPr lang="de-DE" i="1" dirty="0" err="1" smtClean="0"/>
              <a:t>pa</a:t>
            </a:r>
            <a:r>
              <a:rPr lang="de-DE" i="1" dirty="0" smtClean="0"/>
              <a:t> </a:t>
            </a:r>
            <a:r>
              <a:rPr lang="de-DE" i="1" dirty="0" err="1" smtClean="0"/>
              <a:t>lung</a:t>
            </a:r>
            <a:r>
              <a:rPr lang="de-DE" i="1" dirty="0" smtClean="0"/>
              <a:t> </a:t>
            </a:r>
            <a:r>
              <a:rPr lang="de-DE" i="1" dirty="0" err="1" smtClean="0"/>
              <a:t>gis</a:t>
            </a:r>
            <a:r>
              <a:rPr lang="de-DE" i="1" dirty="0" smtClean="0"/>
              <a:t> </a:t>
            </a:r>
            <a:r>
              <a:rPr lang="de-DE" i="1" dirty="0" err="1" smtClean="0"/>
              <a:t>lam</a:t>
            </a:r>
            <a:r>
              <a:rPr lang="de-DE" i="1" dirty="0" smtClean="0"/>
              <a:t> </a:t>
            </a:r>
            <a:r>
              <a:rPr lang="de-DE" i="1" dirty="0" err="1" smtClean="0"/>
              <a:t>yig</a:t>
            </a:r>
            <a:r>
              <a:rPr lang="de-DE" i="1" dirty="0" smtClean="0"/>
              <a:t> </a:t>
            </a:r>
            <a:r>
              <a:rPr lang="de-DE" i="1" dirty="0" err="1" smtClean="0"/>
              <a:t>sa</a:t>
            </a:r>
            <a:r>
              <a:rPr lang="de-DE" i="1" dirty="0" smtClean="0"/>
              <a:t> </a:t>
            </a:r>
            <a:r>
              <a:rPr lang="de-DE" i="1" dirty="0" err="1" smtClean="0"/>
              <a:t>dpyad</a:t>
            </a:r>
            <a:r>
              <a:rPr lang="de-DE" i="1" dirty="0" smtClean="0"/>
              <a:t> dang </a:t>
            </a:r>
            <a:r>
              <a:rPr lang="de-DE" i="1" dirty="0" err="1" smtClean="0"/>
              <a:t>bcas</a:t>
            </a:r>
            <a:r>
              <a:rPr lang="de-DE" i="1" dirty="0" smtClean="0"/>
              <a:t> </a:t>
            </a:r>
            <a:r>
              <a:rPr lang="de-DE" i="1" dirty="0" err="1" smtClean="0"/>
              <a:t>pa</a:t>
            </a:r>
            <a:r>
              <a:rPr lang="de-DE" dirty="0" smtClean="0"/>
              <a:t>, </a:t>
            </a:r>
            <a:r>
              <a:rPr lang="de-DE" dirty="0" err="1" smtClean="0"/>
              <a:t>Fol</a:t>
            </a:r>
            <a:r>
              <a:rPr lang="de-DE" dirty="0" smtClean="0"/>
              <a:t>. 11r1) </a:t>
            </a:r>
          </a:p>
        </p:txBody>
      </p:sp>
    </p:spTree>
    <p:extLst>
      <p:ext uri="{BB962C8B-B14F-4D97-AF65-F5344CB8AC3E}">
        <p14:creationId xmlns:p14="http://schemas.microsoft.com/office/powerpoint/2010/main" val="35795064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endParaRPr lang="de-DE" sz="4000" dirty="0" smtClean="0"/>
          </a:p>
        </p:txBody>
      </p:sp>
      <p:sp>
        <p:nvSpPr>
          <p:cNvPr id="4099" name="Rectangle 3"/>
          <p:cNvSpPr>
            <a:spLocks noGrp="1" noChangeArrowheads="1"/>
          </p:cNvSpPr>
          <p:nvPr>
            <p:ph type="body" idx="1"/>
          </p:nvPr>
        </p:nvSpPr>
        <p:spPr/>
        <p:txBody>
          <a:bodyPr/>
          <a:lstStyle/>
          <a:p>
            <a:pPr eaLnBrk="1" hangingPunct="1"/>
            <a:r>
              <a:rPr lang="de-DE" dirty="0" smtClean="0"/>
              <a:t>„In </a:t>
            </a:r>
            <a:r>
              <a:rPr lang="de-DE" dirty="0" err="1" smtClean="0"/>
              <a:t>short</a:t>
            </a:r>
            <a:r>
              <a:rPr lang="de-DE" dirty="0" smtClean="0"/>
              <a:t>, a </a:t>
            </a:r>
            <a:r>
              <a:rPr lang="de-DE" dirty="0" err="1" smtClean="0"/>
              <a:t>hidden</a:t>
            </a:r>
            <a:r>
              <a:rPr lang="de-DE" dirty="0" smtClean="0"/>
              <a:t> </a:t>
            </a:r>
            <a:r>
              <a:rPr lang="de-DE" dirty="0" err="1" smtClean="0"/>
              <a:t>region</a:t>
            </a:r>
            <a:r>
              <a:rPr lang="de-DE" dirty="0" smtClean="0"/>
              <a:t> </a:t>
            </a:r>
            <a:r>
              <a:rPr lang="de-DE" dirty="0" err="1" smtClean="0"/>
              <a:t>is</a:t>
            </a:r>
            <a:r>
              <a:rPr lang="de-DE" dirty="0" smtClean="0"/>
              <a:t> a </a:t>
            </a:r>
            <a:r>
              <a:rPr lang="de-DE" dirty="0" err="1" smtClean="0"/>
              <a:t>region</a:t>
            </a:r>
            <a:r>
              <a:rPr lang="de-DE" dirty="0" smtClean="0"/>
              <a:t>, </a:t>
            </a:r>
            <a:r>
              <a:rPr lang="de-DE" dirty="0" err="1" smtClean="0"/>
              <a:t>to</a:t>
            </a:r>
            <a:r>
              <a:rPr lang="de-DE" dirty="0" smtClean="0"/>
              <a:t> </a:t>
            </a:r>
            <a:r>
              <a:rPr lang="de-DE" dirty="0" err="1" smtClean="0"/>
              <a:t>which</a:t>
            </a:r>
            <a:r>
              <a:rPr lang="de-DE" dirty="0" smtClean="0"/>
              <a:t> </a:t>
            </a:r>
            <a:r>
              <a:rPr lang="de-DE" dirty="0" err="1" smtClean="0"/>
              <a:t>one</a:t>
            </a:r>
            <a:r>
              <a:rPr lang="de-DE" dirty="0" smtClean="0"/>
              <a:t> </a:t>
            </a:r>
            <a:r>
              <a:rPr lang="de-DE" dirty="0" err="1" smtClean="0"/>
              <a:t>escapes</a:t>
            </a:r>
            <a:r>
              <a:rPr lang="de-DE" dirty="0" smtClean="0"/>
              <a:t> in </a:t>
            </a:r>
            <a:r>
              <a:rPr lang="de-DE" dirty="0" err="1" smtClean="0"/>
              <a:t>the</a:t>
            </a:r>
            <a:r>
              <a:rPr lang="de-DE" dirty="0" smtClean="0"/>
              <a:t> </a:t>
            </a:r>
            <a:r>
              <a:rPr lang="de-DE" dirty="0" err="1" smtClean="0"/>
              <a:t>face</a:t>
            </a:r>
            <a:r>
              <a:rPr lang="de-DE" dirty="0" smtClean="0"/>
              <a:t> </a:t>
            </a:r>
            <a:r>
              <a:rPr lang="de-DE" dirty="0" err="1" smtClean="0"/>
              <a:t>of</a:t>
            </a:r>
            <a:r>
              <a:rPr lang="de-DE" dirty="0" smtClean="0"/>
              <a:t> wild </a:t>
            </a:r>
            <a:r>
              <a:rPr lang="de-DE" dirty="0" err="1" smtClean="0"/>
              <a:t>enemy</a:t>
            </a:r>
            <a:r>
              <a:rPr lang="de-DE" dirty="0" smtClean="0"/>
              <a:t> </a:t>
            </a:r>
            <a:r>
              <a:rPr lang="de-DE" dirty="0" err="1" smtClean="0"/>
              <a:t>troops</a:t>
            </a:r>
            <a:r>
              <a:rPr lang="de-DE" dirty="0" smtClean="0"/>
              <a:t>. </a:t>
            </a:r>
            <a:r>
              <a:rPr lang="de-DE" dirty="0" err="1" smtClean="0"/>
              <a:t>Its</a:t>
            </a:r>
            <a:r>
              <a:rPr lang="de-DE" dirty="0" smtClean="0"/>
              <a:t> </a:t>
            </a:r>
            <a:r>
              <a:rPr lang="de-DE" dirty="0" err="1" smtClean="0"/>
              <a:t>character</a:t>
            </a:r>
            <a:r>
              <a:rPr lang="de-DE" dirty="0" smtClean="0"/>
              <a:t> </a:t>
            </a:r>
            <a:r>
              <a:rPr lang="de-DE" dirty="0" err="1" smtClean="0"/>
              <a:t>is</a:t>
            </a:r>
            <a:r>
              <a:rPr lang="de-DE" dirty="0" smtClean="0"/>
              <a:t> </a:t>
            </a:r>
            <a:r>
              <a:rPr lang="de-DE" dirty="0" err="1" smtClean="0"/>
              <a:t>that</a:t>
            </a:r>
            <a:r>
              <a:rPr lang="de-DE" dirty="0" smtClean="0"/>
              <a:t> </a:t>
            </a:r>
            <a:r>
              <a:rPr lang="de-DE" dirty="0" err="1" smtClean="0"/>
              <a:t>of</a:t>
            </a:r>
            <a:r>
              <a:rPr lang="de-DE" dirty="0" smtClean="0"/>
              <a:t> a </a:t>
            </a:r>
            <a:r>
              <a:rPr lang="de-DE" dirty="0" err="1" smtClean="0"/>
              <a:t>completely</a:t>
            </a:r>
            <a:r>
              <a:rPr lang="de-DE" dirty="0" smtClean="0"/>
              <a:t> </a:t>
            </a:r>
            <a:r>
              <a:rPr lang="de-DE" dirty="0" err="1" smtClean="0"/>
              <a:t>safe</a:t>
            </a:r>
            <a:r>
              <a:rPr lang="de-DE" dirty="0" smtClean="0"/>
              <a:t> </a:t>
            </a:r>
            <a:r>
              <a:rPr lang="de-DE" dirty="0" err="1" smtClean="0"/>
              <a:t>place</a:t>
            </a:r>
            <a:r>
              <a:rPr lang="de-DE" dirty="0" smtClean="0"/>
              <a:t>.“ (</a:t>
            </a:r>
            <a:r>
              <a:rPr lang="de-DE" dirty="0" err="1" smtClean="0"/>
              <a:t>rDo</a:t>
            </a:r>
            <a:r>
              <a:rPr lang="de-DE" dirty="0" smtClean="0"/>
              <a:t> </a:t>
            </a:r>
            <a:r>
              <a:rPr lang="de-DE" dirty="0" err="1" smtClean="0"/>
              <a:t>dmar</a:t>
            </a:r>
            <a:r>
              <a:rPr lang="de-DE" dirty="0" smtClean="0"/>
              <a:t> </a:t>
            </a:r>
            <a:r>
              <a:rPr lang="de-DE" dirty="0" err="1" smtClean="0"/>
              <a:t>Zhabs</a:t>
            </a:r>
            <a:r>
              <a:rPr lang="de-DE" dirty="0" smtClean="0"/>
              <a:t> </a:t>
            </a:r>
            <a:r>
              <a:rPr lang="de-DE" dirty="0" err="1" smtClean="0"/>
              <a:t>drung</a:t>
            </a:r>
            <a:r>
              <a:rPr lang="de-DE" dirty="0" smtClean="0"/>
              <a:t> Mi </a:t>
            </a:r>
            <a:r>
              <a:rPr lang="de-DE" dirty="0"/>
              <a:t>`</a:t>
            </a:r>
            <a:r>
              <a:rPr lang="de-DE" dirty="0" err="1" smtClean="0"/>
              <a:t>gyur</a:t>
            </a:r>
            <a:r>
              <a:rPr lang="de-DE" dirty="0" smtClean="0"/>
              <a:t> </a:t>
            </a:r>
            <a:r>
              <a:rPr lang="de-DE" dirty="0" err="1" smtClean="0"/>
              <a:t>rdo</a:t>
            </a:r>
            <a:r>
              <a:rPr lang="de-DE" dirty="0" smtClean="0"/>
              <a:t> </a:t>
            </a:r>
            <a:r>
              <a:rPr lang="de-DE" dirty="0" err="1" smtClean="0"/>
              <a:t>rje</a:t>
            </a:r>
            <a:r>
              <a:rPr lang="de-DE" dirty="0" smtClean="0"/>
              <a:t>, </a:t>
            </a:r>
            <a:r>
              <a:rPr lang="de-CH" i="1" dirty="0" err="1" smtClean="0"/>
              <a:t>gNam</a:t>
            </a:r>
            <a:r>
              <a:rPr lang="de-CH" i="1" dirty="0" smtClean="0"/>
              <a:t> </a:t>
            </a:r>
            <a:r>
              <a:rPr lang="de-CH" i="1" dirty="0" err="1" smtClean="0"/>
              <a:t>sgo</a:t>
            </a:r>
            <a:r>
              <a:rPr lang="de-CH" i="1" dirty="0" smtClean="0"/>
              <a:t> </a:t>
            </a:r>
            <a:r>
              <a:rPr lang="de-CH" i="1" dirty="0" err="1" smtClean="0"/>
              <a:t>zla</a:t>
            </a:r>
            <a:r>
              <a:rPr lang="de-CH" i="1" dirty="0" smtClean="0"/>
              <a:t> </a:t>
            </a:r>
            <a:r>
              <a:rPr lang="de-CH" i="1" dirty="0" err="1" smtClean="0"/>
              <a:t>gam</a:t>
            </a:r>
            <a:r>
              <a:rPr lang="de-CH" i="1" dirty="0" smtClean="0"/>
              <a:t> </a:t>
            </a:r>
            <a:r>
              <a:rPr lang="de-CH" i="1" dirty="0" err="1" smtClean="0"/>
              <a:t>gyi</a:t>
            </a:r>
            <a:r>
              <a:rPr lang="de-CH" i="1" dirty="0" smtClean="0"/>
              <a:t> </a:t>
            </a:r>
            <a:r>
              <a:rPr lang="de-CH" i="1" dirty="0" err="1" smtClean="0"/>
              <a:t>dngos</a:t>
            </a:r>
            <a:r>
              <a:rPr lang="de-CH" i="1" dirty="0" smtClean="0"/>
              <a:t> `</a:t>
            </a:r>
            <a:r>
              <a:rPr lang="de-CH" i="1" dirty="0" err="1" smtClean="0"/>
              <a:t>dzin</a:t>
            </a:r>
            <a:r>
              <a:rPr lang="de-CH" i="1" dirty="0" smtClean="0"/>
              <a:t> </a:t>
            </a:r>
            <a:r>
              <a:rPr lang="de-CH" i="1" dirty="0" err="1" smtClean="0"/>
              <a:t>phan</a:t>
            </a:r>
            <a:r>
              <a:rPr lang="de-CH" i="1" dirty="0" smtClean="0"/>
              <a:t> </a:t>
            </a:r>
            <a:r>
              <a:rPr lang="de-CH" i="1" dirty="0" err="1" smtClean="0"/>
              <a:t>bde</a:t>
            </a:r>
            <a:r>
              <a:rPr lang="de-CH" i="1" dirty="0" smtClean="0"/>
              <a:t> </a:t>
            </a:r>
            <a:r>
              <a:rPr lang="de-CH" i="1" dirty="0" err="1" smtClean="0"/>
              <a:t>snying</a:t>
            </a:r>
            <a:r>
              <a:rPr lang="de-CH" i="1" dirty="0" smtClean="0"/>
              <a:t> </a:t>
            </a:r>
            <a:r>
              <a:rPr lang="de-CH" i="1" dirty="0" err="1" smtClean="0"/>
              <a:t>po</a:t>
            </a:r>
            <a:r>
              <a:rPr lang="de-CH" i="1" dirty="0" smtClean="0"/>
              <a:t>, </a:t>
            </a:r>
            <a:r>
              <a:rPr lang="de-CH" dirty="0" err="1" smtClean="0"/>
              <a:t>Fol</a:t>
            </a:r>
            <a:r>
              <a:rPr lang="de-CH" dirty="0" smtClean="0"/>
              <a:t>. 7v5/6) </a:t>
            </a:r>
            <a:endParaRPr lang="de-DE" dirty="0" smtClean="0"/>
          </a:p>
        </p:txBody>
      </p:sp>
    </p:spTree>
    <p:extLst>
      <p:ext uri="{BB962C8B-B14F-4D97-AF65-F5344CB8AC3E}">
        <p14:creationId xmlns:p14="http://schemas.microsoft.com/office/powerpoint/2010/main" val="9126468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a:bodyPr>
          <a:lstStyle/>
          <a:p>
            <a:pPr eaLnBrk="1" hangingPunct="1"/>
            <a:r>
              <a:rPr lang="de-CH" sz="4000" dirty="0" smtClean="0"/>
              <a:t>The </a:t>
            </a:r>
            <a:r>
              <a:rPr lang="de-CH" sz="4000" dirty="0" err="1" smtClean="0"/>
              <a:t>signs</a:t>
            </a:r>
            <a:r>
              <a:rPr lang="de-CH" sz="4000" dirty="0" smtClean="0"/>
              <a:t> </a:t>
            </a:r>
            <a:r>
              <a:rPr lang="de-CH" sz="4000" dirty="0" err="1" smtClean="0"/>
              <a:t>to</a:t>
            </a:r>
            <a:r>
              <a:rPr lang="de-CH" sz="4000" dirty="0" smtClean="0"/>
              <a:t> </a:t>
            </a:r>
            <a:r>
              <a:rPr lang="de-CH" sz="4000" dirty="0" smtClean="0"/>
              <a:t>open a </a:t>
            </a:r>
            <a:r>
              <a:rPr lang="de-CH" sz="4000" dirty="0" err="1" smtClean="0"/>
              <a:t>Beyul</a:t>
            </a:r>
            <a:endParaRPr lang="de-DE" sz="4000" dirty="0" smtClean="0"/>
          </a:p>
        </p:txBody>
      </p:sp>
      <p:sp>
        <p:nvSpPr>
          <p:cNvPr id="8195" name="Rectangle 3"/>
          <p:cNvSpPr>
            <a:spLocks noGrp="1" noChangeArrowheads="1"/>
          </p:cNvSpPr>
          <p:nvPr>
            <p:ph type="body" idx="1"/>
          </p:nvPr>
        </p:nvSpPr>
        <p:spPr/>
        <p:txBody>
          <a:bodyPr/>
          <a:lstStyle/>
          <a:p>
            <a:pPr eaLnBrk="1" hangingPunct="1"/>
            <a:r>
              <a:rPr lang="de-CH" dirty="0" err="1" smtClean="0"/>
              <a:t>According</a:t>
            </a:r>
            <a:r>
              <a:rPr lang="de-CH" dirty="0" smtClean="0"/>
              <a:t> </a:t>
            </a:r>
            <a:r>
              <a:rPr lang="de-CH" dirty="0" err="1" smtClean="0"/>
              <a:t>to</a:t>
            </a:r>
            <a:r>
              <a:rPr lang="de-CH" dirty="0" smtClean="0"/>
              <a:t> </a:t>
            </a:r>
            <a:r>
              <a:rPr lang="de-CH" dirty="0" err="1" smtClean="0"/>
              <a:t>the</a:t>
            </a:r>
            <a:r>
              <a:rPr lang="de-CH" dirty="0" smtClean="0"/>
              <a:t> </a:t>
            </a:r>
            <a:r>
              <a:rPr lang="de-CH" i="1" dirty="0" err="1" smtClean="0"/>
              <a:t>sBas</a:t>
            </a:r>
            <a:r>
              <a:rPr lang="de-CH" i="1" dirty="0" smtClean="0"/>
              <a:t> </a:t>
            </a:r>
            <a:r>
              <a:rPr lang="de-CH" i="1" dirty="0" err="1" smtClean="0"/>
              <a:t>yul</a:t>
            </a:r>
            <a:r>
              <a:rPr lang="de-CH" i="1" dirty="0" smtClean="0"/>
              <a:t> `</a:t>
            </a:r>
            <a:r>
              <a:rPr lang="de-CH" i="1" dirty="0" err="1" smtClean="0"/>
              <a:t>bras</a:t>
            </a:r>
            <a:r>
              <a:rPr lang="de-CH" i="1" dirty="0" smtClean="0"/>
              <a:t> </a:t>
            </a:r>
            <a:r>
              <a:rPr lang="de-CH" i="1" dirty="0" err="1" smtClean="0"/>
              <a:t>mo</a:t>
            </a:r>
            <a:r>
              <a:rPr lang="de-CH" i="1" dirty="0" smtClean="0"/>
              <a:t> </a:t>
            </a:r>
            <a:r>
              <a:rPr lang="de-CH" i="1" dirty="0" err="1" smtClean="0"/>
              <a:t>ljongs</a:t>
            </a:r>
            <a:r>
              <a:rPr lang="de-CH" i="1" dirty="0" smtClean="0"/>
              <a:t> </a:t>
            </a:r>
            <a:r>
              <a:rPr lang="de-CH" i="1" dirty="0" err="1" smtClean="0"/>
              <a:t>kyi</a:t>
            </a:r>
            <a:r>
              <a:rPr lang="de-CH" i="1" dirty="0" smtClean="0"/>
              <a:t> </a:t>
            </a:r>
            <a:r>
              <a:rPr lang="de-CH" i="1" dirty="0" err="1" smtClean="0"/>
              <a:t>gnas</a:t>
            </a:r>
            <a:r>
              <a:rPr lang="de-CH" i="1" dirty="0" smtClean="0"/>
              <a:t> </a:t>
            </a:r>
            <a:r>
              <a:rPr lang="de-CH" i="1" dirty="0" err="1" smtClean="0"/>
              <a:t>yig</a:t>
            </a:r>
            <a:r>
              <a:rPr lang="de-CH" i="1" dirty="0" smtClean="0"/>
              <a:t> </a:t>
            </a:r>
            <a:r>
              <a:rPr lang="de-CH" dirty="0" err="1" smtClean="0"/>
              <a:t>there</a:t>
            </a:r>
            <a:r>
              <a:rPr lang="de-CH" dirty="0" smtClean="0"/>
              <a:t> </a:t>
            </a:r>
            <a:r>
              <a:rPr lang="de-CH" dirty="0" err="1" smtClean="0"/>
              <a:t>are</a:t>
            </a:r>
            <a:endParaRPr lang="de-CH" i="1" dirty="0" smtClean="0"/>
          </a:p>
          <a:p>
            <a:pPr lvl="1" eaLnBrk="1" hangingPunct="1"/>
            <a:r>
              <a:rPr lang="de-CH" dirty="0" smtClean="0"/>
              <a:t>1. </a:t>
            </a:r>
            <a:r>
              <a:rPr lang="de-CH" dirty="0" err="1" smtClean="0"/>
              <a:t>visible</a:t>
            </a:r>
            <a:r>
              <a:rPr lang="de-CH" dirty="0" smtClean="0"/>
              <a:t> </a:t>
            </a:r>
            <a:r>
              <a:rPr lang="de-CH" dirty="0" err="1" smtClean="0"/>
              <a:t>signs</a:t>
            </a:r>
            <a:r>
              <a:rPr lang="de-CH" dirty="0" smtClean="0"/>
              <a:t> (war, </a:t>
            </a:r>
            <a:r>
              <a:rPr lang="de-CH" dirty="0" err="1" smtClean="0"/>
              <a:t>destruction</a:t>
            </a:r>
            <a:r>
              <a:rPr lang="de-CH" dirty="0" smtClean="0"/>
              <a:t>, </a:t>
            </a:r>
            <a:r>
              <a:rPr lang="de-CH" dirty="0" err="1" smtClean="0"/>
              <a:t>invasion</a:t>
            </a:r>
            <a:r>
              <a:rPr lang="de-CH" dirty="0" smtClean="0"/>
              <a:t>)</a:t>
            </a:r>
          </a:p>
          <a:p>
            <a:pPr lvl="1" eaLnBrk="1" hangingPunct="1"/>
            <a:r>
              <a:rPr lang="de-CH" dirty="0" smtClean="0"/>
              <a:t>2. </a:t>
            </a:r>
            <a:r>
              <a:rPr lang="de-CH" dirty="0" err="1" smtClean="0"/>
              <a:t>outer</a:t>
            </a:r>
            <a:r>
              <a:rPr lang="de-CH" dirty="0" smtClean="0"/>
              <a:t> </a:t>
            </a:r>
            <a:r>
              <a:rPr lang="de-CH" dirty="0" err="1" smtClean="0"/>
              <a:t>signs</a:t>
            </a:r>
            <a:r>
              <a:rPr lang="de-CH" dirty="0" smtClean="0"/>
              <a:t> (</a:t>
            </a:r>
            <a:r>
              <a:rPr lang="de-CH" dirty="0" err="1" smtClean="0"/>
              <a:t>natural</a:t>
            </a:r>
            <a:r>
              <a:rPr lang="de-CH" dirty="0" smtClean="0"/>
              <a:t> </a:t>
            </a:r>
            <a:r>
              <a:rPr lang="de-CH" dirty="0" err="1" smtClean="0"/>
              <a:t>disasters</a:t>
            </a:r>
            <a:r>
              <a:rPr lang="de-CH" dirty="0" smtClean="0"/>
              <a:t> </a:t>
            </a:r>
            <a:r>
              <a:rPr lang="de-CH" dirty="0" err="1" smtClean="0"/>
              <a:t>like</a:t>
            </a:r>
            <a:r>
              <a:rPr lang="de-CH" dirty="0" smtClean="0"/>
              <a:t> </a:t>
            </a:r>
            <a:r>
              <a:rPr lang="de-CH" dirty="0" err="1" smtClean="0"/>
              <a:t>earthquake</a:t>
            </a:r>
            <a:r>
              <a:rPr lang="de-CH" dirty="0" smtClean="0"/>
              <a:t>)</a:t>
            </a:r>
          </a:p>
          <a:p>
            <a:pPr lvl="1" eaLnBrk="1" hangingPunct="1"/>
            <a:r>
              <a:rPr lang="de-CH" dirty="0" smtClean="0"/>
              <a:t>3. </a:t>
            </a:r>
            <a:r>
              <a:rPr lang="de-CH" dirty="0" err="1" smtClean="0"/>
              <a:t>inner</a:t>
            </a:r>
            <a:r>
              <a:rPr lang="de-CH" dirty="0" smtClean="0"/>
              <a:t> </a:t>
            </a:r>
            <a:r>
              <a:rPr lang="de-CH" dirty="0" err="1" smtClean="0"/>
              <a:t>signs</a:t>
            </a:r>
            <a:r>
              <a:rPr lang="de-CH" dirty="0" smtClean="0"/>
              <a:t> (</a:t>
            </a:r>
            <a:r>
              <a:rPr lang="de-CH" dirty="0" err="1" smtClean="0"/>
              <a:t>social</a:t>
            </a:r>
            <a:r>
              <a:rPr lang="de-CH" dirty="0" smtClean="0"/>
              <a:t> </a:t>
            </a:r>
            <a:r>
              <a:rPr lang="de-CH" dirty="0" err="1" smtClean="0"/>
              <a:t>and</a:t>
            </a:r>
            <a:r>
              <a:rPr lang="de-CH" dirty="0" smtClean="0"/>
              <a:t> </a:t>
            </a:r>
            <a:r>
              <a:rPr lang="de-CH" dirty="0" err="1" smtClean="0"/>
              <a:t>religious</a:t>
            </a:r>
            <a:r>
              <a:rPr lang="de-CH" dirty="0" smtClean="0"/>
              <a:t> breakdown)</a:t>
            </a:r>
            <a:endParaRPr lang="de-DE" dirty="0" smtClean="0"/>
          </a:p>
        </p:txBody>
      </p:sp>
    </p:spTree>
    <p:extLst>
      <p:ext uri="{BB962C8B-B14F-4D97-AF65-F5344CB8AC3E}">
        <p14:creationId xmlns:p14="http://schemas.microsoft.com/office/powerpoint/2010/main" val="18087253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normAutofit fontScale="90000"/>
          </a:bodyPr>
          <a:lstStyle/>
          <a:p>
            <a:r>
              <a:rPr lang="de-CH" sz="4000" dirty="0" err="1" smtClean="0"/>
              <a:t>Mongolia</a:t>
            </a:r>
            <a:r>
              <a:rPr lang="de-CH" sz="4000" dirty="0" smtClean="0"/>
              <a:t> - The </a:t>
            </a:r>
            <a:r>
              <a:rPr lang="de-CH" sz="4000" dirty="0" err="1" smtClean="0"/>
              <a:t>Jebtsundamba</a:t>
            </a:r>
            <a:r>
              <a:rPr lang="de-CH" sz="4000" dirty="0" smtClean="0"/>
              <a:t> </a:t>
            </a:r>
            <a:r>
              <a:rPr lang="de-CH" sz="4000" dirty="0" err="1" smtClean="0"/>
              <a:t>Khutukhtus</a:t>
            </a:r>
            <a:r>
              <a:rPr lang="de-CH" sz="4000" dirty="0" smtClean="0"/>
              <a:t> (</a:t>
            </a:r>
            <a:r>
              <a:rPr lang="de-CH" sz="4000" dirty="0" err="1" smtClean="0"/>
              <a:t>Bogd</a:t>
            </a:r>
            <a:r>
              <a:rPr lang="de-CH" sz="4000" dirty="0" smtClean="0"/>
              <a:t> Gegen)</a:t>
            </a:r>
            <a:endParaRPr lang="de-DE" sz="4000" dirty="0" smtClean="0"/>
          </a:p>
        </p:txBody>
      </p:sp>
      <p:sp>
        <p:nvSpPr>
          <p:cNvPr id="34819" name="Rectangle 3"/>
          <p:cNvSpPr>
            <a:spLocks noGrp="1" noChangeArrowheads="1"/>
          </p:cNvSpPr>
          <p:nvPr>
            <p:ph type="body" sz="half" idx="1"/>
          </p:nvPr>
        </p:nvSpPr>
        <p:spPr>
          <a:xfrm>
            <a:off x="107950" y="1812925"/>
            <a:ext cx="4679950" cy="4495800"/>
          </a:xfrm>
        </p:spPr>
        <p:txBody>
          <a:bodyPr/>
          <a:lstStyle/>
          <a:p>
            <a:r>
              <a:rPr lang="de-CH" sz="2800" smtClean="0"/>
              <a:t>Janabazar (1635-1723)</a:t>
            </a:r>
            <a:endParaRPr lang="de-DE" sz="2800" smtClean="0"/>
          </a:p>
        </p:txBody>
      </p:sp>
      <p:pic>
        <p:nvPicPr>
          <p:cNvPr id="34820" name="Picture 6"/>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4511675" y="1976438"/>
            <a:ext cx="4381500" cy="4548187"/>
          </a:xfrm>
          <a:noFill/>
        </p:spPr>
      </p:pic>
      <p:pic>
        <p:nvPicPr>
          <p:cNvPr id="34821" name="Picture 9"/>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l="2167" t="5536" r="3862" b="2158"/>
          <a:stretch>
            <a:fillRect/>
          </a:stretch>
        </p:blipFill>
        <p:spPr>
          <a:xfrm>
            <a:off x="611188" y="2636838"/>
            <a:ext cx="3167062" cy="3600450"/>
          </a:xfrm>
          <a:noFill/>
        </p:spPr>
      </p:pic>
    </p:spTree>
    <p:extLst>
      <p:ext uri="{BB962C8B-B14F-4D97-AF65-F5344CB8AC3E}">
        <p14:creationId xmlns:p14="http://schemas.microsoft.com/office/powerpoint/2010/main" val="17171274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de-CH" dirty="0" smtClean="0"/>
              <a:t>The 8th </a:t>
            </a:r>
            <a:r>
              <a:rPr lang="de-CH" dirty="0" err="1" smtClean="0"/>
              <a:t>Bogd</a:t>
            </a:r>
            <a:r>
              <a:rPr lang="de-CH" dirty="0" smtClean="0"/>
              <a:t> Gegen</a:t>
            </a:r>
            <a:endParaRPr lang="de-DE" dirty="0" smtClean="0"/>
          </a:p>
        </p:txBody>
      </p:sp>
      <p:pic>
        <p:nvPicPr>
          <p:cNvPr id="35843"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1375" b="824"/>
          <a:stretch>
            <a:fillRect/>
          </a:stretch>
        </p:blipFill>
        <p:spPr>
          <a:xfrm>
            <a:off x="2843213" y="1555750"/>
            <a:ext cx="3529012" cy="4968875"/>
          </a:xfrm>
          <a:noFill/>
        </p:spPr>
      </p:pic>
    </p:spTree>
    <p:extLst>
      <p:ext uri="{BB962C8B-B14F-4D97-AF65-F5344CB8AC3E}">
        <p14:creationId xmlns:p14="http://schemas.microsoft.com/office/powerpoint/2010/main" val="11640911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el 1"/>
          <p:cNvSpPr>
            <a:spLocks noGrp="1"/>
          </p:cNvSpPr>
          <p:nvPr>
            <p:ph type="title"/>
          </p:nvPr>
        </p:nvSpPr>
        <p:spPr/>
        <p:txBody>
          <a:bodyPr/>
          <a:lstStyle/>
          <a:p>
            <a:endParaRPr lang="de-CH" smtClean="0"/>
          </a:p>
        </p:txBody>
      </p:sp>
      <p:sp>
        <p:nvSpPr>
          <p:cNvPr id="35843" name="Inhaltsplatzhalter 2"/>
          <p:cNvSpPr>
            <a:spLocks noGrp="1"/>
          </p:cNvSpPr>
          <p:nvPr>
            <p:ph idx="1"/>
          </p:nvPr>
        </p:nvSpPr>
        <p:spPr/>
        <p:txBody>
          <a:bodyPr/>
          <a:lstStyle/>
          <a:p>
            <a:pPr>
              <a:lnSpc>
                <a:spcPct val="150000"/>
              </a:lnSpc>
              <a:spcAft>
                <a:spcPts val="1000"/>
              </a:spcAft>
            </a:pPr>
            <a:r>
              <a:rPr lang="de-CH" sz="2400" smtClean="0"/>
              <a:t>Kalki, the last of the ten avataras of the god Vishnu, mentioned in the Mahabharata and the Puranas (Kalkipuranam):</a:t>
            </a:r>
          </a:p>
          <a:p>
            <a:pPr lvl="1">
              <a:lnSpc>
                <a:spcPct val="150000"/>
              </a:lnSpc>
              <a:spcAft>
                <a:spcPts val="1000"/>
              </a:spcAft>
            </a:pPr>
            <a:r>
              <a:rPr lang="de-CH" sz="1600" smtClean="0">
                <a:latin typeface="Calibri" pitchFamily="34" charset="0"/>
                <a:ea typeface="Calibri" pitchFamily="34" charset="0"/>
                <a:cs typeface="Times New Roman" pitchFamily="18" charset="0"/>
              </a:rPr>
              <a:t>At the end of the current Kali yuga, the „dark age“ (corresponding to the Buddhist conception of the „age of degeneration of the Buddhist dharma“), Vishnu will appear in the form of a pious brahman warrior called Kalki, who will rid the world of the barbarians and unruly members of the lower castes. Kalki’s apocalyptic war will purify the world, re-establish Brahman dominance of the social order, and thus institute a new golden age. </a:t>
            </a:r>
          </a:p>
          <a:p>
            <a:endParaRPr lang="de-CH" sz="2000" smtClean="0"/>
          </a:p>
        </p:txBody>
      </p:sp>
    </p:spTree>
    <p:extLst>
      <p:ext uri="{BB962C8B-B14F-4D97-AF65-F5344CB8AC3E}">
        <p14:creationId xmlns:p14="http://schemas.microsoft.com/office/powerpoint/2010/main" val="8922347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nvPr>
        </p:nvSpPr>
        <p:spPr/>
        <p:txBody>
          <a:bodyPr>
            <a:normAutofit/>
          </a:bodyPr>
          <a:lstStyle/>
          <a:p>
            <a:r>
              <a:rPr lang="de-CH" dirty="0" smtClean="0"/>
              <a:t>The 9th </a:t>
            </a:r>
            <a:r>
              <a:rPr lang="de-CH" dirty="0" err="1" smtClean="0"/>
              <a:t>Bogd</a:t>
            </a:r>
            <a:r>
              <a:rPr lang="de-CH" dirty="0" smtClean="0"/>
              <a:t> Gegen</a:t>
            </a:r>
            <a:endParaRPr lang="de-DE" dirty="0" smtClean="0"/>
          </a:p>
        </p:txBody>
      </p:sp>
      <p:pic>
        <p:nvPicPr>
          <p:cNvPr id="36867" name="Picture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1938"/>
          <a:stretch>
            <a:fillRect/>
          </a:stretch>
        </p:blipFill>
        <p:spPr>
          <a:xfrm>
            <a:off x="2555875" y="1628775"/>
            <a:ext cx="4176713" cy="4437063"/>
          </a:xfrm>
          <a:noFill/>
        </p:spPr>
      </p:pic>
    </p:spTree>
    <p:extLst>
      <p:ext uri="{BB962C8B-B14F-4D97-AF65-F5344CB8AC3E}">
        <p14:creationId xmlns:p14="http://schemas.microsoft.com/office/powerpoint/2010/main" val="25311184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rmAutofit/>
          </a:bodyPr>
          <a:lstStyle/>
          <a:p>
            <a:r>
              <a:rPr lang="de-CH" smtClean="0"/>
              <a:t>Shambhala</a:t>
            </a:r>
            <a:r>
              <a:rPr lang="de-CH" dirty="0" smtClean="0"/>
              <a:t> </a:t>
            </a:r>
            <a:r>
              <a:rPr lang="de-CH" dirty="0" err="1" smtClean="0"/>
              <a:t>goes</a:t>
            </a:r>
            <a:r>
              <a:rPr lang="de-CH" dirty="0" smtClean="0"/>
              <a:t> global</a:t>
            </a:r>
            <a:endParaRPr lang="de-DE" dirty="0"/>
          </a:p>
        </p:txBody>
      </p:sp>
      <p:graphicFrame>
        <p:nvGraphicFramePr>
          <p:cNvPr id="11269" name="Object 5"/>
          <p:cNvGraphicFramePr>
            <a:graphicFrameLocks noGrp="1" noChangeAspect="1"/>
          </p:cNvGraphicFramePr>
          <p:nvPr>
            <p:ph idx="1"/>
          </p:nvPr>
        </p:nvGraphicFramePr>
        <p:xfrm>
          <a:off x="1104900" y="1600200"/>
          <a:ext cx="6934200" cy="4525963"/>
        </p:xfrm>
        <a:graphic>
          <a:graphicData uri="http://schemas.openxmlformats.org/presentationml/2006/ole">
            <mc:AlternateContent xmlns:mc="http://schemas.openxmlformats.org/markup-compatibility/2006">
              <mc:Choice xmlns:v="urn:schemas-microsoft-com:vml" Requires="v">
                <p:oleObj spid="_x0000_s5123" name="Photo Editor-Foto" r:id="rId3" imgW="12123810" imgH="7914286" progId="MSPhotoEd.3">
                  <p:embed/>
                </p:oleObj>
              </mc:Choice>
              <mc:Fallback>
                <p:oleObj name="Photo Editor-Foto" r:id="rId3" imgW="12123810" imgH="7914286"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900" y="1600200"/>
                        <a:ext cx="6934200" cy="4525963"/>
                      </a:xfrm>
                      <a:prstGeom prst="rect">
                        <a:avLst/>
                      </a:prstGeom>
                    </p:spPr>
                  </p:pic>
                </p:oleObj>
              </mc:Fallback>
            </mc:AlternateContent>
          </a:graphicData>
        </a:graphic>
      </p:graphicFrame>
    </p:spTree>
    <p:extLst>
      <p:ext uri="{BB962C8B-B14F-4D97-AF65-F5344CB8AC3E}">
        <p14:creationId xmlns:p14="http://schemas.microsoft.com/office/powerpoint/2010/main" val="9661739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el 1"/>
          <p:cNvSpPr>
            <a:spLocks noGrp="1"/>
          </p:cNvSpPr>
          <p:nvPr>
            <p:ph type="title"/>
          </p:nvPr>
        </p:nvSpPr>
        <p:spPr/>
        <p:txBody>
          <a:bodyPr/>
          <a:lstStyle/>
          <a:p>
            <a:r>
              <a:rPr lang="de-CH" dirty="0" err="1" smtClean="0"/>
              <a:t>Manichean</a:t>
            </a:r>
            <a:endParaRPr lang="de-CH" dirty="0" smtClean="0"/>
          </a:p>
        </p:txBody>
      </p:sp>
      <p:sp>
        <p:nvSpPr>
          <p:cNvPr id="36867" name="Inhaltsplatzhalter 2"/>
          <p:cNvSpPr>
            <a:spLocks noGrp="1"/>
          </p:cNvSpPr>
          <p:nvPr>
            <p:ph idx="1"/>
          </p:nvPr>
        </p:nvSpPr>
        <p:spPr/>
        <p:txBody>
          <a:bodyPr/>
          <a:lstStyle/>
          <a:p>
            <a:pPr>
              <a:lnSpc>
                <a:spcPct val="150000"/>
              </a:lnSpc>
              <a:spcAft>
                <a:spcPts val="1000"/>
              </a:spcAft>
            </a:pPr>
            <a:r>
              <a:rPr lang="de-CH" sz="2000" smtClean="0">
                <a:latin typeface="Calibri" pitchFamily="34" charset="0"/>
                <a:ea typeface="Calibri" pitchFamily="34" charset="0"/>
                <a:cs typeface="Times New Roman" pitchFamily="18" charset="0"/>
              </a:rPr>
              <a:t>„Adam, Noah/ Enoch and Abraham; there are also five others endowed with </a:t>
            </a:r>
            <a:r>
              <a:rPr lang="de-CH" sz="2000" i="1" smtClean="0">
                <a:latin typeface="Calibri" pitchFamily="34" charset="0"/>
                <a:ea typeface="Calibri" pitchFamily="34" charset="0"/>
                <a:cs typeface="Times New Roman" pitchFamily="18" charset="0"/>
              </a:rPr>
              <a:t>tamas</a:t>
            </a:r>
            <a:r>
              <a:rPr lang="de-CH" sz="2000" smtClean="0">
                <a:latin typeface="Calibri" pitchFamily="34" charset="0"/>
                <a:ea typeface="Calibri" pitchFamily="34" charset="0"/>
                <a:cs typeface="Times New Roman" pitchFamily="18" charset="0"/>
              </a:rPr>
              <a:t> in the familiy of demons and snake: Moses, Jesus, the White-Clad One, Muhammad and Mathanī – the eighth – who will belong to the darkness. The seventh will clearly be born in the city of Baghdad in the land of Mecca, where the mighty, ferocious idol of the barbarian, the demonic incarnation, lives in the world“ (Laghukālacakra-tantrarāja, chapter 1, verse 154) [</a:t>
            </a:r>
            <a:r>
              <a:rPr lang="fr-CH" sz="2000" smtClean="0">
                <a:latin typeface="Calibri" pitchFamily="34" charset="0"/>
                <a:ea typeface="Calibri" pitchFamily="34" charset="0"/>
                <a:cs typeface="Times New Roman" pitchFamily="18" charset="0"/>
              </a:rPr>
              <a:t>Tibetan translation by Bu ston, Collected works, 1, Ka, 40-41]</a:t>
            </a:r>
            <a:endParaRPr lang="de-CH" sz="2000" smtClean="0">
              <a:latin typeface="Calibri" pitchFamily="34" charset="0"/>
              <a:ea typeface="Calibri" pitchFamily="34" charset="0"/>
              <a:cs typeface="Times New Roman" pitchFamily="18" charset="0"/>
            </a:endParaRPr>
          </a:p>
          <a:p>
            <a:endParaRPr lang="de-CH" sz="2000" smtClean="0">
              <a:ea typeface="Calibri" pitchFamily="34" charset="0"/>
              <a:cs typeface="Times New Roman" pitchFamily="18" charset="0"/>
            </a:endParaRPr>
          </a:p>
        </p:txBody>
      </p:sp>
    </p:spTree>
    <p:extLst>
      <p:ext uri="{BB962C8B-B14F-4D97-AF65-F5344CB8AC3E}">
        <p14:creationId xmlns:p14="http://schemas.microsoft.com/office/powerpoint/2010/main" val="806218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el 1"/>
          <p:cNvSpPr>
            <a:spLocks noGrp="1"/>
          </p:cNvSpPr>
          <p:nvPr>
            <p:ph type="title"/>
          </p:nvPr>
        </p:nvSpPr>
        <p:spPr/>
        <p:txBody>
          <a:bodyPr/>
          <a:lstStyle/>
          <a:p>
            <a:r>
              <a:rPr lang="de-CH" dirty="0" err="1" smtClean="0"/>
              <a:t>Islamic</a:t>
            </a:r>
            <a:endParaRPr lang="de-CH" dirty="0" smtClean="0"/>
          </a:p>
        </p:txBody>
      </p:sp>
      <p:sp>
        <p:nvSpPr>
          <p:cNvPr id="37891" name="Inhaltsplatzhalter 2"/>
          <p:cNvSpPr>
            <a:spLocks noGrp="1"/>
          </p:cNvSpPr>
          <p:nvPr>
            <p:ph idx="1"/>
          </p:nvPr>
        </p:nvSpPr>
        <p:spPr/>
        <p:txBody>
          <a:bodyPr/>
          <a:lstStyle/>
          <a:p>
            <a:r>
              <a:rPr lang="de-CH" smtClean="0"/>
              <a:t>Adam, Noah,Abraham, Moses, Jesus, Muhammad: the list of the great messenger-prophets of Islamic tradition</a:t>
            </a:r>
          </a:p>
          <a:p>
            <a:r>
              <a:rPr lang="de-CH" smtClean="0"/>
              <a:t>The White-Clad One: the angel Gabriel? An Islamic heterodox sect?</a:t>
            </a:r>
          </a:p>
          <a:p>
            <a:r>
              <a:rPr lang="de-CH" smtClean="0"/>
              <a:t>The concealed one: the veiled prophet? The hidden Mahdi of the Shi’ite tradition?</a:t>
            </a:r>
          </a:p>
        </p:txBody>
      </p:sp>
    </p:spTree>
    <p:extLst>
      <p:ext uri="{BB962C8B-B14F-4D97-AF65-F5344CB8AC3E}">
        <p14:creationId xmlns:p14="http://schemas.microsoft.com/office/powerpoint/2010/main" val="2856269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260648"/>
            <a:ext cx="8229600" cy="1143000"/>
          </a:xfrm>
        </p:spPr>
        <p:txBody>
          <a:bodyPr>
            <a:normAutofit/>
          </a:bodyPr>
          <a:lstStyle/>
          <a:p>
            <a:r>
              <a:rPr lang="de-CH" sz="3200" dirty="0" smtClean="0"/>
              <a:t>The </a:t>
            </a:r>
            <a:r>
              <a:rPr lang="de-CH" sz="3200" dirty="0" smtClean="0"/>
              <a:t>Indian Mahayana Buddhist </a:t>
            </a:r>
            <a:r>
              <a:rPr lang="de-CH" sz="3200" dirty="0" err="1" smtClean="0"/>
              <a:t>context</a:t>
            </a:r>
            <a:r>
              <a:rPr lang="de-CH" sz="3200" dirty="0" smtClean="0"/>
              <a:t>: </a:t>
            </a:r>
            <a:r>
              <a:rPr lang="de-CH" sz="3200" dirty="0" err="1" smtClean="0"/>
              <a:t>buddhaksetra</a:t>
            </a:r>
            <a:r>
              <a:rPr lang="de-CH" sz="3200" dirty="0" smtClean="0"/>
              <a:t> </a:t>
            </a:r>
            <a:r>
              <a:rPr lang="de-CH" sz="3200" dirty="0" err="1" smtClean="0"/>
              <a:t>and</a:t>
            </a:r>
            <a:r>
              <a:rPr lang="de-CH" sz="3200" dirty="0" smtClean="0"/>
              <a:t> </a:t>
            </a:r>
            <a:r>
              <a:rPr lang="de-CH" sz="3200" dirty="0" err="1" smtClean="0"/>
              <a:t>other</a:t>
            </a:r>
            <a:r>
              <a:rPr lang="de-CH" sz="3200" dirty="0" smtClean="0"/>
              <a:t> </a:t>
            </a:r>
            <a:r>
              <a:rPr lang="de-CH" sz="3200" dirty="0" err="1" smtClean="0"/>
              <a:t>paradises</a:t>
            </a:r>
            <a:endParaRPr lang="de-CH" sz="3200" dirty="0"/>
          </a:p>
        </p:txBody>
      </p:sp>
      <p:sp>
        <p:nvSpPr>
          <p:cNvPr id="3" name="Inhaltsplatzhalter 2"/>
          <p:cNvSpPr>
            <a:spLocks noGrp="1"/>
          </p:cNvSpPr>
          <p:nvPr>
            <p:ph idx="1"/>
          </p:nvPr>
        </p:nvSpPr>
        <p:spPr/>
        <p:txBody>
          <a:bodyPr>
            <a:normAutofit/>
          </a:bodyPr>
          <a:lstStyle/>
          <a:p>
            <a:r>
              <a:rPr lang="de-CH" dirty="0" smtClean="0"/>
              <a:t>The </a:t>
            </a:r>
            <a:r>
              <a:rPr lang="de-CH" dirty="0" err="1" smtClean="0"/>
              <a:t>three</a:t>
            </a:r>
            <a:r>
              <a:rPr lang="de-CH" dirty="0" smtClean="0"/>
              <a:t> </a:t>
            </a:r>
            <a:r>
              <a:rPr lang="de-CH" dirty="0" err="1" smtClean="0"/>
              <a:t>dhatu</a:t>
            </a:r>
            <a:r>
              <a:rPr lang="de-CH" dirty="0" smtClean="0"/>
              <a:t>:</a:t>
            </a:r>
          </a:p>
          <a:p>
            <a:pPr lvl="0">
              <a:lnSpc>
                <a:spcPct val="150000"/>
              </a:lnSpc>
              <a:spcAft>
                <a:spcPts val="1000"/>
              </a:spcAft>
              <a:buFont typeface="+mj-lt"/>
              <a:buAutoNum type="arabicPeriod"/>
              <a:tabLst>
                <a:tab pos="457200" algn="l"/>
              </a:tabLst>
            </a:pPr>
            <a:r>
              <a:rPr lang="en-GB" sz="1800" dirty="0">
                <a:ea typeface="Calibri"/>
                <a:cs typeface="Times New Roman"/>
              </a:rPr>
              <a:t>the realm of </a:t>
            </a:r>
            <a:r>
              <a:rPr lang="en-GB" sz="1800" dirty="0" smtClean="0">
                <a:ea typeface="Calibri"/>
                <a:cs typeface="Times New Roman"/>
              </a:rPr>
              <a:t>desire (</a:t>
            </a:r>
            <a:r>
              <a:rPr lang="en-GB" sz="1800" dirty="0" err="1">
                <a:ea typeface="Calibri"/>
                <a:cs typeface="Times New Roman"/>
              </a:rPr>
              <a:t>kamadhatu</a:t>
            </a:r>
            <a:r>
              <a:rPr lang="en-GB" sz="1800" dirty="0">
                <a:ea typeface="Calibri"/>
                <a:cs typeface="Times New Roman"/>
              </a:rPr>
              <a:t>). This is </a:t>
            </a:r>
            <a:r>
              <a:rPr lang="en-GB" sz="1800" dirty="0" smtClean="0">
                <a:ea typeface="Calibri"/>
                <a:cs typeface="Times New Roman"/>
              </a:rPr>
              <a:t>the wheel </a:t>
            </a:r>
            <a:r>
              <a:rPr lang="en-GB" sz="1800" dirty="0">
                <a:ea typeface="Calibri"/>
                <a:cs typeface="Times New Roman"/>
              </a:rPr>
              <a:t>of existence with its six worlds, the world of the gods, demi-gods, men, animals, hungry ghosts and hell beings. All these beings are governed by their sexual </a:t>
            </a:r>
            <a:r>
              <a:rPr lang="en-GB" sz="1800" dirty="0" smtClean="0">
                <a:ea typeface="Calibri"/>
                <a:cs typeface="Times New Roman"/>
              </a:rPr>
              <a:t>desire.</a:t>
            </a:r>
          </a:p>
          <a:p>
            <a:pPr lvl="0">
              <a:lnSpc>
                <a:spcPct val="150000"/>
              </a:lnSpc>
              <a:spcAft>
                <a:spcPts val="1000"/>
              </a:spcAft>
              <a:buFont typeface="+mj-lt"/>
              <a:buAutoNum type="arabicPeriod"/>
              <a:tabLst>
                <a:tab pos="457200" algn="l"/>
              </a:tabLst>
            </a:pPr>
            <a:r>
              <a:rPr lang="en-GB" sz="1800" dirty="0">
                <a:ea typeface="Calibri"/>
                <a:cs typeface="Times New Roman"/>
              </a:rPr>
              <a:t>the realm of form (</a:t>
            </a:r>
            <a:r>
              <a:rPr lang="en-GB" sz="1800" dirty="0" err="1">
                <a:ea typeface="Calibri"/>
                <a:cs typeface="Times New Roman"/>
              </a:rPr>
              <a:t>rupadhatu</a:t>
            </a:r>
            <a:r>
              <a:rPr lang="en-GB" sz="1800" dirty="0">
                <a:ea typeface="Calibri"/>
                <a:cs typeface="Times New Roman"/>
              </a:rPr>
              <a:t>). This realm is on or above mount </a:t>
            </a:r>
            <a:r>
              <a:rPr lang="en-GB" sz="1800" dirty="0" err="1">
                <a:ea typeface="Calibri"/>
                <a:cs typeface="Times New Roman"/>
              </a:rPr>
              <a:t>Sumeru</a:t>
            </a:r>
            <a:r>
              <a:rPr lang="en-GB" sz="1800" dirty="0">
                <a:ea typeface="Calibri"/>
                <a:cs typeface="Times New Roman"/>
              </a:rPr>
              <a:t>, the mountain at the </a:t>
            </a:r>
            <a:r>
              <a:rPr lang="en-GB" sz="1800" dirty="0" err="1">
                <a:ea typeface="Calibri"/>
                <a:cs typeface="Times New Roman"/>
              </a:rPr>
              <a:t>center</a:t>
            </a:r>
            <a:r>
              <a:rPr lang="en-GB" sz="1800" dirty="0">
                <a:ea typeface="Calibri"/>
                <a:cs typeface="Times New Roman"/>
              </a:rPr>
              <a:t> of our universe according to Indian and Buddhist mythology. It consists of four sub-levels that correspond to the four levels of meditation (</a:t>
            </a:r>
            <a:r>
              <a:rPr lang="en-GB" sz="1800" dirty="0" err="1">
                <a:ea typeface="Calibri"/>
                <a:cs typeface="Times New Roman"/>
              </a:rPr>
              <a:t>dhyana</a:t>
            </a:r>
            <a:r>
              <a:rPr lang="en-GB" sz="1800" dirty="0">
                <a:ea typeface="Calibri"/>
                <a:cs typeface="Times New Roman"/>
              </a:rPr>
              <a:t>). These sub-levels are again divided into different levels and are </a:t>
            </a:r>
            <a:r>
              <a:rPr lang="en-GB" sz="1800" dirty="0" smtClean="0">
                <a:ea typeface="Calibri"/>
                <a:cs typeface="Times New Roman"/>
              </a:rPr>
              <a:t>inhabited </a:t>
            </a:r>
            <a:r>
              <a:rPr lang="en-GB" sz="1800" dirty="0">
                <a:ea typeface="Calibri"/>
                <a:cs typeface="Times New Roman"/>
              </a:rPr>
              <a:t>by gods who possess only a spiritual body and are without </a:t>
            </a:r>
            <a:r>
              <a:rPr lang="en-GB" sz="1800" dirty="0" smtClean="0">
                <a:ea typeface="Calibri"/>
                <a:cs typeface="Times New Roman"/>
              </a:rPr>
              <a:t>desire. </a:t>
            </a:r>
            <a:endParaRPr lang="de-CH" sz="1600" dirty="0">
              <a:ea typeface="Calibri"/>
              <a:cs typeface="Times New Roman"/>
            </a:endParaRPr>
          </a:p>
          <a:p>
            <a:pPr marL="0" lvl="0" indent="0">
              <a:lnSpc>
                <a:spcPct val="150000"/>
              </a:lnSpc>
              <a:spcAft>
                <a:spcPts val="1000"/>
              </a:spcAft>
              <a:buNone/>
              <a:tabLst>
                <a:tab pos="457200" algn="l"/>
              </a:tabLst>
            </a:pPr>
            <a:endParaRPr lang="de-CH" sz="1800" dirty="0">
              <a:ea typeface="Calibri"/>
              <a:cs typeface="Times New Roman"/>
            </a:endParaRPr>
          </a:p>
          <a:p>
            <a:pPr lvl="1"/>
            <a:endParaRPr lang="de-CH" sz="1800" dirty="0"/>
          </a:p>
        </p:txBody>
      </p:sp>
    </p:spTree>
    <p:extLst>
      <p:ext uri="{BB962C8B-B14F-4D97-AF65-F5344CB8AC3E}">
        <p14:creationId xmlns:p14="http://schemas.microsoft.com/office/powerpoint/2010/main" val="41780121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619672" y="260648"/>
            <a:ext cx="5555828" cy="1071265"/>
          </a:xfrm>
        </p:spPr>
        <p:txBody>
          <a:bodyPr>
            <a:normAutofit fontScale="90000"/>
          </a:bodyPr>
          <a:lstStyle/>
          <a:p>
            <a:r>
              <a:rPr lang="de-CH" sz="4000" dirty="0" smtClean="0"/>
              <a:t>The </a:t>
            </a:r>
            <a:r>
              <a:rPr lang="de-CH" sz="4000" dirty="0" err="1" smtClean="0"/>
              <a:t>Wheel</a:t>
            </a:r>
            <a:r>
              <a:rPr lang="de-CH" sz="4000" dirty="0" smtClean="0"/>
              <a:t> </a:t>
            </a:r>
            <a:r>
              <a:rPr lang="de-CH" sz="4000" dirty="0" err="1" smtClean="0"/>
              <a:t>of</a:t>
            </a:r>
            <a:r>
              <a:rPr lang="de-CH" sz="4000" dirty="0" smtClean="0"/>
              <a:t> Life </a:t>
            </a:r>
            <a:br>
              <a:rPr lang="de-CH" sz="4000" dirty="0" smtClean="0"/>
            </a:br>
            <a:r>
              <a:rPr lang="de-CH" sz="4000" dirty="0" smtClean="0"/>
              <a:t>(</a:t>
            </a:r>
            <a:r>
              <a:rPr lang="de-CH" sz="4000" dirty="0" err="1" smtClean="0"/>
              <a:t>Srid</a:t>
            </a:r>
            <a:r>
              <a:rPr lang="de-CH" sz="4000" dirty="0" smtClean="0"/>
              <a:t> </a:t>
            </a:r>
            <a:r>
              <a:rPr lang="de-CH" sz="4000" dirty="0" err="1" smtClean="0"/>
              <a:t>pa‘i</a:t>
            </a:r>
            <a:r>
              <a:rPr lang="de-CH" sz="4000" dirty="0" smtClean="0"/>
              <a:t> </a:t>
            </a:r>
            <a:r>
              <a:rPr lang="de-CH" sz="4000" dirty="0" err="1" smtClean="0"/>
              <a:t>khor</a:t>
            </a:r>
            <a:r>
              <a:rPr lang="de-CH" sz="4000" dirty="0" smtClean="0"/>
              <a:t> </a:t>
            </a:r>
            <a:r>
              <a:rPr lang="de-CH" sz="4000" dirty="0" err="1" smtClean="0"/>
              <a:t>lo</a:t>
            </a:r>
            <a:r>
              <a:rPr lang="de-CH" sz="4000" dirty="0" smtClean="0"/>
              <a:t>)</a:t>
            </a:r>
            <a:endParaRPr lang="de-DE" sz="4000" dirty="0" smtClean="0"/>
          </a:p>
        </p:txBody>
      </p:sp>
      <p:graphicFrame>
        <p:nvGraphicFramePr>
          <p:cNvPr id="14339" name="Object 3"/>
          <p:cNvGraphicFramePr>
            <a:graphicFrameLocks noGrp="1" noChangeAspect="1"/>
          </p:cNvGraphicFramePr>
          <p:nvPr>
            <p:ph idx="1"/>
          </p:nvPr>
        </p:nvGraphicFramePr>
        <p:xfrm>
          <a:off x="2700338" y="1628775"/>
          <a:ext cx="3692525" cy="5040313"/>
        </p:xfrm>
        <a:graphic>
          <a:graphicData uri="http://schemas.openxmlformats.org/presentationml/2006/ole">
            <mc:AlternateContent xmlns:mc="http://schemas.openxmlformats.org/markup-compatibility/2006">
              <mc:Choice xmlns:v="urn:schemas-microsoft-com:vml" Requires="v">
                <p:oleObj spid="_x0000_s1027" name="Photo Editor-Foto" r:id="rId3" imgW="5087060" imgH="6942857" progId="MSPhotoEd.3">
                  <p:embed/>
                </p:oleObj>
              </mc:Choice>
              <mc:Fallback>
                <p:oleObj name="Photo Editor-Foto" r:id="rId3" imgW="5087060" imgH="6942857"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0338" y="1628775"/>
                        <a:ext cx="3692525" cy="504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5580106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normAutofit fontScale="70000" lnSpcReduction="20000"/>
          </a:bodyPr>
          <a:lstStyle/>
          <a:p>
            <a:pPr lvl="0">
              <a:lnSpc>
                <a:spcPct val="150000"/>
              </a:lnSpc>
              <a:spcAft>
                <a:spcPts val="1000"/>
              </a:spcAft>
              <a:buFont typeface="+mj-lt"/>
              <a:buAutoNum type="arabicPeriod"/>
              <a:tabLst>
                <a:tab pos="457200" algn="l"/>
              </a:tabLst>
            </a:pPr>
            <a:r>
              <a:rPr lang="en-GB" dirty="0">
                <a:ea typeface="Calibri"/>
                <a:cs typeface="Times New Roman"/>
              </a:rPr>
              <a:t>the realm of the formless (</a:t>
            </a:r>
            <a:r>
              <a:rPr lang="en-GB" dirty="0" err="1">
                <a:ea typeface="Calibri"/>
                <a:cs typeface="Times New Roman"/>
              </a:rPr>
              <a:t>arupadhatu</a:t>
            </a:r>
            <a:r>
              <a:rPr lang="en-GB" dirty="0">
                <a:ea typeface="Calibri"/>
                <a:cs typeface="Times New Roman"/>
              </a:rPr>
              <a:t>). </a:t>
            </a:r>
            <a:r>
              <a:rPr lang="en-GB" dirty="0" smtClean="0">
                <a:ea typeface="Calibri"/>
                <a:cs typeface="Times New Roman"/>
              </a:rPr>
              <a:t>The </a:t>
            </a:r>
            <a:r>
              <a:rPr lang="en-GB" dirty="0">
                <a:ea typeface="Calibri"/>
                <a:cs typeface="Times New Roman"/>
              </a:rPr>
              <a:t>highest level, </a:t>
            </a:r>
            <a:r>
              <a:rPr lang="en-GB" dirty="0" smtClean="0">
                <a:ea typeface="Calibri"/>
                <a:cs typeface="Times New Roman"/>
              </a:rPr>
              <a:t>where sentient </a:t>
            </a:r>
            <a:r>
              <a:rPr lang="en-GB" dirty="0">
                <a:ea typeface="Calibri"/>
                <a:cs typeface="Times New Roman"/>
              </a:rPr>
              <a:t>beings are reborn </a:t>
            </a:r>
            <a:r>
              <a:rPr lang="en-GB" dirty="0" smtClean="0">
                <a:ea typeface="Calibri"/>
                <a:cs typeface="Times New Roman"/>
              </a:rPr>
              <a:t>as pure minds, without </a:t>
            </a:r>
            <a:r>
              <a:rPr lang="en-GB" dirty="0">
                <a:ea typeface="Calibri"/>
                <a:cs typeface="Times New Roman"/>
              </a:rPr>
              <a:t>possessing a </a:t>
            </a:r>
            <a:r>
              <a:rPr lang="en-GB" dirty="0" smtClean="0">
                <a:ea typeface="Calibri"/>
                <a:cs typeface="Times New Roman"/>
              </a:rPr>
              <a:t>body. </a:t>
            </a:r>
            <a:r>
              <a:rPr lang="en-GB" dirty="0">
                <a:ea typeface="Calibri"/>
                <a:cs typeface="Times New Roman"/>
              </a:rPr>
              <a:t>This level is not fixed in location and consists again of four sub-levels, corresponding to the four immaterial meditations (</a:t>
            </a:r>
            <a:r>
              <a:rPr lang="en-GB" dirty="0" err="1" smtClean="0">
                <a:ea typeface="Calibri"/>
                <a:cs typeface="Times New Roman"/>
              </a:rPr>
              <a:t>samapatti</a:t>
            </a:r>
            <a:r>
              <a:rPr lang="en-GB" dirty="0">
                <a:ea typeface="Calibri"/>
                <a:cs typeface="Times New Roman"/>
              </a:rPr>
              <a:t>). </a:t>
            </a:r>
            <a:r>
              <a:rPr lang="en-GB" dirty="0" smtClean="0">
                <a:ea typeface="Calibri"/>
                <a:cs typeface="Times New Roman"/>
              </a:rPr>
              <a:t>The </a:t>
            </a:r>
            <a:r>
              <a:rPr lang="en-GB" dirty="0" err="1" smtClean="0">
                <a:ea typeface="Calibri"/>
                <a:cs typeface="Times New Roman"/>
              </a:rPr>
              <a:t>samapatti</a:t>
            </a:r>
            <a:r>
              <a:rPr lang="en-GB" dirty="0" smtClean="0">
                <a:ea typeface="Calibri"/>
                <a:cs typeface="Times New Roman"/>
              </a:rPr>
              <a:t> </a:t>
            </a:r>
            <a:r>
              <a:rPr lang="en-GB" dirty="0">
                <a:ea typeface="Calibri"/>
                <a:cs typeface="Times New Roman"/>
              </a:rPr>
              <a:t>are advanced meditation levels. </a:t>
            </a:r>
            <a:r>
              <a:rPr lang="en-GB" dirty="0" smtClean="0">
                <a:ea typeface="Calibri"/>
                <a:cs typeface="Times New Roman"/>
              </a:rPr>
              <a:t> In the </a:t>
            </a:r>
            <a:r>
              <a:rPr lang="en-GB" dirty="0" err="1" smtClean="0">
                <a:ea typeface="Calibri"/>
                <a:cs typeface="Times New Roman"/>
              </a:rPr>
              <a:t>arupadhatu</a:t>
            </a:r>
            <a:r>
              <a:rPr lang="en-GB" dirty="0" smtClean="0">
                <a:ea typeface="Calibri"/>
                <a:cs typeface="Times New Roman"/>
              </a:rPr>
              <a:t> deities </a:t>
            </a:r>
            <a:r>
              <a:rPr lang="en-GB" dirty="0">
                <a:ea typeface="Calibri"/>
                <a:cs typeface="Times New Roman"/>
              </a:rPr>
              <a:t>without material body live who during long time intervals remain in meditation in which even conscious thoughts are extremely rare.</a:t>
            </a:r>
            <a:endParaRPr lang="de-CH" sz="2800" dirty="0">
              <a:ea typeface="Calibri"/>
              <a:cs typeface="Times New Roman"/>
            </a:endParaRPr>
          </a:p>
          <a:p>
            <a:pPr marL="0" indent="0">
              <a:lnSpc>
                <a:spcPct val="150000"/>
              </a:lnSpc>
              <a:spcAft>
                <a:spcPts val="1000"/>
              </a:spcAft>
              <a:buNone/>
            </a:pPr>
            <a:r>
              <a:rPr lang="en-GB" dirty="0">
                <a:ea typeface="Calibri"/>
                <a:cs typeface="Times New Roman"/>
              </a:rPr>
              <a:t> </a:t>
            </a:r>
            <a:endParaRPr lang="de-CH" sz="2800" dirty="0">
              <a:ea typeface="Calibri"/>
              <a:cs typeface="Times New Roman"/>
            </a:endParaRPr>
          </a:p>
          <a:p>
            <a:endParaRPr lang="de-CH" dirty="0"/>
          </a:p>
        </p:txBody>
      </p:sp>
    </p:spTree>
    <p:extLst>
      <p:ext uri="{BB962C8B-B14F-4D97-AF65-F5344CB8AC3E}">
        <p14:creationId xmlns:p14="http://schemas.microsoft.com/office/powerpoint/2010/main" val="8447309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CH" dirty="0" smtClean="0"/>
              <a:t>The </a:t>
            </a:r>
            <a:r>
              <a:rPr lang="de-CH" dirty="0" err="1" smtClean="0"/>
              <a:t>five</a:t>
            </a:r>
            <a:r>
              <a:rPr lang="de-CH" dirty="0" smtClean="0"/>
              <a:t> </a:t>
            </a:r>
            <a:r>
              <a:rPr lang="de-CH" dirty="0" err="1" smtClean="0"/>
              <a:t>methods</a:t>
            </a:r>
            <a:r>
              <a:rPr lang="de-CH" dirty="0" smtClean="0"/>
              <a:t> </a:t>
            </a:r>
            <a:r>
              <a:rPr lang="de-CH" dirty="0" err="1" smtClean="0"/>
              <a:t>to</a:t>
            </a:r>
            <a:r>
              <a:rPr lang="de-CH" dirty="0" smtClean="0"/>
              <a:t> </a:t>
            </a:r>
            <a:r>
              <a:rPr lang="de-CH" dirty="0" err="1" smtClean="0"/>
              <a:t>be</a:t>
            </a:r>
            <a:r>
              <a:rPr lang="de-CH" dirty="0" smtClean="0"/>
              <a:t> </a:t>
            </a:r>
            <a:r>
              <a:rPr lang="de-CH" dirty="0" err="1" smtClean="0"/>
              <a:t>reborn</a:t>
            </a:r>
            <a:r>
              <a:rPr lang="de-CH" dirty="0" smtClean="0"/>
              <a:t> in a </a:t>
            </a:r>
            <a:r>
              <a:rPr lang="de-CH" dirty="0" err="1" smtClean="0"/>
              <a:t>buddhaksetra</a:t>
            </a:r>
            <a:r>
              <a:rPr lang="de-CH" dirty="0" smtClean="0"/>
              <a:t>:</a:t>
            </a:r>
            <a:endParaRPr lang="de-CH" dirty="0"/>
          </a:p>
        </p:txBody>
      </p:sp>
      <p:sp>
        <p:nvSpPr>
          <p:cNvPr id="3" name="Inhaltsplatzhalter 2"/>
          <p:cNvSpPr>
            <a:spLocks noGrp="1"/>
          </p:cNvSpPr>
          <p:nvPr>
            <p:ph idx="1"/>
          </p:nvPr>
        </p:nvSpPr>
        <p:spPr/>
        <p:txBody>
          <a:bodyPr>
            <a:normAutofit fontScale="70000" lnSpcReduction="20000"/>
          </a:bodyPr>
          <a:lstStyle/>
          <a:p>
            <a:pPr lvl="0">
              <a:lnSpc>
                <a:spcPct val="150000"/>
              </a:lnSpc>
              <a:spcAft>
                <a:spcPts val="1000"/>
              </a:spcAft>
              <a:buFont typeface="+mj-lt"/>
              <a:buAutoNum type="arabicPeriod"/>
              <a:tabLst>
                <a:tab pos="457200" algn="l"/>
              </a:tabLst>
            </a:pPr>
            <a:r>
              <a:rPr lang="en-GB" dirty="0">
                <a:ea typeface="Calibri"/>
                <a:cs typeface="Times New Roman"/>
              </a:rPr>
              <a:t>a pure way of life and the wish to become a Buddha;</a:t>
            </a:r>
            <a:endParaRPr lang="de-CH" sz="2800" dirty="0">
              <a:ea typeface="Calibri"/>
              <a:cs typeface="Times New Roman"/>
            </a:endParaRPr>
          </a:p>
          <a:p>
            <a:pPr lvl="0">
              <a:lnSpc>
                <a:spcPct val="150000"/>
              </a:lnSpc>
              <a:spcAft>
                <a:spcPts val="1000"/>
              </a:spcAft>
              <a:buFont typeface="+mj-lt"/>
              <a:buAutoNum type="arabicPeriod"/>
              <a:tabLst>
                <a:tab pos="457200" algn="l"/>
              </a:tabLst>
            </a:pPr>
            <a:r>
              <a:rPr lang="en-GB" dirty="0" smtClean="0">
                <a:ea typeface="Calibri"/>
                <a:cs typeface="Times New Roman"/>
              </a:rPr>
              <a:t>veneration </a:t>
            </a:r>
            <a:r>
              <a:rPr lang="en-GB" dirty="0">
                <a:ea typeface="Calibri"/>
                <a:cs typeface="Times New Roman"/>
              </a:rPr>
              <a:t>of the Buddha’s name and the giving of gifts/ offerings (</a:t>
            </a:r>
            <a:r>
              <a:rPr lang="en-GB" dirty="0" err="1" smtClean="0">
                <a:ea typeface="Calibri"/>
                <a:cs typeface="Times New Roman"/>
              </a:rPr>
              <a:t>pranidhana</a:t>
            </a:r>
            <a:r>
              <a:rPr lang="en-GB" dirty="0">
                <a:ea typeface="Calibri"/>
                <a:cs typeface="Times New Roman"/>
              </a:rPr>
              <a:t>);</a:t>
            </a:r>
            <a:endParaRPr lang="de-CH" sz="2800" dirty="0">
              <a:ea typeface="Calibri"/>
              <a:cs typeface="Times New Roman"/>
            </a:endParaRPr>
          </a:p>
          <a:p>
            <a:pPr lvl="0">
              <a:lnSpc>
                <a:spcPct val="150000"/>
              </a:lnSpc>
              <a:spcAft>
                <a:spcPts val="1000"/>
              </a:spcAft>
              <a:buFont typeface="+mj-lt"/>
              <a:buAutoNum type="arabicPeriod"/>
              <a:tabLst>
                <a:tab pos="457200" algn="l"/>
              </a:tabLst>
            </a:pPr>
            <a:r>
              <a:rPr lang="en-GB" dirty="0" smtClean="0">
                <a:ea typeface="Calibri"/>
                <a:cs typeface="Times New Roman"/>
              </a:rPr>
              <a:t>evocation </a:t>
            </a:r>
            <a:r>
              <a:rPr lang="en-GB" dirty="0">
                <a:ea typeface="Calibri"/>
                <a:cs typeface="Times New Roman"/>
              </a:rPr>
              <a:t>of the Buddha’s name;</a:t>
            </a:r>
            <a:endParaRPr lang="de-CH" sz="2800" dirty="0">
              <a:ea typeface="Calibri"/>
              <a:cs typeface="Times New Roman"/>
            </a:endParaRPr>
          </a:p>
          <a:p>
            <a:pPr lvl="0">
              <a:lnSpc>
                <a:spcPct val="150000"/>
              </a:lnSpc>
              <a:spcAft>
                <a:spcPts val="1000"/>
              </a:spcAft>
              <a:buFont typeface="+mj-lt"/>
              <a:buAutoNum type="arabicPeriod"/>
              <a:tabLst>
                <a:tab pos="457200" algn="l"/>
              </a:tabLst>
            </a:pPr>
            <a:r>
              <a:rPr lang="en-GB" dirty="0" smtClean="0">
                <a:ea typeface="Calibri"/>
                <a:cs typeface="Times New Roman"/>
              </a:rPr>
              <a:t>belief </a:t>
            </a:r>
            <a:r>
              <a:rPr lang="en-GB" dirty="0">
                <a:ea typeface="Calibri"/>
                <a:cs typeface="Times New Roman"/>
              </a:rPr>
              <a:t>in the oath of the Buddha or Bodhisattvas to lead all living beings on the path to enlightenment;</a:t>
            </a:r>
            <a:endParaRPr lang="de-CH" sz="2800" dirty="0">
              <a:ea typeface="Calibri"/>
              <a:cs typeface="Times New Roman"/>
            </a:endParaRPr>
          </a:p>
          <a:p>
            <a:pPr lvl="0">
              <a:lnSpc>
                <a:spcPct val="150000"/>
              </a:lnSpc>
              <a:spcAft>
                <a:spcPts val="1000"/>
              </a:spcAft>
              <a:buFont typeface="+mj-lt"/>
              <a:buAutoNum type="arabicPeriod"/>
              <a:tabLst>
                <a:tab pos="457200" algn="l"/>
              </a:tabLst>
            </a:pPr>
            <a:r>
              <a:rPr lang="en-GB" dirty="0" smtClean="0">
                <a:ea typeface="Calibri"/>
                <a:cs typeface="Times New Roman"/>
              </a:rPr>
              <a:t>meditation </a:t>
            </a:r>
            <a:r>
              <a:rPr lang="en-GB" dirty="0">
                <a:ea typeface="Calibri"/>
                <a:cs typeface="Times New Roman"/>
              </a:rPr>
              <a:t>on the perfections of a </a:t>
            </a:r>
            <a:r>
              <a:rPr lang="en-GB" dirty="0" err="1" smtClean="0">
                <a:ea typeface="Calibri"/>
                <a:cs typeface="Times New Roman"/>
              </a:rPr>
              <a:t>buddhaksetra</a:t>
            </a:r>
            <a:r>
              <a:rPr lang="en-GB" dirty="0">
                <a:ea typeface="Calibri"/>
                <a:cs typeface="Times New Roman"/>
              </a:rPr>
              <a:t>, the </a:t>
            </a:r>
            <a:r>
              <a:rPr lang="en-GB" dirty="0" err="1">
                <a:ea typeface="Calibri"/>
                <a:cs typeface="Times New Roman"/>
              </a:rPr>
              <a:t>Buddhas</a:t>
            </a:r>
            <a:r>
              <a:rPr lang="en-GB" dirty="0">
                <a:ea typeface="Calibri"/>
                <a:cs typeface="Times New Roman"/>
              </a:rPr>
              <a:t> and Bodhisattvas.</a:t>
            </a:r>
            <a:endParaRPr lang="de-CH" sz="2800" dirty="0">
              <a:ea typeface="Calibri"/>
              <a:cs typeface="Times New Roman"/>
            </a:endParaRPr>
          </a:p>
          <a:p>
            <a:endParaRPr lang="de-CH" dirty="0"/>
          </a:p>
        </p:txBody>
      </p:sp>
    </p:spTree>
    <p:extLst>
      <p:ext uri="{BB962C8B-B14F-4D97-AF65-F5344CB8AC3E}">
        <p14:creationId xmlns:p14="http://schemas.microsoft.com/office/powerpoint/2010/main" val="27688468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de-CH" dirty="0" err="1" smtClean="0"/>
              <a:t>Sukhavati</a:t>
            </a:r>
            <a:endParaRPr lang="de-DE" dirty="0"/>
          </a:p>
        </p:txBody>
      </p:sp>
      <p:graphicFrame>
        <p:nvGraphicFramePr>
          <p:cNvPr id="13315" name="Object 3"/>
          <p:cNvGraphicFramePr>
            <a:graphicFrameLocks noGrp="1" noChangeAspect="1"/>
          </p:cNvGraphicFramePr>
          <p:nvPr>
            <p:ph idx="1"/>
          </p:nvPr>
        </p:nvGraphicFramePr>
        <p:xfrm>
          <a:off x="2743200" y="1341438"/>
          <a:ext cx="3605213" cy="5111750"/>
        </p:xfrm>
        <a:graphic>
          <a:graphicData uri="http://schemas.openxmlformats.org/presentationml/2006/ole">
            <mc:AlternateContent xmlns:mc="http://schemas.openxmlformats.org/markup-compatibility/2006">
              <mc:Choice xmlns:v="urn:schemas-microsoft-com:vml" Requires="v">
                <p:oleObj spid="_x0000_s2051" name="Photo Editor-Foto" r:id="rId3" imgW="13009524" imgH="18952381" progId="MSPhotoEd.3">
                  <p:embed/>
                </p:oleObj>
              </mc:Choice>
              <mc:Fallback>
                <p:oleObj name="Photo Editor-Foto" r:id="rId3" imgW="13009524" imgH="18952381"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341438"/>
                        <a:ext cx="3605213" cy="5111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926039757"/>
      </p:ext>
    </p:extLst>
  </p:cSld>
  <p:clrMapOvr>
    <a:masterClrMapping/>
  </p:clrMapOvr>
  <p:timing>
    <p:tnLst>
      <p:par>
        <p:cTn id="1" dur="indefinite" restart="never" nodeType="tmRoot"/>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1042</Words>
  <Application>Microsoft Office PowerPoint</Application>
  <PresentationFormat>Bildschirmpräsentation (4:3)</PresentationFormat>
  <Paragraphs>52</Paragraphs>
  <Slides>21</Slides>
  <Notes>0</Notes>
  <HiddenSlides>0</HiddenSlides>
  <MMClips>0</MMClips>
  <ScaleCrop>false</ScaleCrop>
  <HeadingPairs>
    <vt:vector size="6" baseType="variant">
      <vt:variant>
        <vt:lpstr>Design</vt:lpstr>
      </vt:variant>
      <vt:variant>
        <vt:i4>1</vt:i4>
      </vt:variant>
      <vt:variant>
        <vt:lpstr>Eingebettete OLE-Server</vt:lpstr>
      </vt:variant>
      <vt:variant>
        <vt:i4>1</vt:i4>
      </vt:variant>
      <vt:variant>
        <vt:lpstr>Folientitel</vt:lpstr>
      </vt:variant>
      <vt:variant>
        <vt:i4>21</vt:i4>
      </vt:variant>
    </vt:vector>
  </HeadingPairs>
  <TitlesOfParts>
    <vt:vector size="23" baseType="lpstr">
      <vt:lpstr>Larissa</vt:lpstr>
      <vt:lpstr>Photo Editor-Foto</vt:lpstr>
      <vt:lpstr>Foreign influence: Hindu</vt:lpstr>
      <vt:lpstr>PowerPoint-Präsentation</vt:lpstr>
      <vt:lpstr>Manichean</vt:lpstr>
      <vt:lpstr>Islamic</vt:lpstr>
      <vt:lpstr>The Indian Mahayana Buddhist context: buddhaksetra and other paradises</vt:lpstr>
      <vt:lpstr>The Wheel of Life  (Srid pa‘i khor lo)</vt:lpstr>
      <vt:lpstr>PowerPoint-Präsentation</vt:lpstr>
      <vt:lpstr>The five methods to be reborn in a buddhaksetra:</vt:lpstr>
      <vt:lpstr>Sukhavati</vt:lpstr>
      <vt:lpstr>The Phowa ceremony</vt:lpstr>
      <vt:lpstr>The Tibetan context: the Beyul</vt:lpstr>
      <vt:lpstr>The Tertön Pemalingpa (1450-1521)</vt:lpstr>
      <vt:lpstr>The outer appearance of a Beyul</vt:lpstr>
      <vt:lpstr>The seven Beyul</vt:lpstr>
      <vt:lpstr>PowerPoint-Präsentation</vt:lpstr>
      <vt:lpstr>PowerPoint-Präsentation</vt:lpstr>
      <vt:lpstr>The signs to open a Beyul</vt:lpstr>
      <vt:lpstr>Mongolia - The Jebtsundamba Khutukhtus (Bogd Gegen)</vt:lpstr>
      <vt:lpstr>The 8th Bogd Gegen</vt:lpstr>
      <vt:lpstr>The 9th Bogd Gegen</vt:lpstr>
      <vt:lpstr>Shambhala goes global</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 1. Foreign influence: Hindu</dc:title>
  <dc:creator>nina</dc:creator>
  <cp:lastModifiedBy>nina</cp:lastModifiedBy>
  <cp:revision>2</cp:revision>
  <dcterms:created xsi:type="dcterms:W3CDTF">2012-04-18T07:24:24Z</dcterms:created>
  <dcterms:modified xsi:type="dcterms:W3CDTF">2012-04-18T07:36:03Z</dcterms:modified>
</cp:coreProperties>
</file>