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59" r:id="rId5"/>
    <p:sldId id="261" r:id="rId6"/>
    <p:sldId id="260" r:id="rId7"/>
    <p:sldId id="262" r:id="rId8"/>
    <p:sldId id="258" r:id="rId9"/>
    <p:sldId id="264" r:id="rId10"/>
    <p:sldId id="269" r:id="rId11"/>
    <p:sldId id="266" r:id="rId12"/>
    <p:sldId id="263" r:id="rId13"/>
    <p:sldId id="268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B5A3474-FAE1-4520-9260-86E942D79746}" type="datetimeFigureOut">
              <a:rPr lang="cs-CZ" smtClean="0"/>
              <a:pPr/>
              <a:t>13.3.2012</a:t>
            </a:fld>
            <a:endParaRPr lang="cs-CZ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668B9E7-D913-4C5E-99D3-F8673D59EF04}" type="slidenum">
              <a:rPr lang="cs-CZ" smtClean="0"/>
              <a:pPr/>
              <a:t>‹N°›</a:t>
            </a:fld>
            <a:endParaRPr lang="cs-CZ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stat.gouv.qc.ca/publications/referenc/quebec_stat/ter_ter/ter_ter_5.htm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.gouv.qc.ca/publications/referenc/quebec_stat/con_edu/con_edu_fs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at.gouv.qc.ca/publications/referenc/quebec_stat/ter_ter/ter_ter_9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Frankofonní oblasti Kanady- Quebek</a:t>
            </a: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hustot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7704" y="201821"/>
            <a:ext cx="4608511" cy="6241174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510017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340769"/>
            <a:ext cx="4355976" cy="3266982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Montréal (1,65 mil. obyv.)</a:t>
            </a:r>
            <a:endParaRPr lang="cs-CZ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89040"/>
            <a:ext cx="427952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076056" y="1340768"/>
            <a:ext cx="3649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Megalopole – hustota obyv 4 500 obyv. /km2!!!</a:t>
            </a:r>
          </a:p>
          <a:p>
            <a:r>
              <a:rPr lang="cs-CZ" dirty="0" smtClean="0"/>
              <a:t>- Po Torontu 2. největší město Kanady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70% obyv. frankofonní,  11% anglof.</a:t>
            </a:r>
          </a:p>
          <a:p>
            <a:r>
              <a:rPr lang="cs-CZ" dirty="0" smtClean="0"/>
              <a:t>v aglomeraci dokonce jen 54% </a:t>
            </a:r>
          </a:p>
          <a:p>
            <a:r>
              <a:rPr lang="cs-CZ" dirty="0" smtClean="0"/>
              <a:t>(17% allofonní – přistěhovalci)</a:t>
            </a:r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39952" y="1052736"/>
            <a:ext cx="4546848" cy="5073427"/>
          </a:xfrm>
        </p:spPr>
        <p:txBody>
          <a:bodyPr/>
          <a:lstStyle/>
          <a:p>
            <a:r>
              <a:rPr lang="cs-CZ" sz="2000" dirty="0" smtClean="0">
                <a:hlinkClick r:id="rId2"/>
              </a:rPr>
              <a:t>http://</a:t>
            </a:r>
            <a:r>
              <a:rPr lang="cs-CZ" sz="2000" dirty="0" smtClean="0">
                <a:hlinkClick r:id="rId2"/>
              </a:rPr>
              <a:t>www.stat.gouv.qc.ca/publications/referenc/quebec_stat/ter_ter/ter_ter_5.htm</a:t>
            </a:r>
            <a:endParaRPr lang="cs-CZ" sz="2000" dirty="0" smtClean="0"/>
          </a:p>
          <a:p>
            <a:endParaRPr lang="cs-CZ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/>
              <a:t>Řeka Sv. Vavřince</a:t>
            </a:r>
            <a:endParaRPr lang="cs-CZ" dirty="0"/>
          </a:p>
        </p:txBody>
      </p:sp>
      <p:pic>
        <p:nvPicPr>
          <p:cNvPr id="4" name="Image 3" descr="P51001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24844"/>
            <a:ext cx="6444208" cy="4833156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187624" y="2240508"/>
            <a:ext cx="7041828" cy="439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Aglomerace Ottawa-Gatineau</a:t>
            </a:r>
            <a:endParaRPr lang="cs-CZ" dirty="0"/>
          </a:p>
        </p:txBody>
      </p:sp>
      <p:sp>
        <p:nvSpPr>
          <p:cNvPr id="5" name="ZoneTexte 4"/>
          <p:cNvSpPr txBox="1"/>
          <p:nvPr/>
        </p:nvSpPr>
        <p:spPr>
          <a:xfrm>
            <a:off x="1043608" y="1268760"/>
            <a:ext cx="7015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4. Největší aglomerace v Kanadě (po Torontu, Montréalu a Vancouveru)</a:t>
            </a:r>
          </a:p>
          <a:p>
            <a:r>
              <a:rPr lang="cs-CZ" dirty="0" smtClean="0"/>
              <a:t>Gatineau – 4 největší město Quebeku (spojením několika měst)</a:t>
            </a:r>
          </a:p>
          <a:p>
            <a:r>
              <a:rPr lang="cs-CZ" dirty="0" smtClean="0"/>
              <a:t>- Politika bilingvismu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www.stat.gouv.qc.ca/publications/referenc/quebec_stat/con_edu/con_edu_fs.htm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canada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692696"/>
            <a:ext cx="7875386" cy="5433467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219200"/>
          </a:xfrm>
        </p:spPr>
        <p:txBody>
          <a:bodyPr>
            <a:normAutofit/>
          </a:bodyPr>
          <a:lstStyle/>
          <a:p>
            <a:r>
              <a:rPr lang="cs-CZ" sz="2000" dirty="0" smtClean="0"/>
              <a:t>Zdroj: Roland Breton: Atlas des langues du monde</a:t>
            </a:r>
            <a:endParaRPr lang="cs-CZ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64" name="Object 4"/>
          <p:cNvGraphicFramePr>
            <a:graphicFrameLocks noChangeAspect="1"/>
          </p:cNvGraphicFramePr>
          <p:nvPr>
            <p:ph idx="1"/>
          </p:nvPr>
        </p:nvGraphicFramePr>
        <p:xfrm>
          <a:off x="1979613" y="2124075"/>
          <a:ext cx="5184775" cy="3370263"/>
        </p:xfrm>
        <a:graphic>
          <a:graphicData uri="http://schemas.openxmlformats.org/presentationml/2006/ole">
            <p:oleObj spid="_x0000_s1026" name="CorelDRAW" r:id="rId3" imgW="5184360" imgH="3371040" progId="CorelDRAW.Graphic.13">
              <p:embed/>
            </p:oleObj>
          </a:graphicData>
        </a:graphic>
      </p:graphicFrame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5780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Quebecká </a:t>
            </a:r>
            <a:r>
              <a:rPr lang="cs-CZ" dirty="0" smtClean="0"/>
              <a:t>vlajka – le fleurdelisé </a:t>
            </a:r>
            <a:br>
              <a:rPr lang="cs-CZ" dirty="0" smtClean="0"/>
            </a:br>
            <a:r>
              <a:rPr lang="cs-CZ" sz="3100" dirty="0" smtClean="0"/>
              <a:t>(4 bourbonské „fleurs de lys“ – lilie + katolický kříž)</a:t>
            </a:r>
            <a:endParaRPr lang="cs-CZ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2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P50801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546860"/>
            <a:ext cx="6035040" cy="4526280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Heslo „</a:t>
            </a:r>
            <a:r>
              <a:rPr lang="cs-CZ" dirty="0" smtClean="0"/>
              <a:t>Je me souviens“ (Pamatuji si)</a:t>
            </a:r>
            <a:endParaRPr lang="cs-CZ" dirty="0"/>
          </a:p>
        </p:txBody>
      </p:sp>
      <p:sp>
        <p:nvSpPr>
          <p:cNvPr id="5" name="ZoneTexte 4"/>
          <p:cNvSpPr txBox="1"/>
          <p:nvPr/>
        </p:nvSpPr>
        <p:spPr>
          <a:xfrm>
            <a:off x="1331640" y="616530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Quebecký nacionalismus vs federalismus </a:t>
            </a:r>
            <a:endParaRPr lang="cs-CZ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556792"/>
            <a:ext cx="4523184" cy="371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„La Belle Province“</a:t>
            </a:r>
            <a:endParaRPr lang="cs-CZ" dirty="0"/>
          </a:p>
        </p:txBody>
      </p:sp>
      <p:sp>
        <p:nvSpPr>
          <p:cNvPr id="5" name="ZoneTexte 4"/>
          <p:cNvSpPr txBox="1"/>
          <p:nvPr/>
        </p:nvSpPr>
        <p:spPr>
          <a:xfrm>
            <a:off x="5364088" y="908720"/>
            <a:ext cx="377991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- 2. největší provincie Kanady (po Nunavutu)</a:t>
            </a:r>
          </a:p>
          <a:p>
            <a:pPr>
              <a:buFontTx/>
              <a:buChar char="-"/>
            </a:pPr>
            <a:r>
              <a:rPr lang="cs-CZ" sz="2800" dirty="0" smtClean="0"/>
              <a:t>Rozloha: </a:t>
            </a:r>
            <a:r>
              <a:rPr lang="cs-CZ" sz="2800" dirty="0" smtClean="0"/>
              <a:t>1 667 441 </a:t>
            </a:r>
            <a:r>
              <a:rPr lang="cs-CZ" sz="2800" dirty="0" smtClean="0"/>
              <a:t>km</a:t>
            </a:r>
            <a:r>
              <a:rPr lang="cs-CZ" sz="2800" baseline="30000" dirty="0" smtClean="0"/>
              <a:t>2</a:t>
            </a:r>
          </a:p>
          <a:p>
            <a:endParaRPr lang="cs-CZ" sz="2800" dirty="0" smtClean="0"/>
          </a:p>
          <a:p>
            <a:r>
              <a:rPr lang="cs-CZ" sz="2800" dirty="0" smtClean="0"/>
              <a:t>= 15,4% rozlohy Kanady</a:t>
            </a:r>
          </a:p>
          <a:p>
            <a:r>
              <a:rPr lang="cs-CZ" sz="2800" dirty="0" smtClean="0"/>
              <a:t>(velikost srovnatelná </a:t>
            </a:r>
          </a:p>
          <a:p>
            <a:r>
              <a:rPr lang="cs-CZ" sz="2800" dirty="0" smtClean="0"/>
              <a:t>s Mongolskem, </a:t>
            </a:r>
          </a:p>
          <a:p>
            <a:r>
              <a:rPr lang="cs-CZ" sz="2800" dirty="0" smtClean="0"/>
              <a:t>20x větší než ČR)</a:t>
            </a:r>
          </a:p>
          <a:p>
            <a:endParaRPr lang="cs-CZ" sz="2800" dirty="0" smtClean="0"/>
          </a:p>
          <a:p>
            <a:r>
              <a:rPr lang="cs-CZ" sz="2800" dirty="0" smtClean="0"/>
              <a:t>- 1/3 kanadské ekonomické produkce</a:t>
            </a:r>
            <a:endParaRPr lang="cs-CZ" sz="3200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uebec00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700808"/>
            <a:ext cx="5936834" cy="4525963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Québec – jméno provincie i hl. města provincie (aloquinsky „úžina“)</a:t>
            </a:r>
            <a:endParaRPr lang="cs-CZ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573016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necteur droit avec flèche 5"/>
          <p:cNvCxnSpPr/>
          <p:nvPr/>
        </p:nvCxnSpPr>
        <p:spPr>
          <a:xfrm flipV="1">
            <a:off x="3275856" y="4941168"/>
            <a:ext cx="3132000" cy="432048"/>
          </a:xfrm>
          <a:prstGeom prst="straightConnector1">
            <a:avLst/>
          </a:prstGeom>
          <a:ln w="4445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Obyvatelstvo:</a:t>
            </a:r>
          </a:p>
          <a:p>
            <a:r>
              <a:rPr lang="cs-CZ" dirty="0" smtClean="0"/>
              <a:t>r.1990 – pod 7 mil. </a:t>
            </a:r>
          </a:p>
          <a:p>
            <a:r>
              <a:rPr lang="cs-CZ" dirty="0" smtClean="0"/>
              <a:t>Dnes – odhad 8 mil. Obyv.</a:t>
            </a:r>
          </a:p>
          <a:p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Frankofonní obyv. </a:t>
            </a:r>
            <a:r>
              <a:rPr lang="cs-CZ" dirty="0" smtClean="0"/>
              <a:t>– 89%, anglofonní kolem 10%, autochtonní pouze 1%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quebecadministratif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4975" y="1900237"/>
            <a:ext cx="5734050" cy="3819525"/>
          </a:xfr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3100" b="1" dirty="0" smtClean="0"/>
              <a:t>Administrativní členění</a:t>
            </a:r>
            <a:r>
              <a:rPr lang="cs-CZ" sz="1600" dirty="0"/>
              <a:t/>
            </a:r>
            <a:br>
              <a:rPr lang="cs-CZ" sz="1600" dirty="0"/>
            </a:br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 smtClean="0"/>
              <a:t>Zdroj: http://www.cours-quebec.info/index.php?option=com_content&amp;view=article&amp;id=59&amp;Itemid=195</a:t>
            </a:r>
            <a:endParaRPr lang="cs-CZ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6 obyv. na km2</a:t>
            </a:r>
            <a:endParaRPr lang="cs-CZ" dirty="0" smtClean="0">
              <a:hlinkClick r:id="rId2"/>
            </a:endParaRPr>
          </a:p>
          <a:p>
            <a:r>
              <a:rPr lang="cs-CZ" dirty="0" smtClean="0"/>
              <a:t>Koncentrace u břehů Řeky sv. Vavřince a řeky Outaouais, Gaspezijský poloostrov</a:t>
            </a:r>
          </a:p>
          <a:p>
            <a:pPr>
              <a:buNone/>
            </a:pPr>
            <a:endParaRPr lang="cs-CZ" dirty="0" smtClean="0">
              <a:hlinkClick r:id="rId2"/>
            </a:endParaRPr>
          </a:p>
          <a:p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</a:t>
            </a:r>
            <a:r>
              <a:rPr lang="cs-CZ" dirty="0" smtClean="0">
                <a:hlinkClick r:id="rId2"/>
              </a:rPr>
              <a:t>://</a:t>
            </a:r>
            <a:r>
              <a:rPr lang="cs-CZ" dirty="0" smtClean="0">
                <a:hlinkClick r:id="rId2"/>
              </a:rPr>
              <a:t>www.stat.gouv.qc.ca/publications/referenc/quebec_stat/ter_ter/ter_ter_9.htm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Nerovnoměrná koncentrace obyvatelstva</a:t>
            </a:r>
            <a:endParaRPr lang="cs-CZ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182</TotalTime>
  <Words>232</Words>
  <Application>Microsoft Office PowerPoint</Application>
  <PresentationFormat>Affichage à l'écran (4:3)</PresentationFormat>
  <Paragraphs>42</Paragraphs>
  <Slides>14</Slides>
  <Notes>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6" baseType="lpstr">
      <vt:lpstr>Papier</vt:lpstr>
      <vt:lpstr>CorelDRAW</vt:lpstr>
      <vt:lpstr>Frankofonní oblasti Kanady- Quebek</vt:lpstr>
      <vt:lpstr>Zdroj: Roland Breton: Atlas des langues du monde</vt:lpstr>
      <vt:lpstr>Quebecká vlajka – le fleurdelisé  (4 bourbonské „fleurs de lys“ – lilie + katolický kříž)</vt:lpstr>
      <vt:lpstr>Heslo „Je me souviens“ (Pamatuji si)</vt:lpstr>
      <vt:lpstr>„La Belle Province“</vt:lpstr>
      <vt:lpstr>Québec – jméno provincie i hl. města provincie (aloquinsky „úžina“)</vt:lpstr>
      <vt:lpstr>Diapositive 7</vt:lpstr>
      <vt:lpstr> Administrativní členění  Zdroj: http://www.cours-quebec.info/index.php?option=com_content&amp;view=article&amp;id=59&amp;Itemid=195</vt:lpstr>
      <vt:lpstr>Nerovnoměrná koncentrace obyvatelstva</vt:lpstr>
      <vt:lpstr>Diapositive 10</vt:lpstr>
      <vt:lpstr>Montréal (1,65 mil. obyv.)</vt:lpstr>
      <vt:lpstr>Řeka Sv. Vavřince</vt:lpstr>
      <vt:lpstr>Aglomerace Ottawa-Gatineau</vt:lpstr>
      <vt:lpstr>Diapositive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Frankofonní oblasti Kanady- Quebek</dc:title>
  <dc:creator>Alena</dc:creator>
  <cp:lastModifiedBy>Alena</cp:lastModifiedBy>
  <cp:revision>19</cp:revision>
  <dcterms:created xsi:type="dcterms:W3CDTF">2012-03-12T22:18:43Z</dcterms:created>
  <dcterms:modified xsi:type="dcterms:W3CDTF">2012-03-13T07:49:20Z</dcterms:modified>
</cp:coreProperties>
</file>