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5" r:id="rId5"/>
    <p:sldId id="260" r:id="rId6"/>
    <p:sldId id="270" r:id="rId7"/>
    <p:sldId id="266" r:id="rId8"/>
    <p:sldId id="268" r:id="rId9"/>
    <p:sldId id="258" r:id="rId10"/>
    <p:sldId id="262" r:id="rId11"/>
    <p:sldId id="272" r:id="rId12"/>
    <p:sldId id="259" r:id="rId13"/>
    <p:sldId id="271" r:id="rId14"/>
    <p:sldId id="261" r:id="rId15"/>
    <p:sldId id="269" r:id="rId16"/>
    <p:sldId id="263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1127452-1021-46F5-953A-DFEBBAA532FB}" type="datetimeFigureOut">
              <a:rPr lang="cs-CZ" smtClean="0"/>
              <a:t>5.3.2012</a:t>
            </a:fld>
            <a:endParaRPr lang="cs-C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F7560B-3C46-4CBC-97DA-BFB3A646417F}" type="slidenum">
              <a:rPr lang="cs-CZ" smtClean="0"/>
              <a:t>‹N°›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Regionální geografie - Kanada</a:t>
            </a:r>
            <a:endParaRPr lang="cs-CZ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Obecná charakteristika státu</a:t>
            </a:r>
          </a:p>
          <a:p>
            <a:r>
              <a:rPr lang="cs-CZ" dirty="0" smtClean="0"/>
              <a:t>Geolingvistika Kanady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členění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 provincií + 3 teritoria</a:t>
            </a:r>
          </a:p>
          <a:p>
            <a:r>
              <a:rPr lang="cs-CZ" dirty="0" smtClean="0"/>
              <a:t>každá provincie má svého guvernéra, vládu a parlament – autonomní rozhodování</a:t>
            </a:r>
          </a:p>
          <a:p>
            <a:r>
              <a:rPr lang="cs-CZ" dirty="0" smtClean="0"/>
              <a:t>každé teritorium má svou samosprávu - teritoriální rady (v reálu menší autonomie)</a:t>
            </a:r>
          </a:p>
          <a:p>
            <a:r>
              <a:rPr lang="cs-CZ" dirty="0" smtClean="0"/>
              <a:t>hlavní město Ottawa (provincie Ontario)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Ottawa – parlamentní „kopeček“</a:t>
            </a:r>
            <a:endParaRPr lang="cs-CZ" dirty="0"/>
          </a:p>
        </p:txBody>
      </p:sp>
      <p:pic>
        <p:nvPicPr>
          <p:cNvPr id="6" name="Espace réservé du contenu 5" descr="P5110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34 mil. obyv. </a:t>
            </a:r>
          </a:p>
          <a:p>
            <a:r>
              <a:rPr lang="cs-CZ" dirty="0" smtClean="0"/>
              <a:t>země s vysokým přírůstkem obyvatelstva</a:t>
            </a:r>
          </a:p>
          <a:p>
            <a:r>
              <a:rPr lang="cs-CZ" dirty="0" smtClean="0"/>
              <a:t>štědrá imigrační politika do minulého desetiletí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severní </a:t>
            </a:r>
            <a:r>
              <a:rPr lang="cs-CZ" dirty="0" smtClean="0"/>
              <a:t>soused USA (9x více obyvatel – pro srovnání ČR-Německo – 8x více obyv.)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Espace réservé du contenu 3" descr="provincie obyvatelstv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756" y="836712"/>
            <a:ext cx="6971697" cy="573712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Jazyky (údaje z r. 2006)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Angličtina – je majoritní ve všech provinciích kromě Quebeku – mateřský jazyk pro 57,8 % obyv. (anglofonní)</a:t>
            </a:r>
          </a:p>
          <a:p>
            <a:r>
              <a:rPr lang="cs-CZ" dirty="0" smtClean="0"/>
              <a:t>Francouzština – majoritní v Quebeku a v SV oblastech Nového Brunšviku (Akádie) - mateřský jazyk pro </a:t>
            </a:r>
            <a:r>
              <a:rPr lang="cs-CZ" b="1" dirty="0" smtClean="0"/>
              <a:t>22,1 %</a:t>
            </a:r>
            <a:r>
              <a:rPr lang="cs-CZ" dirty="0" smtClean="0"/>
              <a:t> obyv.  (frankofonní) </a:t>
            </a:r>
          </a:p>
          <a:p>
            <a:r>
              <a:rPr lang="cs-CZ" dirty="0" smtClean="0"/>
              <a:t>Neoficiální jazyky – 20,1 % obyv. (allofonní) – velkoměsta (44% obyv. Toronta, 41% Vancouveru, 22% Montréalu)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872208"/>
          </a:xfrm>
        </p:spPr>
        <p:txBody>
          <a:bodyPr>
            <a:normAutofit/>
          </a:bodyPr>
          <a:lstStyle/>
          <a:p>
            <a:r>
              <a:rPr lang="cs-CZ" dirty="0" smtClean="0"/>
              <a:t>Chinatown </a:t>
            </a:r>
            <a:br>
              <a:rPr lang="cs-CZ" dirty="0" smtClean="0"/>
            </a:br>
            <a:r>
              <a:rPr lang="cs-CZ" dirty="0" smtClean="0"/>
              <a:t>v Torontu</a:t>
            </a:r>
            <a:endParaRPr lang="cs-CZ" dirty="0"/>
          </a:p>
        </p:txBody>
      </p:sp>
      <p:pic>
        <p:nvPicPr>
          <p:cNvPr id="4" name="Espace réservé du contenu 3" descr="chinatown toront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908720"/>
            <a:ext cx="4829255" cy="535764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Autochtonní jazyky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50 jazyků z 11 jaz. skupin (údaje z r. 1996)</a:t>
            </a:r>
          </a:p>
          <a:p>
            <a:r>
              <a:rPr lang="cs-CZ" dirty="0" smtClean="0"/>
              <a:t>Tři nejpočetnější skupiny zahrnují 93% mluvčích:</a:t>
            </a:r>
          </a:p>
          <a:p>
            <a:pPr>
              <a:buFontTx/>
              <a:buChar char="-"/>
            </a:pPr>
            <a:r>
              <a:rPr lang="cs-CZ" dirty="0" smtClean="0"/>
              <a:t>rodina algických/alžských jazyků (indiánských) = algonkinské jazyky (147 tis. mluvčích) – jazyky cri a ojibway (odžibvejština) </a:t>
            </a:r>
          </a:p>
          <a:p>
            <a:pPr>
              <a:buFontTx/>
              <a:buChar char="-"/>
            </a:pPr>
            <a:r>
              <a:rPr lang="cs-CZ" dirty="0" smtClean="0"/>
              <a:t>rodina eskymácko-aleutských jazyků – </a:t>
            </a:r>
            <a:r>
              <a:rPr lang="cs-CZ" dirty="0" smtClean="0"/>
              <a:t>inuktitut (28 tis. </a:t>
            </a:r>
            <a:r>
              <a:rPr lang="cs-CZ" dirty="0" smtClean="0"/>
              <a:t>mluvčích), inuitština (80% obyv. Nunavutu)</a:t>
            </a:r>
          </a:p>
          <a:p>
            <a:pPr>
              <a:buFontTx/>
              <a:buChar char="-"/>
            </a:pPr>
            <a:r>
              <a:rPr lang="cs-CZ" dirty="0" smtClean="0"/>
              <a:t>athapaskánské jazyky (20 tis. mluvčích)</a:t>
            </a:r>
          </a:p>
          <a:p>
            <a:r>
              <a:rPr lang="cs-CZ" dirty="0" smtClean="0"/>
              <a:t>Dalších 8 skupin zahrnuje pouhých 7% (některé jazyky jen ve stovkách mluvčích)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Rozložení autochtonních jazyků</a:t>
            </a:r>
            <a:endParaRPr lang="cs-CZ" dirty="0"/>
          </a:p>
        </p:txBody>
      </p:sp>
      <p:pic>
        <p:nvPicPr>
          <p:cNvPr id="4" name="Espace réservé du contenu 3" descr="langues autochton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086600" cy="3933825"/>
          </a:xfrm>
        </p:spPr>
      </p:pic>
      <p:sp>
        <p:nvSpPr>
          <p:cNvPr id="5" name="Rectangle 4"/>
          <p:cNvSpPr/>
          <p:nvPr/>
        </p:nvSpPr>
        <p:spPr>
          <a:xfrm>
            <a:off x="683568" y="5934670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http://atlas.nrcan.gc.ca/site/francais/maps/peopleandsociety/lang/aboriginallanguages/bycommunity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 mari usque ad Mare (Od moři k moři)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Zdroj: http</a:t>
            </a:r>
            <a:r>
              <a:rPr lang="cs-CZ" sz="1400" dirty="0" smtClean="0"/>
              <a:t>://atlas.nrcan.gc.ca/site/francais/dataservices/wall_maps/MCR0101.jpg/image_view</a:t>
            </a:r>
            <a:endParaRPr lang="cs-CZ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544616" cy="46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Rozloha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4906888" cy="39878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2. největší stát na světě</a:t>
            </a:r>
          </a:p>
          <a:p>
            <a:r>
              <a:rPr lang="cs-CZ" dirty="0" smtClean="0"/>
              <a:t>plocha téměř 10 mil. km2 (9 970 610)</a:t>
            </a:r>
          </a:p>
          <a:p>
            <a:pPr>
              <a:buNone/>
            </a:pPr>
            <a:r>
              <a:rPr lang="cs-CZ" dirty="0" smtClean="0"/>
              <a:t>(srovnání s ČR: 79 tis. km2 = 126-krát by se vešla na území Kanady  - tj. 0,8% rozlohy Kanady)</a:t>
            </a:r>
          </a:p>
          <a:p>
            <a:pPr>
              <a:buFontTx/>
              <a:buChar char="-"/>
            </a:pPr>
            <a:r>
              <a:rPr lang="cs-CZ" dirty="0" smtClean="0"/>
              <a:t>8% území tvoří jezera (rozloha větší než Francie)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76872"/>
            <a:ext cx="31836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Satelitní snímek Velkých jezer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20584"/>
            <a:ext cx="6516352" cy="395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2204865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 </a:t>
            </a:r>
            <a:r>
              <a:rPr lang="en-US" dirty="0" smtClean="0"/>
              <a:t>: </a:t>
            </a:r>
            <a:r>
              <a:rPr lang="en-US" dirty="0" err="1" smtClean="0"/>
              <a:t>SeaWiFS</a:t>
            </a:r>
            <a:r>
              <a:rPr lang="en-US" dirty="0" smtClean="0"/>
              <a:t> Project, NASA/FSFC, </a:t>
            </a:r>
            <a:r>
              <a:rPr lang="en-US" dirty="0" err="1" smtClean="0"/>
              <a:t>GeoEye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58569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zabírá 6 časových pásem </a:t>
            </a:r>
          </a:p>
          <a:p>
            <a:pPr>
              <a:buFontTx/>
              <a:buChar char="-"/>
            </a:pPr>
            <a:r>
              <a:rPr lang="cs-CZ" dirty="0" smtClean="0"/>
              <a:t>hranice s USA po 49.rovnoběžce, na V přes Velká jezera a řekou Sv. Vavřince, k Atlantiku jako 45. rovnoběžka</a:t>
            </a:r>
          </a:p>
          <a:p>
            <a:pPr>
              <a:buFontTx/>
              <a:buChar char="-"/>
            </a:pPr>
            <a:r>
              <a:rPr lang="cs-CZ" dirty="0" smtClean="0"/>
              <a:t>krajní body: </a:t>
            </a:r>
          </a:p>
          <a:p>
            <a:pPr>
              <a:buNone/>
            </a:pPr>
            <a:r>
              <a:rPr lang="cs-CZ" dirty="0" smtClean="0"/>
              <a:t>S- mys Columbia (83</a:t>
            </a:r>
            <a:r>
              <a:rPr lang="fr-FR" dirty="0" smtClean="0"/>
              <a:t>°s</a:t>
            </a:r>
            <a:r>
              <a:rPr lang="cs-CZ" dirty="0" smtClean="0"/>
              <a:t>.š. – Ellesmerův ostrov)</a:t>
            </a:r>
          </a:p>
          <a:p>
            <a:pPr>
              <a:buNone/>
            </a:pPr>
            <a:r>
              <a:rPr lang="cs-CZ" dirty="0" smtClean="0"/>
              <a:t>J – Middle Island (41</a:t>
            </a:r>
            <a:r>
              <a:rPr lang="fr-FR" dirty="0" smtClean="0"/>
              <a:t> °s</a:t>
            </a:r>
            <a:r>
              <a:rPr lang="cs-CZ" dirty="0" smtClean="0"/>
              <a:t>.š. – </a:t>
            </a:r>
            <a:r>
              <a:rPr lang="cs-CZ" dirty="0" smtClean="0"/>
              <a:t>jezero Erie)</a:t>
            </a:r>
          </a:p>
          <a:p>
            <a:pPr>
              <a:buNone/>
            </a:pPr>
            <a:r>
              <a:rPr lang="cs-CZ" dirty="0" smtClean="0"/>
              <a:t>= 4600 km</a:t>
            </a:r>
          </a:p>
          <a:p>
            <a:pPr>
              <a:buNone/>
            </a:pPr>
            <a:r>
              <a:rPr lang="cs-CZ" dirty="0" smtClean="0"/>
              <a:t>Z – hora St. Elias (141</a:t>
            </a:r>
            <a:r>
              <a:rPr lang="fr-FR" dirty="0" smtClean="0"/>
              <a:t>°</a:t>
            </a:r>
            <a:r>
              <a:rPr lang="cs-CZ" dirty="0" smtClean="0"/>
              <a:t>z.d. – Britská Kolumbie)</a:t>
            </a:r>
          </a:p>
          <a:p>
            <a:pPr>
              <a:buNone/>
            </a:pPr>
            <a:r>
              <a:rPr lang="cs-CZ" dirty="0" smtClean="0"/>
              <a:t>V – mys Separ (52</a:t>
            </a:r>
            <a:r>
              <a:rPr lang="fr-FR" dirty="0" smtClean="0"/>
              <a:t>°</a:t>
            </a:r>
            <a:r>
              <a:rPr lang="cs-CZ" dirty="0" smtClean="0"/>
              <a:t>z.d. </a:t>
            </a:r>
            <a:r>
              <a:rPr lang="cs-CZ" dirty="0" smtClean="0"/>
              <a:t>–</a:t>
            </a:r>
            <a:r>
              <a:rPr lang="cs-CZ" dirty="0" smtClean="0"/>
              <a:t> ostrov Newfoundland)</a:t>
            </a:r>
          </a:p>
          <a:p>
            <a:pPr>
              <a:buNone/>
            </a:pPr>
            <a:r>
              <a:rPr lang="cs-CZ" dirty="0" smtClean="0"/>
              <a:t>= 5 500 km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2051720" cy="1781944"/>
          </a:xfrm>
        </p:spPr>
        <p:txBody>
          <a:bodyPr/>
          <a:lstStyle/>
          <a:p>
            <a:r>
              <a:rPr lang="cs-CZ" dirty="0" smtClean="0"/>
              <a:t>Niagara Falls</a:t>
            </a:r>
            <a:endParaRPr lang="cs-CZ" dirty="0"/>
          </a:p>
        </p:txBody>
      </p:sp>
      <p:pic>
        <p:nvPicPr>
          <p:cNvPr id="4" name="Espace réservé du contenu 3" descr="niagar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268760"/>
            <a:ext cx="7203380" cy="540253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Členitost pobřeží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největší délka pobřeží na světě – 244 000 km</a:t>
            </a:r>
          </a:p>
          <a:p>
            <a:r>
              <a:rPr lang="cs-CZ" dirty="0" smtClean="0"/>
              <a:t>extrémní členitost na S, značná i na Z a  V – 3 světové oceány</a:t>
            </a:r>
          </a:p>
          <a:p>
            <a:r>
              <a:rPr lang="cs-CZ" dirty="0" smtClean="0"/>
              <a:t>S – </a:t>
            </a:r>
            <a:r>
              <a:rPr lang="cs-CZ" dirty="0" smtClean="0"/>
              <a:t>Sev. ledový oceán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Kanadské arktické souostroví – (zaledněná plocha 2x větší než ČR) </a:t>
            </a:r>
          </a:p>
          <a:p>
            <a:pPr>
              <a:buFontTx/>
              <a:buChar char="-"/>
            </a:pPr>
            <a:r>
              <a:rPr lang="cs-CZ" dirty="0" smtClean="0"/>
              <a:t>největší Baffinův ostrov (7x rozloha ČR)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V – Atlantský oceán – ostrovy v zálivu Sv. Vavřince </a:t>
            </a:r>
          </a:p>
          <a:p>
            <a:pPr>
              <a:buFontTx/>
              <a:buChar char="-"/>
            </a:pPr>
            <a:r>
              <a:rPr lang="cs-CZ" dirty="0" smtClean="0"/>
              <a:t>největší Newfoundland (1,5 xČR)</a:t>
            </a:r>
          </a:p>
          <a:p>
            <a:r>
              <a:rPr lang="cs-CZ" dirty="0" smtClean="0"/>
              <a:t>Z – Tichý oceán – souostroví Královny Charlotty + ostrov Vancouver (0,4 x ČR – cca jako Morava)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600400" cy="5760640"/>
          </a:xfrm>
        </p:spPr>
        <p:txBody>
          <a:bodyPr>
            <a:normAutofit fontScale="90000"/>
          </a:bodyPr>
          <a:lstStyle/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3600" dirty="0" smtClean="0"/>
              <a:t>Kanada = „osada, vesnice“ pro indiány, název státu pro Jacquese Cartiera (1535)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Zdroj</a:t>
            </a:r>
            <a:r>
              <a:rPr lang="cs-CZ" sz="1600" dirty="0" smtClean="0"/>
              <a:t>: http://atlas.nrcan.gc.ca/site/english/maps/reference/anniversary_maps/political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052" y="1340768"/>
            <a:ext cx="52329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zřízení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8291264" cy="4419936"/>
          </a:xfrm>
        </p:spPr>
        <p:txBody>
          <a:bodyPr>
            <a:noAutofit/>
          </a:bodyPr>
          <a:lstStyle/>
          <a:p>
            <a:r>
              <a:rPr lang="cs-CZ" sz="2400" dirty="0" smtClean="0"/>
              <a:t>nezávislý stát</a:t>
            </a:r>
          </a:p>
          <a:p>
            <a:r>
              <a:rPr lang="cs-CZ" sz="2400" dirty="0" smtClean="0"/>
              <a:t>federální zřízení</a:t>
            </a:r>
          </a:p>
          <a:p>
            <a:r>
              <a:rPr lang="cs-CZ" sz="2400" dirty="0" smtClean="0"/>
              <a:t>člen Britského společenství národů (The Commonwealth)</a:t>
            </a:r>
          </a:p>
          <a:p>
            <a:r>
              <a:rPr lang="cs-CZ" sz="2400" dirty="0" smtClean="0"/>
              <a:t>formální hlava státu – britská královna Alžběta II.</a:t>
            </a:r>
            <a:r>
              <a:rPr lang="cs-CZ" sz="2400" dirty="0" smtClean="0"/>
              <a:t> </a:t>
            </a:r>
            <a:r>
              <a:rPr lang="cs-CZ" sz="2400" dirty="0" smtClean="0"/>
              <a:t>– jmenuje generálního guvernéra (Kanaďan – t.č. David Johnston, spíše formální moc)</a:t>
            </a:r>
          </a:p>
          <a:p>
            <a:r>
              <a:rPr lang="cs-CZ" sz="2400" dirty="0" smtClean="0"/>
              <a:t>skutečná moc v rukou federální vlády (25 ministrů) v čele s premiérem (t.č. Stephen Harper)</a:t>
            </a:r>
            <a:endParaRPr lang="cs-CZ" sz="2400" dirty="0" smtClean="0"/>
          </a:p>
          <a:p>
            <a:r>
              <a:rPr lang="cs-CZ" sz="2400" dirty="0" smtClean="0"/>
              <a:t>zákonodárný orgán - dvoukomorový parlament – senát (104 čl. jmenovaných premiérem) + sněmovna (295 poslanců volených na 5 let)</a:t>
            </a:r>
          </a:p>
          <a:p>
            <a:endParaRPr lang="cs-CZ" sz="2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657</TotalTime>
  <Words>609</Words>
  <Application>Microsoft Office PowerPoint</Application>
  <PresentationFormat>Affichage à l'écran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Urbain</vt:lpstr>
      <vt:lpstr>Regionální geografie - Kanada</vt:lpstr>
      <vt:lpstr>A mari usque ad Mare (Od moři k moři)  Zdroj: http://atlas.nrcan.gc.ca/site/francais/dataservices/wall_maps/MCR0101.jpg/image_view</vt:lpstr>
      <vt:lpstr>Rozloha</vt:lpstr>
      <vt:lpstr>Satelitní snímek Velkých jezer</vt:lpstr>
      <vt:lpstr>Poloha</vt:lpstr>
      <vt:lpstr>Niagara Falls</vt:lpstr>
      <vt:lpstr>Členitost pobřeží</vt:lpstr>
      <vt:lpstr>   Kanada = „osada, vesnice“ pro indiány, název státu pro Jacquese Cartiera (1535)      Zdroj: http://atlas.nrcan.gc.ca/site/english/maps/reference/anniversary_maps/political </vt:lpstr>
      <vt:lpstr>Státní zřízení</vt:lpstr>
      <vt:lpstr>Správní členění</vt:lpstr>
      <vt:lpstr>Ottawa – parlamentní „kopeček“</vt:lpstr>
      <vt:lpstr>Populace</vt:lpstr>
      <vt:lpstr>Diapositive 13</vt:lpstr>
      <vt:lpstr>Jazyky (údaje z r. 2006)</vt:lpstr>
      <vt:lpstr>Chinatown  v Torontu</vt:lpstr>
      <vt:lpstr>Autochtonní jazyky</vt:lpstr>
      <vt:lpstr>Rozložení autochtonních jazyků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Regionální geografie - Kanada</dc:title>
  <dc:creator>Alena</dc:creator>
  <cp:lastModifiedBy>Alena</cp:lastModifiedBy>
  <cp:revision>25</cp:revision>
  <dcterms:created xsi:type="dcterms:W3CDTF">2012-03-05T20:54:42Z</dcterms:created>
  <dcterms:modified xsi:type="dcterms:W3CDTF">2012-03-06T07:52:37Z</dcterms:modified>
</cp:coreProperties>
</file>