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3" r:id="rId1"/>
    <p:sldMasterId id="2147484167" r:id="rId2"/>
    <p:sldMasterId id="2147484179" r:id="rId3"/>
    <p:sldMasterId id="2147484191" r:id="rId4"/>
    <p:sldMasterId id="2147484203" r:id="rId5"/>
  </p:sldMasterIdLst>
  <p:notesMasterIdLst>
    <p:notesMasterId r:id="rId48"/>
  </p:notesMasterIdLst>
  <p:sldIdLst>
    <p:sldId id="311" r:id="rId6"/>
    <p:sldId id="257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76" r:id="rId15"/>
    <p:sldId id="293" r:id="rId16"/>
    <p:sldId id="294" r:id="rId17"/>
    <p:sldId id="296" r:id="rId18"/>
    <p:sldId id="295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5" r:id="rId36"/>
    <p:sldId id="274" r:id="rId37"/>
    <p:sldId id="307" r:id="rId38"/>
    <p:sldId id="308" r:id="rId39"/>
    <p:sldId id="309" r:id="rId40"/>
    <p:sldId id="304" r:id="rId41"/>
    <p:sldId id="305" r:id="rId42"/>
    <p:sldId id="306" r:id="rId43"/>
    <p:sldId id="282" r:id="rId44"/>
    <p:sldId id="297" r:id="rId45"/>
    <p:sldId id="298" r:id="rId46"/>
    <p:sldId id="310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106" d="100"/>
          <a:sy n="106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9ED7E-BAD7-4423-AE92-B210B186CCE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C76D50B-A2A4-4DD0-ABCB-7F502DC7C21B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dirty="0" smtClean="0"/>
            <a:t>Implementace aplikace</a:t>
          </a:r>
          <a:endParaRPr lang="cs-CZ" dirty="0"/>
        </a:p>
      </dgm:t>
    </dgm:pt>
    <dgm:pt modelId="{C1F84716-4DDB-4B59-9270-F2DECC78362A}" type="parTrans" cxnId="{A47C17EB-6D14-4E17-BA41-5D7A084252DB}">
      <dgm:prSet/>
      <dgm:spPr/>
      <dgm:t>
        <a:bodyPr/>
        <a:lstStyle/>
        <a:p>
          <a:endParaRPr lang="cs-CZ"/>
        </a:p>
      </dgm:t>
    </dgm:pt>
    <dgm:pt modelId="{19FC9F70-3C68-48CE-BC12-8B372582F6D6}" type="sibTrans" cxnId="{A47C17EB-6D14-4E17-BA41-5D7A084252DB}">
      <dgm:prSet/>
      <dgm:spPr/>
      <dgm:t>
        <a:bodyPr/>
        <a:lstStyle/>
        <a:p>
          <a:endParaRPr lang="cs-CZ"/>
        </a:p>
      </dgm:t>
    </dgm:pt>
    <dgm:pt modelId="{64DD7A27-3E5E-43F1-AC8A-969F431A8C2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Instalace aplikace</a:t>
          </a:r>
          <a:endParaRPr lang="cs-CZ" dirty="0">
            <a:latin typeface="Gill Sans MT" pitchFamily="34" charset="-18"/>
          </a:endParaRPr>
        </a:p>
      </dgm:t>
    </dgm:pt>
    <dgm:pt modelId="{9DB962B8-88FE-4254-9C82-0FD0251A9C0B}" type="parTrans" cxnId="{4E15D5FB-B295-4555-9F68-3C31BA277FB4}">
      <dgm:prSet/>
      <dgm:spPr/>
      <dgm:t>
        <a:bodyPr/>
        <a:lstStyle/>
        <a:p>
          <a:endParaRPr lang="cs-CZ"/>
        </a:p>
      </dgm:t>
    </dgm:pt>
    <dgm:pt modelId="{EDF132C1-5CD8-4EF7-A727-F51A741C6BBC}" type="sibTrans" cxnId="{4E15D5FB-B295-4555-9F68-3C31BA277FB4}">
      <dgm:prSet/>
      <dgm:spPr/>
      <dgm:t>
        <a:bodyPr/>
        <a:lstStyle/>
        <a:p>
          <a:endParaRPr lang="cs-CZ"/>
        </a:p>
      </dgm:t>
    </dgm:pt>
    <dgm:pt modelId="{FADCA8A3-2799-4995-B433-B3F7A7FD3CEF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Konverze dat z jiných systémů</a:t>
          </a:r>
        </a:p>
      </dgm:t>
    </dgm:pt>
    <dgm:pt modelId="{521B86B5-46AC-44D3-87B8-BE384B607497}" type="parTrans" cxnId="{E6635163-386B-4143-9166-6E82A04E2ADD}">
      <dgm:prSet/>
      <dgm:spPr/>
      <dgm:t>
        <a:bodyPr/>
        <a:lstStyle/>
        <a:p>
          <a:endParaRPr lang="cs-CZ"/>
        </a:p>
      </dgm:t>
    </dgm:pt>
    <dgm:pt modelId="{B7C10912-3E83-4D9B-9A09-1A5D730898B5}" type="sibTrans" cxnId="{E6635163-386B-4143-9166-6E82A04E2ADD}">
      <dgm:prSet/>
      <dgm:spPr/>
      <dgm:t>
        <a:bodyPr/>
        <a:lstStyle/>
        <a:p>
          <a:endParaRPr lang="cs-CZ"/>
        </a:p>
      </dgm:t>
    </dgm:pt>
    <dgm:pt modelId="{CD451D72-92FD-4392-B4BA-0D8EA6290F5C}">
      <dgm:prSet phldrT="[Text]" phldr="1"/>
      <dgm:spPr/>
      <dgm:t>
        <a:bodyPr/>
        <a:lstStyle/>
        <a:p>
          <a:endParaRPr lang="cs-CZ"/>
        </a:p>
      </dgm:t>
    </dgm:pt>
    <dgm:pt modelId="{61F04DF1-342F-4A1E-B796-BDB9C6A60303}" type="parTrans" cxnId="{95A6A8CB-55AD-4DF9-B6FA-DE552D7143F4}">
      <dgm:prSet/>
      <dgm:spPr/>
      <dgm:t>
        <a:bodyPr/>
        <a:lstStyle/>
        <a:p>
          <a:endParaRPr lang="cs-CZ"/>
        </a:p>
      </dgm:t>
    </dgm:pt>
    <dgm:pt modelId="{CF6CD322-8751-4A87-8EA3-EDA360C06730}" type="sibTrans" cxnId="{95A6A8CB-55AD-4DF9-B6FA-DE552D7143F4}">
      <dgm:prSet/>
      <dgm:spPr/>
      <dgm:t>
        <a:bodyPr/>
        <a:lstStyle/>
        <a:p>
          <a:endParaRPr lang="cs-CZ"/>
        </a:p>
      </dgm:t>
    </dgm:pt>
    <dgm:pt modelId="{5333C375-1207-495D-BE37-D063FE06BBDD}">
      <dgm:prSet phldrT="[Text]" phldr="1"/>
      <dgm:spPr/>
      <dgm:t>
        <a:bodyPr/>
        <a:lstStyle/>
        <a:p>
          <a:endParaRPr lang="cs-CZ"/>
        </a:p>
      </dgm:t>
    </dgm:pt>
    <dgm:pt modelId="{674D6681-FF04-4826-B70B-70BC7981464D}" type="parTrans" cxnId="{7C46895B-1A97-4507-B106-77A9A02BE778}">
      <dgm:prSet/>
      <dgm:spPr/>
      <dgm:t>
        <a:bodyPr/>
        <a:lstStyle/>
        <a:p>
          <a:endParaRPr lang="cs-CZ"/>
        </a:p>
      </dgm:t>
    </dgm:pt>
    <dgm:pt modelId="{AEF9FA6B-27B9-4D00-B8E3-A931197FEFEC}" type="sibTrans" cxnId="{7C46895B-1A97-4507-B106-77A9A02BE778}">
      <dgm:prSet/>
      <dgm:spPr/>
      <dgm:t>
        <a:bodyPr/>
        <a:lstStyle/>
        <a:p>
          <a:endParaRPr lang="cs-CZ"/>
        </a:p>
      </dgm:t>
    </dgm:pt>
    <dgm:pt modelId="{B9AD79C7-D208-4460-BCBE-703FAF1C9D34}">
      <dgm:prSet phldrT="[Text]" phldr="1"/>
      <dgm:spPr/>
      <dgm:t>
        <a:bodyPr/>
        <a:lstStyle/>
        <a:p>
          <a:endParaRPr lang="cs-CZ"/>
        </a:p>
      </dgm:t>
    </dgm:pt>
    <dgm:pt modelId="{F07CA3A0-8CE5-4060-9EC9-5F6872E730DE}" type="parTrans" cxnId="{2B6EBD72-D08B-4988-9C5B-F5DB3B3C6BD5}">
      <dgm:prSet/>
      <dgm:spPr/>
      <dgm:t>
        <a:bodyPr/>
        <a:lstStyle/>
        <a:p>
          <a:endParaRPr lang="cs-CZ"/>
        </a:p>
      </dgm:t>
    </dgm:pt>
    <dgm:pt modelId="{F8DE2CB5-06F4-43DB-987A-5734E34EF2D6}" type="sibTrans" cxnId="{2B6EBD72-D08B-4988-9C5B-F5DB3B3C6BD5}">
      <dgm:prSet/>
      <dgm:spPr/>
      <dgm:t>
        <a:bodyPr/>
        <a:lstStyle/>
        <a:p>
          <a:endParaRPr lang="cs-CZ"/>
        </a:p>
      </dgm:t>
    </dgm:pt>
    <dgm:pt modelId="{47D51F06-608F-4ED2-846A-89BCF8B55FD9}">
      <dgm:prSet phldrT="[Text]" phldr="1"/>
      <dgm:spPr/>
      <dgm:t>
        <a:bodyPr/>
        <a:lstStyle/>
        <a:p>
          <a:endParaRPr lang="cs-CZ" dirty="0"/>
        </a:p>
      </dgm:t>
    </dgm:pt>
    <dgm:pt modelId="{6AADD970-2A0A-4C4F-945F-37B09A9FB3B0}" type="parTrans" cxnId="{5B65B76D-359C-4C7D-B6BF-3E54D28E4A03}">
      <dgm:prSet/>
      <dgm:spPr/>
      <dgm:t>
        <a:bodyPr/>
        <a:lstStyle/>
        <a:p>
          <a:endParaRPr lang="cs-CZ"/>
        </a:p>
      </dgm:t>
    </dgm:pt>
    <dgm:pt modelId="{08DB4985-D0BC-456F-9880-A822F34A4C9D}" type="sibTrans" cxnId="{5B65B76D-359C-4C7D-B6BF-3E54D28E4A03}">
      <dgm:prSet/>
      <dgm:spPr/>
      <dgm:t>
        <a:bodyPr/>
        <a:lstStyle/>
        <a:p>
          <a:endParaRPr lang="cs-CZ"/>
        </a:p>
      </dgm:t>
    </dgm:pt>
    <dgm:pt modelId="{11146456-AA1A-4EA5-8E40-B15AF44D33A3}">
      <dgm:prSet phldrT="[Text]" phldr="1"/>
      <dgm:spPr/>
      <dgm:t>
        <a:bodyPr/>
        <a:lstStyle/>
        <a:p>
          <a:endParaRPr lang="cs-CZ"/>
        </a:p>
      </dgm:t>
    </dgm:pt>
    <dgm:pt modelId="{12D32563-DD34-4855-9613-9D7D7E79F691}" type="parTrans" cxnId="{339CF1AB-8737-4A7E-84D0-412BF9E577AC}">
      <dgm:prSet/>
      <dgm:spPr/>
      <dgm:t>
        <a:bodyPr/>
        <a:lstStyle/>
        <a:p>
          <a:endParaRPr lang="cs-CZ"/>
        </a:p>
      </dgm:t>
    </dgm:pt>
    <dgm:pt modelId="{8994FCC8-4FFC-46C4-BBCD-873B4676B2DF}" type="sibTrans" cxnId="{339CF1AB-8737-4A7E-84D0-412BF9E577AC}">
      <dgm:prSet/>
      <dgm:spPr/>
      <dgm:t>
        <a:bodyPr/>
        <a:lstStyle/>
        <a:p>
          <a:endParaRPr lang="cs-CZ"/>
        </a:p>
      </dgm:t>
    </dgm:pt>
    <dgm:pt modelId="{26CD24D7-A80B-4268-AB2E-F05A45D44F71}">
      <dgm:prSet phldrT="[Text]" phldr="1"/>
      <dgm:spPr/>
      <dgm:t>
        <a:bodyPr/>
        <a:lstStyle/>
        <a:p>
          <a:endParaRPr lang="cs-CZ"/>
        </a:p>
      </dgm:t>
    </dgm:pt>
    <dgm:pt modelId="{47AFC8E6-9BF7-400D-9FC4-1AFF2DA2799F}" type="parTrans" cxnId="{D120487A-6959-4DEC-A74A-C69846CA5F62}">
      <dgm:prSet/>
      <dgm:spPr/>
      <dgm:t>
        <a:bodyPr/>
        <a:lstStyle/>
        <a:p>
          <a:endParaRPr lang="cs-CZ"/>
        </a:p>
      </dgm:t>
    </dgm:pt>
    <dgm:pt modelId="{C81C7189-38E7-4BA4-BCAF-9322B7631232}" type="sibTrans" cxnId="{D120487A-6959-4DEC-A74A-C69846CA5F62}">
      <dgm:prSet/>
      <dgm:spPr/>
      <dgm:t>
        <a:bodyPr/>
        <a:lstStyle/>
        <a:p>
          <a:endParaRPr lang="cs-CZ"/>
        </a:p>
      </dgm:t>
    </dgm:pt>
    <dgm:pt modelId="{173F744C-9384-4666-B857-40D88FDCFDC5}">
      <dgm:prSet phldrT="[Text]" phldr="1"/>
      <dgm:spPr/>
      <dgm:t>
        <a:bodyPr/>
        <a:lstStyle/>
        <a:p>
          <a:endParaRPr lang="cs-CZ" dirty="0"/>
        </a:p>
      </dgm:t>
    </dgm:pt>
    <dgm:pt modelId="{4A87C798-DE92-4DBC-8D2C-9BAD6A04043C}" type="parTrans" cxnId="{1D6DFEA6-293E-4FF4-B4D2-AA01457106AC}">
      <dgm:prSet/>
      <dgm:spPr/>
      <dgm:t>
        <a:bodyPr/>
        <a:lstStyle/>
        <a:p>
          <a:endParaRPr lang="cs-CZ"/>
        </a:p>
      </dgm:t>
    </dgm:pt>
    <dgm:pt modelId="{3A3DBA77-2D67-4768-90BE-7351E5397268}" type="sibTrans" cxnId="{1D6DFEA6-293E-4FF4-B4D2-AA01457106AC}">
      <dgm:prSet/>
      <dgm:spPr/>
      <dgm:t>
        <a:bodyPr/>
        <a:lstStyle/>
        <a:p>
          <a:endParaRPr lang="cs-CZ"/>
        </a:p>
      </dgm:t>
    </dgm:pt>
    <dgm:pt modelId="{F477CFE8-177C-48B2-BFD9-1720E3F9001C}">
      <dgm:prSet phldrT="[Text]" phldr="1"/>
      <dgm:spPr/>
      <dgm:t>
        <a:bodyPr/>
        <a:lstStyle/>
        <a:p>
          <a:endParaRPr lang="cs-CZ"/>
        </a:p>
      </dgm:t>
    </dgm:pt>
    <dgm:pt modelId="{6478754E-EBFE-4932-89FB-53BEE0DFF239}" type="parTrans" cxnId="{75429258-3910-4B89-A9EA-310D981B9440}">
      <dgm:prSet/>
      <dgm:spPr/>
      <dgm:t>
        <a:bodyPr/>
        <a:lstStyle/>
        <a:p>
          <a:endParaRPr lang="cs-CZ"/>
        </a:p>
      </dgm:t>
    </dgm:pt>
    <dgm:pt modelId="{FE7DD4E9-1D14-42C8-9DEF-3A9278CF2E09}" type="sibTrans" cxnId="{75429258-3910-4B89-A9EA-310D981B9440}">
      <dgm:prSet/>
      <dgm:spPr/>
      <dgm:t>
        <a:bodyPr/>
        <a:lstStyle/>
        <a:p>
          <a:endParaRPr lang="cs-CZ"/>
        </a:p>
      </dgm:t>
    </dgm:pt>
    <dgm:pt modelId="{B93E300C-1E11-4746-85C8-DD892578E4A8}">
      <dgm:prSet phldrT="[Text]" phldr="1"/>
      <dgm:spPr/>
      <dgm:t>
        <a:bodyPr/>
        <a:lstStyle/>
        <a:p>
          <a:endParaRPr lang="cs-CZ"/>
        </a:p>
      </dgm:t>
    </dgm:pt>
    <dgm:pt modelId="{C5BB7B2F-B177-4274-8900-F7F7E40EF693}" type="parTrans" cxnId="{696FD900-7D2F-493E-A21C-92EBE5F49545}">
      <dgm:prSet/>
      <dgm:spPr/>
      <dgm:t>
        <a:bodyPr/>
        <a:lstStyle/>
        <a:p>
          <a:endParaRPr lang="cs-CZ"/>
        </a:p>
      </dgm:t>
    </dgm:pt>
    <dgm:pt modelId="{F2FD323B-FD53-40CF-8EDA-D9B2A13ED0DD}" type="sibTrans" cxnId="{696FD900-7D2F-493E-A21C-92EBE5F49545}">
      <dgm:prSet/>
      <dgm:spPr/>
      <dgm:t>
        <a:bodyPr/>
        <a:lstStyle/>
        <a:p>
          <a:endParaRPr lang="cs-CZ"/>
        </a:p>
      </dgm:t>
    </dgm:pt>
    <dgm:pt modelId="{72ECAD9C-B315-4031-98CB-7A8A97362F79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Školení uživatelů</a:t>
          </a:r>
        </a:p>
      </dgm:t>
    </dgm:pt>
    <dgm:pt modelId="{830C0DF1-3911-4079-A9C2-B0DDB35D3374}" type="parTrans" cxnId="{A46EE09C-0AB9-464E-B1AB-63C2D80F46C6}">
      <dgm:prSet/>
      <dgm:spPr/>
      <dgm:t>
        <a:bodyPr/>
        <a:lstStyle/>
        <a:p>
          <a:endParaRPr lang="cs-CZ"/>
        </a:p>
      </dgm:t>
    </dgm:pt>
    <dgm:pt modelId="{6D9C84A0-C95C-4418-BBD4-7A56B99DB510}" type="sibTrans" cxnId="{A46EE09C-0AB9-464E-B1AB-63C2D80F46C6}">
      <dgm:prSet/>
      <dgm:spPr/>
      <dgm:t>
        <a:bodyPr/>
        <a:lstStyle/>
        <a:p>
          <a:endParaRPr lang="cs-CZ"/>
        </a:p>
      </dgm:t>
    </dgm:pt>
    <dgm:pt modelId="{8E3BE5EB-AE21-414C-BE1A-D46B119F5B47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Ověřovací provoz</a:t>
          </a:r>
        </a:p>
      </dgm:t>
    </dgm:pt>
    <dgm:pt modelId="{B39AA5AC-ECCB-4C03-94D9-986B509E8C09}" type="parTrans" cxnId="{D1B73711-0E80-4680-A90C-E55C4C4558CE}">
      <dgm:prSet/>
      <dgm:spPr/>
      <dgm:t>
        <a:bodyPr/>
        <a:lstStyle/>
        <a:p>
          <a:endParaRPr lang="cs-CZ"/>
        </a:p>
      </dgm:t>
    </dgm:pt>
    <dgm:pt modelId="{C5A0CB86-E2DC-4774-9E8E-C2E34D06A7A7}" type="sibTrans" cxnId="{D1B73711-0E80-4680-A90C-E55C4C4558CE}">
      <dgm:prSet/>
      <dgm:spPr/>
      <dgm:t>
        <a:bodyPr/>
        <a:lstStyle/>
        <a:p>
          <a:endParaRPr lang="cs-CZ"/>
        </a:p>
      </dgm:t>
    </dgm:pt>
    <dgm:pt modelId="{64440B8E-C499-4F94-9F40-EA97C2931B1F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Vytvoření</a:t>
          </a:r>
          <a:br>
            <a:rPr lang="cs-CZ" dirty="0" smtClean="0">
              <a:latin typeface="Gill Sans MT" pitchFamily="34" charset="-18"/>
            </a:rPr>
          </a:br>
          <a:r>
            <a:rPr lang="cs-CZ" dirty="0" smtClean="0">
              <a:latin typeface="Gill Sans MT" pitchFamily="34" charset="-18"/>
            </a:rPr>
            <a:t>konfigurace </a:t>
          </a:r>
          <a:br>
            <a:rPr lang="cs-CZ" dirty="0" smtClean="0">
              <a:latin typeface="Gill Sans MT" pitchFamily="34" charset="-18"/>
            </a:rPr>
          </a:br>
          <a:r>
            <a:rPr lang="cs-CZ" dirty="0" smtClean="0">
              <a:latin typeface="Gill Sans MT" pitchFamily="34" charset="-18"/>
            </a:rPr>
            <a:t>aplikace</a:t>
          </a:r>
        </a:p>
      </dgm:t>
    </dgm:pt>
    <dgm:pt modelId="{A7BFAB8D-70F7-482A-8970-F95037A873D3}" type="parTrans" cxnId="{BB91A44A-EFCE-4881-A957-4D52EB5F9E53}">
      <dgm:prSet/>
      <dgm:spPr/>
      <dgm:t>
        <a:bodyPr/>
        <a:lstStyle/>
        <a:p>
          <a:endParaRPr lang="cs-CZ"/>
        </a:p>
      </dgm:t>
    </dgm:pt>
    <dgm:pt modelId="{68C73D24-E186-40A3-B4DA-61374F00DAE2}" type="sibTrans" cxnId="{BB91A44A-EFCE-4881-A957-4D52EB5F9E53}">
      <dgm:prSet/>
      <dgm:spPr/>
      <dgm:t>
        <a:bodyPr/>
        <a:lstStyle/>
        <a:p>
          <a:endParaRPr lang="cs-CZ"/>
        </a:p>
      </dgm:t>
    </dgm:pt>
    <dgm:pt modelId="{8A64263E-AC64-4F0A-B15D-B02C79693091}" type="pres">
      <dgm:prSet presAssocID="{CEB9ED7E-BAD7-4423-AE92-B210B186CCE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3290E99-F649-4FB9-8172-01E83BE79287}" type="pres">
      <dgm:prSet presAssocID="{6C76D50B-A2A4-4DD0-ABCB-7F502DC7C21B}" presName="roof" presStyleLbl="dkBgShp" presStyleIdx="0" presStyleCnt="2" custLinFactNeighborX="-1316"/>
      <dgm:spPr/>
      <dgm:t>
        <a:bodyPr/>
        <a:lstStyle/>
        <a:p>
          <a:endParaRPr lang="cs-CZ"/>
        </a:p>
      </dgm:t>
    </dgm:pt>
    <dgm:pt modelId="{2EE2BD4C-F0E7-4742-BF43-55823C61F46A}" type="pres">
      <dgm:prSet presAssocID="{6C76D50B-A2A4-4DD0-ABCB-7F502DC7C21B}" presName="pillars" presStyleCnt="0"/>
      <dgm:spPr/>
    </dgm:pt>
    <dgm:pt modelId="{A6A897B8-EFB8-4C6C-9324-224D95CA331C}" type="pres">
      <dgm:prSet presAssocID="{6C76D50B-A2A4-4DD0-ABCB-7F502DC7C21B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DEBFA6-C659-4C50-827A-1835B04B896F}" type="pres">
      <dgm:prSet presAssocID="{64440B8E-C499-4F94-9F40-EA97C2931B1F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89CCBF-FCFE-4E7B-8826-9973D2C572BE}" type="pres">
      <dgm:prSet presAssocID="{FADCA8A3-2799-4995-B433-B3F7A7FD3CEF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AE32F2-93B8-4B07-96C3-9B54030E1537}" type="pres">
      <dgm:prSet presAssocID="{72ECAD9C-B315-4031-98CB-7A8A97362F79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1A2B92-4A78-4EA1-9BE8-986CCC96CA50}" type="pres">
      <dgm:prSet presAssocID="{8E3BE5EB-AE21-414C-BE1A-D46B119F5B47}" presName="pillarX" presStyleLbl="node1" presStyleIdx="4" presStyleCnt="5" custLinFactNeighborY="-1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2BCB31-92D0-4B70-BA71-F6974C5CDDDA}" type="pres">
      <dgm:prSet presAssocID="{6C76D50B-A2A4-4DD0-ABCB-7F502DC7C21B}" presName="base" presStyleLbl="dkBgShp" presStyleIdx="1" presStyleCnt="2"/>
      <dgm:spPr>
        <a:solidFill>
          <a:schemeClr val="accent6">
            <a:lumMod val="75000"/>
          </a:schemeClr>
        </a:solidFill>
      </dgm:spPr>
    </dgm:pt>
  </dgm:ptLst>
  <dgm:cxnLst>
    <dgm:cxn modelId="{A6CA1350-A750-4690-BEC0-750EB3916D95}" type="presOf" srcId="{FADCA8A3-2799-4995-B433-B3F7A7FD3CEF}" destId="{8D89CCBF-FCFE-4E7B-8826-9973D2C572BE}" srcOrd="0" destOrd="0" presId="urn:microsoft.com/office/officeart/2005/8/layout/hList3"/>
    <dgm:cxn modelId="{D120487A-6959-4DEC-A74A-C69846CA5F62}" srcId="{47D51F06-608F-4ED2-846A-89BCF8B55FD9}" destId="{26CD24D7-A80B-4268-AB2E-F05A45D44F71}" srcOrd="1" destOrd="0" parTransId="{47AFC8E6-9BF7-400D-9FC4-1AFF2DA2799F}" sibTransId="{C81C7189-38E7-4BA4-BCAF-9322B7631232}"/>
    <dgm:cxn modelId="{5B65B76D-359C-4C7D-B6BF-3E54D28E4A03}" srcId="{CEB9ED7E-BAD7-4423-AE92-B210B186CCE4}" destId="{47D51F06-608F-4ED2-846A-89BCF8B55FD9}" srcOrd="2" destOrd="0" parTransId="{6AADD970-2A0A-4C4F-945F-37B09A9FB3B0}" sibTransId="{08DB4985-D0BC-456F-9880-A822F34A4C9D}"/>
    <dgm:cxn modelId="{1D6DFEA6-293E-4FF4-B4D2-AA01457106AC}" srcId="{CEB9ED7E-BAD7-4423-AE92-B210B186CCE4}" destId="{173F744C-9384-4666-B857-40D88FDCFDC5}" srcOrd="3" destOrd="0" parTransId="{4A87C798-DE92-4DBC-8D2C-9BAD6A04043C}" sibTransId="{3A3DBA77-2D67-4768-90BE-7351E5397268}"/>
    <dgm:cxn modelId="{5AABFBEE-6550-4C4A-AC6B-0CBC036DD538}" type="presOf" srcId="{8E3BE5EB-AE21-414C-BE1A-D46B119F5B47}" destId="{361A2B92-4A78-4EA1-9BE8-986CCC96CA50}" srcOrd="0" destOrd="0" presId="urn:microsoft.com/office/officeart/2005/8/layout/hList3"/>
    <dgm:cxn modelId="{6BAB6A41-0830-4CE8-8E4E-7FD871F36E04}" type="presOf" srcId="{6C76D50B-A2A4-4DD0-ABCB-7F502DC7C21B}" destId="{03290E99-F649-4FB9-8172-01E83BE79287}" srcOrd="0" destOrd="0" presId="urn:microsoft.com/office/officeart/2005/8/layout/hList3"/>
    <dgm:cxn modelId="{1F7C7A28-A819-4D71-B322-2216D9BA70B1}" type="presOf" srcId="{72ECAD9C-B315-4031-98CB-7A8A97362F79}" destId="{B5AE32F2-93B8-4B07-96C3-9B54030E1537}" srcOrd="0" destOrd="0" presId="urn:microsoft.com/office/officeart/2005/8/layout/hList3"/>
    <dgm:cxn modelId="{339CF1AB-8737-4A7E-84D0-412BF9E577AC}" srcId="{47D51F06-608F-4ED2-846A-89BCF8B55FD9}" destId="{11146456-AA1A-4EA5-8E40-B15AF44D33A3}" srcOrd="0" destOrd="0" parTransId="{12D32563-DD34-4855-9613-9D7D7E79F691}" sibTransId="{8994FCC8-4FFC-46C4-BBCD-873B4676B2DF}"/>
    <dgm:cxn modelId="{2DEE7921-D6CB-4726-8E95-10F71BCD12FC}" type="presOf" srcId="{CEB9ED7E-BAD7-4423-AE92-B210B186CCE4}" destId="{8A64263E-AC64-4F0A-B15D-B02C79693091}" srcOrd="0" destOrd="0" presId="urn:microsoft.com/office/officeart/2005/8/layout/hList3"/>
    <dgm:cxn modelId="{75429258-3910-4B89-A9EA-310D981B9440}" srcId="{173F744C-9384-4666-B857-40D88FDCFDC5}" destId="{F477CFE8-177C-48B2-BFD9-1720E3F9001C}" srcOrd="0" destOrd="0" parTransId="{6478754E-EBFE-4932-89FB-53BEE0DFF239}" sibTransId="{FE7DD4E9-1D14-42C8-9DEF-3A9278CF2E09}"/>
    <dgm:cxn modelId="{E6635163-386B-4143-9166-6E82A04E2ADD}" srcId="{6C76D50B-A2A4-4DD0-ABCB-7F502DC7C21B}" destId="{FADCA8A3-2799-4995-B433-B3F7A7FD3CEF}" srcOrd="2" destOrd="0" parTransId="{521B86B5-46AC-44D3-87B8-BE384B607497}" sibTransId="{B7C10912-3E83-4D9B-9A09-1A5D730898B5}"/>
    <dgm:cxn modelId="{BB91A44A-EFCE-4881-A957-4D52EB5F9E53}" srcId="{6C76D50B-A2A4-4DD0-ABCB-7F502DC7C21B}" destId="{64440B8E-C499-4F94-9F40-EA97C2931B1F}" srcOrd="1" destOrd="0" parTransId="{A7BFAB8D-70F7-482A-8970-F95037A873D3}" sibTransId="{68C73D24-E186-40A3-B4DA-61374F00DAE2}"/>
    <dgm:cxn modelId="{BC055AFA-2EFE-4C26-97D8-06844EB05DD4}" type="presOf" srcId="{64440B8E-C499-4F94-9F40-EA97C2931B1F}" destId="{45DEBFA6-C659-4C50-827A-1835B04B896F}" srcOrd="0" destOrd="0" presId="urn:microsoft.com/office/officeart/2005/8/layout/hList3"/>
    <dgm:cxn modelId="{696FD900-7D2F-493E-A21C-92EBE5F49545}" srcId="{173F744C-9384-4666-B857-40D88FDCFDC5}" destId="{B93E300C-1E11-4746-85C8-DD892578E4A8}" srcOrd="1" destOrd="0" parTransId="{C5BB7B2F-B177-4274-8900-F7F7E40EF693}" sibTransId="{F2FD323B-FD53-40CF-8EDA-D9B2A13ED0DD}"/>
    <dgm:cxn modelId="{4E15D5FB-B295-4555-9F68-3C31BA277FB4}" srcId="{6C76D50B-A2A4-4DD0-ABCB-7F502DC7C21B}" destId="{64DD7A27-3E5E-43F1-AC8A-969F431A8C29}" srcOrd="0" destOrd="0" parTransId="{9DB962B8-88FE-4254-9C82-0FD0251A9C0B}" sibTransId="{EDF132C1-5CD8-4EF7-A727-F51A741C6BBC}"/>
    <dgm:cxn modelId="{D1B73711-0E80-4680-A90C-E55C4C4558CE}" srcId="{6C76D50B-A2A4-4DD0-ABCB-7F502DC7C21B}" destId="{8E3BE5EB-AE21-414C-BE1A-D46B119F5B47}" srcOrd="4" destOrd="0" parTransId="{B39AA5AC-ECCB-4C03-94D9-986B509E8C09}" sibTransId="{C5A0CB86-E2DC-4774-9E8E-C2E34D06A7A7}"/>
    <dgm:cxn modelId="{A46EE09C-0AB9-464E-B1AB-63C2D80F46C6}" srcId="{6C76D50B-A2A4-4DD0-ABCB-7F502DC7C21B}" destId="{72ECAD9C-B315-4031-98CB-7A8A97362F79}" srcOrd="3" destOrd="0" parTransId="{830C0DF1-3911-4079-A9C2-B0DDB35D3374}" sibTransId="{6D9C84A0-C95C-4418-BBD4-7A56B99DB510}"/>
    <dgm:cxn modelId="{7C46895B-1A97-4507-B106-77A9A02BE778}" srcId="{CD451D72-92FD-4392-B4BA-0D8EA6290F5C}" destId="{5333C375-1207-495D-BE37-D063FE06BBDD}" srcOrd="0" destOrd="0" parTransId="{674D6681-FF04-4826-B70B-70BC7981464D}" sibTransId="{AEF9FA6B-27B9-4D00-B8E3-A931197FEFEC}"/>
    <dgm:cxn modelId="{A47C17EB-6D14-4E17-BA41-5D7A084252DB}" srcId="{CEB9ED7E-BAD7-4423-AE92-B210B186CCE4}" destId="{6C76D50B-A2A4-4DD0-ABCB-7F502DC7C21B}" srcOrd="0" destOrd="0" parTransId="{C1F84716-4DDB-4B59-9270-F2DECC78362A}" sibTransId="{19FC9F70-3C68-48CE-BC12-8B372582F6D6}"/>
    <dgm:cxn modelId="{49403C6D-2EA7-45D2-B227-F807AAA2082E}" type="presOf" srcId="{64DD7A27-3E5E-43F1-AC8A-969F431A8C29}" destId="{A6A897B8-EFB8-4C6C-9324-224D95CA331C}" srcOrd="0" destOrd="0" presId="urn:microsoft.com/office/officeart/2005/8/layout/hList3"/>
    <dgm:cxn modelId="{2B6EBD72-D08B-4988-9C5B-F5DB3B3C6BD5}" srcId="{CD451D72-92FD-4392-B4BA-0D8EA6290F5C}" destId="{B9AD79C7-D208-4460-BCBE-703FAF1C9D34}" srcOrd="1" destOrd="0" parTransId="{F07CA3A0-8CE5-4060-9EC9-5F6872E730DE}" sibTransId="{F8DE2CB5-06F4-43DB-987A-5734E34EF2D6}"/>
    <dgm:cxn modelId="{95A6A8CB-55AD-4DF9-B6FA-DE552D7143F4}" srcId="{CEB9ED7E-BAD7-4423-AE92-B210B186CCE4}" destId="{CD451D72-92FD-4392-B4BA-0D8EA6290F5C}" srcOrd="1" destOrd="0" parTransId="{61F04DF1-342F-4A1E-B796-BDB9C6A60303}" sibTransId="{CF6CD322-8751-4A87-8EA3-EDA360C06730}"/>
    <dgm:cxn modelId="{2BF6ED50-3440-444A-9294-D1F14CD48E5D}" type="presParOf" srcId="{8A64263E-AC64-4F0A-B15D-B02C79693091}" destId="{03290E99-F649-4FB9-8172-01E83BE79287}" srcOrd="0" destOrd="0" presId="urn:microsoft.com/office/officeart/2005/8/layout/hList3"/>
    <dgm:cxn modelId="{A96DC869-6E37-4AC1-8A09-96D7868F661B}" type="presParOf" srcId="{8A64263E-AC64-4F0A-B15D-B02C79693091}" destId="{2EE2BD4C-F0E7-4742-BF43-55823C61F46A}" srcOrd="1" destOrd="0" presId="urn:microsoft.com/office/officeart/2005/8/layout/hList3"/>
    <dgm:cxn modelId="{2CCE28F0-6E3A-4968-9407-7B35F34A11DA}" type="presParOf" srcId="{2EE2BD4C-F0E7-4742-BF43-55823C61F46A}" destId="{A6A897B8-EFB8-4C6C-9324-224D95CA331C}" srcOrd="0" destOrd="0" presId="urn:microsoft.com/office/officeart/2005/8/layout/hList3"/>
    <dgm:cxn modelId="{8BAD6DB2-A1D0-42C0-82B8-359338294CE8}" type="presParOf" srcId="{2EE2BD4C-F0E7-4742-BF43-55823C61F46A}" destId="{45DEBFA6-C659-4C50-827A-1835B04B896F}" srcOrd="1" destOrd="0" presId="urn:microsoft.com/office/officeart/2005/8/layout/hList3"/>
    <dgm:cxn modelId="{251E8153-046A-4186-B9C0-3881DE1E97B2}" type="presParOf" srcId="{2EE2BD4C-F0E7-4742-BF43-55823C61F46A}" destId="{8D89CCBF-FCFE-4E7B-8826-9973D2C572BE}" srcOrd="2" destOrd="0" presId="urn:microsoft.com/office/officeart/2005/8/layout/hList3"/>
    <dgm:cxn modelId="{5F2E8568-FB2A-4541-8FAA-6E0E4E18DCE2}" type="presParOf" srcId="{2EE2BD4C-F0E7-4742-BF43-55823C61F46A}" destId="{B5AE32F2-93B8-4B07-96C3-9B54030E1537}" srcOrd="3" destOrd="0" presId="urn:microsoft.com/office/officeart/2005/8/layout/hList3"/>
    <dgm:cxn modelId="{58102A9F-FCDD-4015-9D42-41CD6F6B504E}" type="presParOf" srcId="{2EE2BD4C-F0E7-4742-BF43-55823C61F46A}" destId="{361A2B92-4A78-4EA1-9BE8-986CCC96CA50}" srcOrd="4" destOrd="0" presId="urn:microsoft.com/office/officeart/2005/8/layout/hList3"/>
    <dgm:cxn modelId="{9FF71A59-9ABC-41C7-96B3-2598EAF215B4}" type="presParOf" srcId="{8A64263E-AC64-4F0A-B15D-B02C79693091}" destId="{F52BCB31-92D0-4B70-BA71-F6974C5CDDD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1A4BAF-06D0-4F14-BA3D-20F5ECE68982}" type="doc">
      <dgm:prSet loTypeId="urn:microsoft.com/office/officeart/2005/8/layout/arrow5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34166A54-6BC7-4F75-8347-C393EA06379E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SaaS</a:t>
          </a:r>
        </a:p>
        <a:p>
          <a:r>
            <a:rPr lang="cs-CZ" dirty="0" smtClean="0">
              <a:latin typeface="Gill Sans MT" pitchFamily="34" charset="-18"/>
            </a:rPr>
            <a:t>Spíše jeden nebo několik dedikovaných </a:t>
          </a:r>
          <a:r>
            <a:rPr lang="cs-CZ" dirty="0" smtClean="0">
              <a:latin typeface="Gill Sans MT" pitchFamily="34" charset="-18"/>
            </a:rPr>
            <a:t>HW </a:t>
          </a:r>
          <a:r>
            <a:rPr lang="cs-CZ" dirty="0" smtClean="0">
              <a:latin typeface="Gill Sans MT" pitchFamily="34" charset="-18"/>
            </a:rPr>
            <a:t>serverů</a:t>
          </a:r>
          <a:endParaRPr lang="cs-CZ" dirty="0">
            <a:latin typeface="Gill Sans MT" pitchFamily="34" charset="-18"/>
          </a:endParaRPr>
        </a:p>
      </dgm:t>
    </dgm:pt>
    <dgm:pt modelId="{B3CBB4BB-E9F3-48D2-96E3-704769841930}" type="parTrans" cxnId="{1AB790F7-436E-4E6E-B126-1E9374908CB9}">
      <dgm:prSet/>
      <dgm:spPr/>
      <dgm:t>
        <a:bodyPr/>
        <a:lstStyle/>
        <a:p>
          <a:endParaRPr lang="cs-CZ"/>
        </a:p>
      </dgm:t>
    </dgm:pt>
    <dgm:pt modelId="{6F537D6D-E138-4112-93AC-4D766CF8AE01}" type="sibTrans" cxnId="{1AB790F7-436E-4E6E-B126-1E9374908CB9}">
      <dgm:prSet/>
      <dgm:spPr/>
      <dgm:t>
        <a:bodyPr/>
        <a:lstStyle/>
        <a:p>
          <a:endParaRPr lang="cs-CZ"/>
        </a:p>
      </dgm:t>
    </dgm:pt>
    <dgm:pt modelId="{2BDB5F43-1FF1-4C28-BCF0-1E21F67F2788}">
      <dgm:prSet phldrT="[Text]"/>
      <dgm:spPr/>
      <dgm:t>
        <a:bodyPr/>
        <a:lstStyle/>
        <a:p>
          <a:r>
            <a:rPr lang="cs-CZ" dirty="0" err="1" smtClean="0">
              <a:latin typeface="Gill Sans MT" pitchFamily="34" charset="-18"/>
            </a:rPr>
            <a:t>Cloud</a:t>
          </a:r>
          <a:r>
            <a:rPr lang="cs-CZ" dirty="0" smtClean="0">
              <a:latin typeface="Gill Sans MT" pitchFamily="34" charset="-18"/>
            </a:rPr>
            <a:t> </a:t>
          </a:r>
          <a:r>
            <a:rPr lang="cs-CZ" dirty="0" err="1" smtClean="0">
              <a:latin typeface="Gill Sans MT" pitchFamily="34" charset="-18"/>
            </a:rPr>
            <a:t>Computing</a:t>
          </a:r>
          <a:endParaRPr lang="cs-CZ" dirty="0" smtClean="0">
            <a:latin typeface="Gill Sans MT" pitchFamily="34" charset="-18"/>
          </a:endParaRPr>
        </a:p>
        <a:p>
          <a:r>
            <a:rPr lang="cs-CZ" dirty="0" smtClean="0">
              <a:latin typeface="Gill Sans MT" pitchFamily="34" charset="-18"/>
            </a:rPr>
            <a:t>Mrak virtuálních serverů</a:t>
          </a:r>
          <a:endParaRPr lang="cs-CZ" dirty="0">
            <a:latin typeface="Gill Sans MT" pitchFamily="34" charset="-18"/>
          </a:endParaRPr>
        </a:p>
      </dgm:t>
    </dgm:pt>
    <dgm:pt modelId="{4F3742F3-E57E-40A4-A37D-E0F644827F91}" type="parTrans" cxnId="{58253B82-6569-4D8E-BD31-66A76B79CC70}">
      <dgm:prSet/>
      <dgm:spPr/>
      <dgm:t>
        <a:bodyPr/>
        <a:lstStyle/>
        <a:p>
          <a:endParaRPr lang="cs-CZ"/>
        </a:p>
      </dgm:t>
    </dgm:pt>
    <dgm:pt modelId="{19926275-7640-454C-875A-1295555CE1AB}" type="sibTrans" cxnId="{58253B82-6569-4D8E-BD31-66A76B79CC70}">
      <dgm:prSet/>
      <dgm:spPr/>
      <dgm:t>
        <a:bodyPr/>
        <a:lstStyle/>
        <a:p>
          <a:endParaRPr lang="cs-CZ"/>
        </a:p>
      </dgm:t>
    </dgm:pt>
    <dgm:pt modelId="{AF443C3C-8136-4F14-94B0-CED31E457817}" type="pres">
      <dgm:prSet presAssocID="{991A4BAF-06D0-4F14-BA3D-20F5ECE689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512FBA-F33E-40A9-BCE4-26752F9CFE78}" type="pres">
      <dgm:prSet presAssocID="{34166A54-6BC7-4F75-8347-C393EA06379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88EEBF-241F-4DD8-96D4-FE70C30F1216}" type="pres">
      <dgm:prSet presAssocID="{2BDB5F43-1FF1-4C28-BCF0-1E21F67F278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8253B82-6569-4D8E-BD31-66A76B79CC70}" srcId="{991A4BAF-06D0-4F14-BA3D-20F5ECE68982}" destId="{2BDB5F43-1FF1-4C28-BCF0-1E21F67F2788}" srcOrd="1" destOrd="0" parTransId="{4F3742F3-E57E-40A4-A37D-E0F644827F91}" sibTransId="{19926275-7640-454C-875A-1295555CE1AB}"/>
    <dgm:cxn modelId="{226B9B49-4057-495F-A55F-01842DFA58FE}" type="presOf" srcId="{2BDB5F43-1FF1-4C28-BCF0-1E21F67F2788}" destId="{0988EEBF-241F-4DD8-96D4-FE70C30F1216}" srcOrd="0" destOrd="0" presId="urn:microsoft.com/office/officeart/2005/8/layout/arrow5"/>
    <dgm:cxn modelId="{1AB790F7-436E-4E6E-B126-1E9374908CB9}" srcId="{991A4BAF-06D0-4F14-BA3D-20F5ECE68982}" destId="{34166A54-6BC7-4F75-8347-C393EA06379E}" srcOrd="0" destOrd="0" parTransId="{B3CBB4BB-E9F3-48D2-96E3-704769841930}" sibTransId="{6F537D6D-E138-4112-93AC-4D766CF8AE01}"/>
    <dgm:cxn modelId="{87E6B3E2-83C8-417F-A8B1-591531A4FDC1}" type="presOf" srcId="{34166A54-6BC7-4F75-8347-C393EA06379E}" destId="{0C512FBA-F33E-40A9-BCE4-26752F9CFE78}" srcOrd="0" destOrd="0" presId="urn:microsoft.com/office/officeart/2005/8/layout/arrow5"/>
    <dgm:cxn modelId="{7BEF38B0-FF78-4F9B-B1D5-9B42ECF124C0}" type="presOf" srcId="{991A4BAF-06D0-4F14-BA3D-20F5ECE68982}" destId="{AF443C3C-8136-4F14-94B0-CED31E457817}" srcOrd="0" destOrd="0" presId="urn:microsoft.com/office/officeart/2005/8/layout/arrow5"/>
    <dgm:cxn modelId="{982680BB-5B97-4EC8-94B7-4417B6496CD5}" type="presParOf" srcId="{AF443C3C-8136-4F14-94B0-CED31E457817}" destId="{0C512FBA-F33E-40A9-BCE4-26752F9CFE78}" srcOrd="0" destOrd="0" presId="urn:microsoft.com/office/officeart/2005/8/layout/arrow5"/>
    <dgm:cxn modelId="{8FBA686B-7D70-44B4-A234-487D8731E92D}" type="presParOf" srcId="{AF443C3C-8136-4F14-94B0-CED31E457817}" destId="{0988EEBF-241F-4DD8-96D4-FE70C30F12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7B53C3-F1F3-4524-A349-86F0397ACCE4}" type="doc">
      <dgm:prSet loTypeId="urn:microsoft.com/office/officeart/2005/8/layout/process2" loCatId="process" qsTypeId="urn:microsoft.com/office/officeart/2005/8/quickstyle/simple1" qsCatId="simple" csTypeId="urn:microsoft.com/office/officeart/2005/8/colors/accent0_2" csCatId="mainScheme" phldr="1"/>
      <dgm:spPr/>
    </dgm:pt>
    <dgm:pt modelId="{72038F8D-E5B4-4136-9CA9-13C81D17D381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Metrika spolehlivosti softwaru</a:t>
          </a:r>
          <a:endParaRPr lang="cs-CZ" dirty="0">
            <a:latin typeface="Gill Sans MT" pitchFamily="34" charset="-18"/>
          </a:endParaRPr>
        </a:p>
      </dgm:t>
    </dgm:pt>
    <dgm:pt modelId="{48CB9764-A328-4FF6-A478-CCFC8B8188AB}" type="parTrans" cxnId="{9ADCE80F-AF63-4274-B6F3-CF733B2D6C71}">
      <dgm:prSet/>
      <dgm:spPr/>
      <dgm:t>
        <a:bodyPr/>
        <a:lstStyle/>
        <a:p>
          <a:endParaRPr lang="cs-CZ"/>
        </a:p>
      </dgm:t>
    </dgm:pt>
    <dgm:pt modelId="{9A3787C5-D092-404A-8251-645864B700A7}" type="sibTrans" cxnId="{9ADCE80F-AF63-4274-B6F3-CF733B2D6C71}">
      <dgm:prSet/>
      <dgm:spPr/>
      <dgm:t>
        <a:bodyPr/>
        <a:lstStyle/>
        <a:p>
          <a:endParaRPr lang="cs-CZ"/>
        </a:p>
      </dgm:t>
    </dgm:pt>
    <dgm:pt modelId="{0851A9D9-8BAE-4A47-8B1A-EE0044E97BF7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Počet chyb na tisíc řádků zdrojového kódu</a:t>
          </a:r>
          <a:endParaRPr lang="cs-CZ" dirty="0">
            <a:latin typeface="Gill Sans MT" pitchFamily="34" charset="-18"/>
          </a:endParaRPr>
        </a:p>
      </dgm:t>
    </dgm:pt>
    <dgm:pt modelId="{79819A81-B990-412D-BC39-CF5615AB471F}" type="parTrans" cxnId="{03E78798-F810-48B0-B60A-431406201623}">
      <dgm:prSet/>
      <dgm:spPr/>
      <dgm:t>
        <a:bodyPr/>
        <a:lstStyle/>
        <a:p>
          <a:endParaRPr lang="cs-CZ"/>
        </a:p>
      </dgm:t>
    </dgm:pt>
    <dgm:pt modelId="{8255C9E8-4F3D-4E14-A776-E38937A45CF0}" type="sibTrans" cxnId="{03E78798-F810-48B0-B60A-431406201623}">
      <dgm:prSet/>
      <dgm:spPr/>
      <dgm:t>
        <a:bodyPr/>
        <a:lstStyle/>
        <a:p>
          <a:endParaRPr lang="cs-CZ"/>
        </a:p>
      </dgm:t>
    </dgm:pt>
    <dgm:pt modelId="{BC448C89-09A5-4146-8D69-E5E8E360422B}" type="pres">
      <dgm:prSet presAssocID="{EF7B53C3-F1F3-4524-A349-86F0397ACCE4}" presName="linearFlow" presStyleCnt="0">
        <dgm:presLayoutVars>
          <dgm:resizeHandles val="exact"/>
        </dgm:presLayoutVars>
      </dgm:prSet>
      <dgm:spPr/>
    </dgm:pt>
    <dgm:pt modelId="{FAE46F94-9486-4309-8A85-BDBD73190369}" type="pres">
      <dgm:prSet presAssocID="{72038F8D-E5B4-4136-9CA9-13C81D17D381}" presName="node" presStyleLbl="node1" presStyleIdx="0" presStyleCnt="2" custScaleY="54274" custLinFactNeighborY="-698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8F3628-FBFA-4A4C-9067-54503198D6E0}" type="pres">
      <dgm:prSet presAssocID="{9A3787C5-D092-404A-8251-645864B700A7}" presName="sibTrans" presStyleLbl="sibTrans2D1" presStyleIdx="0" presStyleCnt="1"/>
      <dgm:spPr/>
      <dgm:t>
        <a:bodyPr/>
        <a:lstStyle/>
        <a:p>
          <a:endParaRPr lang="cs-CZ"/>
        </a:p>
      </dgm:t>
    </dgm:pt>
    <dgm:pt modelId="{3199C438-0A57-4981-8EF3-EDB5A2DFF467}" type="pres">
      <dgm:prSet presAssocID="{9A3787C5-D092-404A-8251-645864B700A7}" presName="connectorText" presStyleLbl="sibTrans2D1" presStyleIdx="0" presStyleCnt="1"/>
      <dgm:spPr/>
      <dgm:t>
        <a:bodyPr/>
        <a:lstStyle/>
        <a:p>
          <a:endParaRPr lang="cs-CZ"/>
        </a:p>
      </dgm:t>
    </dgm:pt>
    <dgm:pt modelId="{D708376A-A4AE-467D-A43E-7F510FB72621}" type="pres">
      <dgm:prSet presAssocID="{0851A9D9-8BAE-4A47-8B1A-EE0044E97BF7}" presName="node" presStyleLbl="node1" presStyleIdx="1" presStyleCnt="2" custScaleY="602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42E9ADF-BE20-46B3-B7FA-FCD7ACA4EC35}" type="presOf" srcId="{EF7B53C3-F1F3-4524-A349-86F0397ACCE4}" destId="{BC448C89-09A5-4146-8D69-E5E8E360422B}" srcOrd="0" destOrd="0" presId="urn:microsoft.com/office/officeart/2005/8/layout/process2"/>
    <dgm:cxn modelId="{03E78798-F810-48B0-B60A-431406201623}" srcId="{EF7B53C3-F1F3-4524-A349-86F0397ACCE4}" destId="{0851A9D9-8BAE-4A47-8B1A-EE0044E97BF7}" srcOrd="1" destOrd="0" parTransId="{79819A81-B990-412D-BC39-CF5615AB471F}" sibTransId="{8255C9E8-4F3D-4E14-A776-E38937A45CF0}"/>
    <dgm:cxn modelId="{E00B506C-9CB7-44AA-AD9F-477EED286B98}" type="presOf" srcId="{9A3787C5-D092-404A-8251-645864B700A7}" destId="{E18F3628-FBFA-4A4C-9067-54503198D6E0}" srcOrd="0" destOrd="0" presId="urn:microsoft.com/office/officeart/2005/8/layout/process2"/>
    <dgm:cxn modelId="{3017DDA6-3979-470F-AA7E-709C56636FB2}" type="presOf" srcId="{9A3787C5-D092-404A-8251-645864B700A7}" destId="{3199C438-0A57-4981-8EF3-EDB5A2DFF467}" srcOrd="1" destOrd="0" presId="urn:microsoft.com/office/officeart/2005/8/layout/process2"/>
    <dgm:cxn modelId="{2D46941A-68B1-4D8D-A74C-290DF8D32473}" type="presOf" srcId="{72038F8D-E5B4-4136-9CA9-13C81D17D381}" destId="{FAE46F94-9486-4309-8A85-BDBD73190369}" srcOrd="0" destOrd="0" presId="urn:microsoft.com/office/officeart/2005/8/layout/process2"/>
    <dgm:cxn modelId="{9AB8E06D-B3BC-4ABD-8DCB-81592F21CD0C}" type="presOf" srcId="{0851A9D9-8BAE-4A47-8B1A-EE0044E97BF7}" destId="{D708376A-A4AE-467D-A43E-7F510FB72621}" srcOrd="0" destOrd="0" presId="urn:microsoft.com/office/officeart/2005/8/layout/process2"/>
    <dgm:cxn modelId="{9ADCE80F-AF63-4274-B6F3-CF733B2D6C71}" srcId="{EF7B53C3-F1F3-4524-A349-86F0397ACCE4}" destId="{72038F8D-E5B4-4136-9CA9-13C81D17D381}" srcOrd="0" destOrd="0" parTransId="{48CB9764-A328-4FF6-A478-CCFC8B8188AB}" sibTransId="{9A3787C5-D092-404A-8251-645864B700A7}"/>
    <dgm:cxn modelId="{51FB61E0-E3C3-4A6C-88E0-2EFF7434A222}" type="presParOf" srcId="{BC448C89-09A5-4146-8D69-E5E8E360422B}" destId="{FAE46F94-9486-4309-8A85-BDBD73190369}" srcOrd="0" destOrd="0" presId="urn:microsoft.com/office/officeart/2005/8/layout/process2"/>
    <dgm:cxn modelId="{259B25B1-6706-465A-A3FA-C320C9AAB322}" type="presParOf" srcId="{BC448C89-09A5-4146-8D69-E5E8E360422B}" destId="{E18F3628-FBFA-4A4C-9067-54503198D6E0}" srcOrd="1" destOrd="0" presId="urn:microsoft.com/office/officeart/2005/8/layout/process2"/>
    <dgm:cxn modelId="{BED70724-22E3-4E9C-9DDD-50B776510128}" type="presParOf" srcId="{E18F3628-FBFA-4A4C-9067-54503198D6E0}" destId="{3199C438-0A57-4981-8EF3-EDB5A2DFF467}" srcOrd="0" destOrd="0" presId="urn:microsoft.com/office/officeart/2005/8/layout/process2"/>
    <dgm:cxn modelId="{67097FE5-2E29-4B79-8E63-1B978E2097ED}" type="presParOf" srcId="{BC448C89-09A5-4146-8D69-E5E8E360422B}" destId="{D708376A-A4AE-467D-A43E-7F510FB72621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829373-6407-49F7-B15B-E5F2A0CF8431}" type="doc">
      <dgm:prSet loTypeId="urn:microsoft.com/office/officeart/2005/8/layout/pyramid1" loCatId="pyramid" qsTypeId="urn:microsoft.com/office/officeart/2005/8/quickstyle/simple1" qsCatId="simple" csTypeId="urn:microsoft.com/office/officeart/2005/8/colors/accent0_2" csCatId="mainScheme" phldr="1"/>
      <dgm:spPr/>
    </dgm:pt>
    <dgm:pt modelId="{A1312149-AA7F-4377-816D-0AF3B0E3DC0B}">
      <dgm:prSet phldrT="[Text]"/>
      <dgm:spPr/>
      <dgm:t>
        <a:bodyPr/>
        <a:lstStyle/>
        <a:p>
          <a:r>
            <a:rPr lang="cs-CZ" baseline="0" smtClean="0">
              <a:latin typeface="Gill Sans MT" pitchFamily="34" charset="-18"/>
            </a:rPr>
            <a:t>Podpora (zabezpečení, adresování)</a:t>
          </a:r>
          <a:endParaRPr lang="cs-CZ" baseline="0" dirty="0">
            <a:latin typeface="Gill Sans MT" pitchFamily="34" charset="-18"/>
          </a:endParaRPr>
        </a:p>
      </dgm:t>
    </dgm:pt>
    <dgm:pt modelId="{745196F4-7CBF-4715-AB49-956C6DEA4E79}" type="parTrans" cxnId="{FEA7AAD3-5899-41C9-A39E-5456F8A9976B}">
      <dgm:prSet/>
      <dgm:spPr/>
      <dgm:t>
        <a:bodyPr/>
        <a:lstStyle/>
        <a:p>
          <a:endParaRPr lang="cs-CZ"/>
        </a:p>
      </dgm:t>
    </dgm:pt>
    <dgm:pt modelId="{548CEDAF-2FA8-409D-B40D-05E314AB88B1}" type="sibTrans" cxnId="{FEA7AAD3-5899-41C9-A39E-5456F8A9976B}">
      <dgm:prSet/>
      <dgm:spPr/>
      <dgm:t>
        <a:bodyPr/>
        <a:lstStyle/>
        <a:p>
          <a:endParaRPr lang="cs-CZ"/>
        </a:p>
      </dgm:t>
    </dgm:pt>
    <dgm:pt modelId="{CBD7B613-97B2-4CB2-A83C-8EC04EF5CF69}">
      <dgm:prSet phldrT="[Text]"/>
      <dgm:spPr/>
      <dgm:t>
        <a:bodyPr/>
        <a:lstStyle/>
        <a:p>
          <a:r>
            <a:rPr lang="cs-CZ" baseline="0" smtClean="0">
              <a:latin typeface="Gill Sans MT" pitchFamily="34" charset="-18"/>
            </a:rPr>
            <a:t>Definice služeb (UDDI, WSDL)</a:t>
          </a:r>
          <a:endParaRPr lang="cs-CZ" baseline="0" dirty="0">
            <a:latin typeface="Gill Sans MT" pitchFamily="34" charset="-18"/>
          </a:endParaRPr>
        </a:p>
      </dgm:t>
    </dgm:pt>
    <dgm:pt modelId="{E3059237-5050-496D-A5BA-B55F02712470}" type="parTrans" cxnId="{F01D943C-3615-4F04-8846-154449264239}">
      <dgm:prSet/>
      <dgm:spPr/>
      <dgm:t>
        <a:bodyPr/>
        <a:lstStyle/>
        <a:p>
          <a:endParaRPr lang="cs-CZ"/>
        </a:p>
      </dgm:t>
    </dgm:pt>
    <dgm:pt modelId="{7D3DA7CD-F6FC-4A0F-962A-C0C58A5C7FCD}" type="sibTrans" cxnId="{F01D943C-3615-4F04-8846-154449264239}">
      <dgm:prSet/>
      <dgm:spPr/>
      <dgm:t>
        <a:bodyPr/>
        <a:lstStyle/>
        <a:p>
          <a:endParaRPr lang="cs-CZ"/>
        </a:p>
      </dgm:t>
    </dgm:pt>
    <dgm:pt modelId="{4ED2A733-F882-4ABE-ACC7-E437356DA5BE}">
      <dgm:prSet phldrT="[Text]"/>
      <dgm:spPr/>
      <dgm:t>
        <a:bodyPr/>
        <a:lstStyle/>
        <a:p>
          <a:r>
            <a:rPr lang="cs-CZ" baseline="0" smtClean="0">
              <a:latin typeface="Gill Sans MT" pitchFamily="34" charset="-18"/>
            </a:rPr>
            <a:t>Předávání zpráv SOAP (SOA protokol)</a:t>
          </a:r>
          <a:endParaRPr lang="cs-CZ" baseline="0" dirty="0">
            <a:latin typeface="Gill Sans MT" pitchFamily="34" charset="-18"/>
          </a:endParaRPr>
        </a:p>
      </dgm:t>
    </dgm:pt>
    <dgm:pt modelId="{71DC261D-0B14-46FD-AE9B-02D3B2FDF742}" type="parTrans" cxnId="{6DDA3791-4520-412D-8DFA-F2E4EEF06421}">
      <dgm:prSet/>
      <dgm:spPr/>
      <dgm:t>
        <a:bodyPr/>
        <a:lstStyle/>
        <a:p>
          <a:endParaRPr lang="cs-CZ"/>
        </a:p>
      </dgm:t>
    </dgm:pt>
    <dgm:pt modelId="{712DEAFF-F2FE-4FBE-914B-A8A7B0B70121}" type="sibTrans" cxnId="{6DDA3791-4520-412D-8DFA-F2E4EEF06421}">
      <dgm:prSet/>
      <dgm:spPr/>
      <dgm:t>
        <a:bodyPr/>
        <a:lstStyle/>
        <a:p>
          <a:endParaRPr lang="cs-CZ"/>
        </a:p>
      </dgm:t>
    </dgm:pt>
    <dgm:pt modelId="{C86F2437-232E-476A-9F04-4667DEF60D3B}">
      <dgm:prSet/>
      <dgm:spPr/>
      <dgm:t>
        <a:bodyPr/>
        <a:lstStyle/>
        <a:p>
          <a:r>
            <a:rPr lang="cs-CZ" baseline="0" smtClean="0">
              <a:latin typeface="Gill Sans MT" pitchFamily="34" charset="-18"/>
            </a:rPr>
            <a:t>Definice procesů (WS-BPEL)</a:t>
          </a:r>
          <a:endParaRPr lang="cs-CZ" baseline="0" dirty="0">
            <a:latin typeface="Gill Sans MT" pitchFamily="34" charset="-18"/>
          </a:endParaRPr>
        </a:p>
      </dgm:t>
    </dgm:pt>
    <dgm:pt modelId="{A54228CB-366D-46CF-8ACE-20AA15B76C8A}" type="parTrans" cxnId="{7766D38F-4469-4C76-8C6B-00F746989CED}">
      <dgm:prSet/>
      <dgm:spPr/>
      <dgm:t>
        <a:bodyPr/>
        <a:lstStyle/>
        <a:p>
          <a:endParaRPr lang="cs-CZ"/>
        </a:p>
      </dgm:t>
    </dgm:pt>
    <dgm:pt modelId="{AE020FA7-613C-4D9B-8AA1-A1D608F66CAD}" type="sibTrans" cxnId="{7766D38F-4469-4C76-8C6B-00F746989CED}">
      <dgm:prSet/>
      <dgm:spPr/>
      <dgm:t>
        <a:bodyPr/>
        <a:lstStyle/>
        <a:p>
          <a:endParaRPr lang="cs-CZ"/>
        </a:p>
      </dgm:t>
    </dgm:pt>
    <dgm:pt modelId="{D9177067-6B4F-4E5F-80EE-6A6D15FB25BA}" type="pres">
      <dgm:prSet presAssocID="{6B829373-6407-49F7-B15B-E5F2A0CF8431}" presName="Name0" presStyleCnt="0">
        <dgm:presLayoutVars>
          <dgm:dir/>
          <dgm:animLvl val="lvl"/>
          <dgm:resizeHandles val="exact"/>
        </dgm:presLayoutVars>
      </dgm:prSet>
      <dgm:spPr/>
    </dgm:pt>
    <dgm:pt modelId="{60F8FBAC-243C-40AF-B280-B0F4EFF16980}" type="pres">
      <dgm:prSet presAssocID="{A1312149-AA7F-4377-816D-0AF3B0E3DC0B}" presName="Name8" presStyleCnt="0"/>
      <dgm:spPr/>
    </dgm:pt>
    <dgm:pt modelId="{39F09112-378C-4779-8540-CB81278E1F93}" type="pres">
      <dgm:prSet presAssocID="{A1312149-AA7F-4377-816D-0AF3B0E3DC0B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6DF060-AEB5-47D2-A2D4-D5903354FF63}" type="pres">
      <dgm:prSet presAssocID="{A1312149-AA7F-4377-816D-0AF3B0E3DC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DEDF43-23A5-480A-A62B-4974BCE6E025}" type="pres">
      <dgm:prSet presAssocID="{C86F2437-232E-476A-9F04-4667DEF60D3B}" presName="Name8" presStyleCnt="0"/>
      <dgm:spPr/>
    </dgm:pt>
    <dgm:pt modelId="{5C095F56-B7E6-44E3-873D-758631066C4F}" type="pres">
      <dgm:prSet presAssocID="{C86F2437-232E-476A-9F04-4667DEF60D3B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FB2EAF-8B2D-4F31-8139-4BC732D71CE2}" type="pres">
      <dgm:prSet presAssocID="{C86F2437-232E-476A-9F04-4667DEF60D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F84BDA-FDE0-4CD3-A69D-3644D148FDEE}" type="pres">
      <dgm:prSet presAssocID="{CBD7B613-97B2-4CB2-A83C-8EC04EF5CF69}" presName="Name8" presStyleCnt="0"/>
      <dgm:spPr/>
    </dgm:pt>
    <dgm:pt modelId="{ACA38A03-F9A3-4B46-A0B8-9F696825B464}" type="pres">
      <dgm:prSet presAssocID="{CBD7B613-97B2-4CB2-A83C-8EC04EF5CF69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5BFF49-A84F-453D-AE68-6D5A948DE7AE}" type="pres">
      <dgm:prSet presAssocID="{CBD7B613-97B2-4CB2-A83C-8EC04EF5CF6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E6750A-8F1D-4B16-9D32-B78912A3CCCC}" type="pres">
      <dgm:prSet presAssocID="{4ED2A733-F882-4ABE-ACC7-E437356DA5BE}" presName="Name8" presStyleCnt="0"/>
      <dgm:spPr/>
    </dgm:pt>
    <dgm:pt modelId="{EB17FA62-2C77-4D75-9014-729DC9FDEF20}" type="pres">
      <dgm:prSet presAssocID="{4ED2A733-F882-4ABE-ACC7-E437356DA5BE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15B854-9E5E-42A2-8EBF-0393FA1AD22D}" type="pres">
      <dgm:prSet presAssocID="{4ED2A733-F882-4ABE-ACC7-E437356DA5B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D56F13-D3E2-4F98-A5DA-C07CCED7E2E7}" type="presOf" srcId="{A1312149-AA7F-4377-816D-0AF3B0E3DC0B}" destId="{39F09112-378C-4779-8540-CB81278E1F93}" srcOrd="0" destOrd="0" presId="urn:microsoft.com/office/officeart/2005/8/layout/pyramid1"/>
    <dgm:cxn modelId="{F01D943C-3615-4F04-8846-154449264239}" srcId="{6B829373-6407-49F7-B15B-E5F2A0CF8431}" destId="{CBD7B613-97B2-4CB2-A83C-8EC04EF5CF69}" srcOrd="2" destOrd="0" parTransId="{E3059237-5050-496D-A5BA-B55F02712470}" sibTransId="{7D3DA7CD-F6FC-4A0F-962A-C0C58A5C7FCD}"/>
    <dgm:cxn modelId="{1D51E6EC-84E5-4790-9B3D-D550162F84E7}" type="presOf" srcId="{C86F2437-232E-476A-9F04-4667DEF60D3B}" destId="{5C095F56-B7E6-44E3-873D-758631066C4F}" srcOrd="0" destOrd="0" presId="urn:microsoft.com/office/officeart/2005/8/layout/pyramid1"/>
    <dgm:cxn modelId="{5D3DD538-22AA-4BCE-93DC-7E09C4C4B20B}" type="presOf" srcId="{CBD7B613-97B2-4CB2-A83C-8EC04EF5CF69}" destId="{595BFF49-A84F-453D-AE68-6D5A948DE7AE}" srcOrd="1" destOrd="0" presId="urn:microsoft.com/office/officeart/2005/8/layout/pyramid1"/>
    <dgm:cxn modelId="{BE789BBA-C575-448D-B3E4-E2AFE0C1A410}" type="presOf" srcId="{C86F2437-232E-476A-9F04-4667DEF60D3B}" destId="{E4FB2EAF-8B2D-4F31-8139-4BC732D71CE2}" srcOrd="1" destOrd="0" presId="urn:microsoft.com/office/officeart/2005/8/layout/pyramid1"/>
    <dgm:cxn modelId="{7766D38F-4469-4C76-8C6B-00F746989CED}" srcId="{6B829373-6407-49F7-B15B-E5F2A0CF8431}" destId="{C86F2437-232E-476A-9F04-4667DEF60D3B}" srcOrd="1" destOrd="0" parTransId="{A54228CB-366D-46CF-8ACE-20AA15B76C8A}" sibTransId="{AE020FA7-613C-4D9B-8AA1-A1D608F66CAD}"/>
    <dgm:cxn modelId="{7271D2E6-5EDC-4290-B0AC-B3C3D223EC64}" type="presOf" srcId="{4ED2A733-F882-4ABE-ACC7-E437356DA5BE}" destId="{EB17FA62-2C77-4D75-9014-729DC9FDEF20}" srcOrd="0" destOrd="0" presId="urn:microsoft.com/office/officeart/2005/8/layout/pyramid1"/>
    <dgm:cxn modelId="{83A0FBF1-5981-4FC0-B645-A34C4E473B00}" type="presOf" srcId="{6B829373-6407-49F7-B15B-E5F2A0CF8431}" destId="{D9177067-6B4F-4E5F-80EE-6A6D15FB25BA}" srcOrd="0" destOrd="0" presId="urn:microsoft.com/office/officeart/2005/8/layout/pyramid1"/>
    <dgm:cxn modelId="{6DDA3791-4520-412D-8DFA-F2E4EEF06421}" srcId="{6B829373-6407-49F7-B15B-E5F2A0CF8431}" destId="{4ED2A733-F882-4ABE-ACC7-E437356DA5BE}" srcOrd="3" destOrd="0" parTransId="{71DC261D-0B14-46FD-AE9B-02D3B2FDF742}" sibTransId="{712DEAFF-F2FE-4FBE-914B-A8A7B0B70121}"/>
    <dgm:cxn modelId="{8A0B443C-9CFD-491B-A120-9CC0F2F10A26}" type="presOf" srcId="{4ED2A733-F882-4ABE-ACC7-E437356DA5BE}" destId="{2D15B854-9E5E-42A2-8EBF-0393FA1AD22D}" srcOrd="1" destOrd="0" presId="urn:microsoft.com/office/officeart/2005/8/layout/pyramid1"/>
    <dgm:cxn modelId="{FEA7AAD3-5899-41C9-A39E-5456F8A9976B}" srcId="{6B829373-6407-49F7-B15B-E5F2A0CF8431}" destId="{A1312149-AA7F-4377-816D-0AF3B0E3DC0B}" srcOrd="0" destOrd="0" parTransId="{745196F4-7CBF-4715-AB49-956C6DEA4E79}" sibTransId="{548CEDAF-2FA8-409D-B40D-05E314AB88B1}"/>
    <dgm:cxn modelId="{8C6449E4-AA4E-488C-828F-520BCDED5D99}" type="presOf" srcId="{A1312149-AA7F-4377-816D-0AF3B0E3DC0B}" destId="{576DF060-AEB5-47D2-A2D4-D5903354FF63}" srcOrd="1" destOrd="0" presId="urn:microsoft.com/office/officeart/2005/8/layout/pyramid1"/>
    <dgm:cxn modelId="{F6522E30-7E1A-479C-AAB7-5C0FB8660AC9}" type="presOf" srcId="{CBD7B613-97B2-4CB2-A83C-8EC04EF5CF69}" destId="{ACA38A03-F9A3-4B46-A0B8-9F696825B464}" srcOrd="0" destOrd="0" presId="urn:microsoft.com/office/officeart/2005/8/layout/pyramid1"/>
    <dgm:cxn modelId="{F58401B1-ECFF-4F47-84E4-084C0159BA4E}" type="presParOf" srcId="{D9177067-6B4F-4E5F-80EE-6A6D15FB25BA}" destId="{60F8FBAC-243C-40AF-B280-B0F4EFF16980}" srcOrd="0" destOrd="0" presId="urn:microsoft.com/office/officeart/2005/8/layout/pyramid1"/>
    <dgm:cxn modelId="{112AB339-3120-4F96-93E9-417EAA7A364B}" type="presParOf" srcId="{60F8FBAC-243C-40AF-B280-B0F4EFF16980}" destId="{39F09112-378C-4779-8540-CB81278E1F93}" srcOrd="0" destOrd="0" presId="urn:microsoft.com/office/officeart/2005/8/layout/pyramid1"/>
    <dgm:cxn modelId="{2552E50F-3F3E-4944-9F6D-0D1F25CC438C}" type="presParOf" srcId="{60F8FBAC-243C-40AF-B280-B0F4EFF16980}" destId="{576DF060-AEB5-47D2-A2D4-D5903354FF63}" srcOrd="1" destOrd="0" presId="urn:microsoft.com/office/officeart/2005/8/layout/pyramid1"/>
    <dgm:cxn modelId="{10BC6978-AD48-40AD-B547-3188BE0FC99D}" type="presParOf" srcId="{D9177067-6B4F-4E5F-80EE-6A6D15FB25BA}" destId="{2ADEDF43-23A5-480A-A62B-4974BCE6E025}" srcOrd="1" destOrd="0" presId="urn:microsoft.com/office/officeart/2005/8/layout/pyramid1"/>
    <dgm:cxn modelId="{373F01C2-D551-45C2-A9F4-36F40B86DAA5}" type="presParOf" srcId="{2ADEDF43-23A5-480A-A62B-4974BCE6E025}" destId="{5C095F56-B7E6-44E3-873D-758631066C4F}" srcOrd="0" destOrd="0" presId="urn:microsoft.com/office/officeart/2005/8/layout/pyramid1"/>
    <dgm:cxn modelId="{B407F298-5109-438A-B69C-6B6D2F9C5D93}" type="presParOf" srcId="{2ADEDF43-23A5-480A-A62B-4974BCE6E025}" destId="{E4FB2EAF-8B2D-4F31-8139-4BC732D71CE2}" srcOrd="1" destOrd="0" presId="urn:microsoft.com/office/officeart/2005/8/layout/pyramid1"/>
    <dgm:cxn modelId="{70D57A08-33EE-44AB-A15C-7CE766C840A5}" type="presParOf" srcId="{D9177067-6B4F-4E5F-80EE-6A6D15FB25BA}" destId="{BDF84BDA-FDE0-4CD3-A69D-3644D148FDEE}" srcOrd="2" destOrd="0" presId="urn:microsoft.com/office/officeart/2005/8/layout/pyramid1"/>
    <dgm:cxn modelId="{985DC742-DEE2-436C-BDDA-96ECE425D25C}" type="presParOf" srcId="{BDF84BDA-FDE0-4CD3-A69D-3644D148FDEE}" destId="{ACA38A03-F9A3-4B46-A0B8-9F696825B464}" srcOrd="0" destOrd="0" presId="urn:microsoft.com/office/officeart/2005/8/layout/pyramid1"/>
    <dgm:cxn modelId="{880FA3B5-3D2C-42CD-904B-604EBB6173FA}" type="presParOf" srcId="{BDF84BDA-FDE0-4CD3-A69D-3644D148FDEE}" destId="{595BFF49-A84F-453D-AE68-6D5A948DE7AE}" srcOrd="1" destOrd="0" presId="urn:microsoft.com/office/officeart/2005/8/layout/pyramid1"/>
    <dgm:cxn modelId="{4BD40BAC-0D3F-43DF-801C-FDAF7F131AA6}" type="presParOf" srcId="{D9177067-6B4F-4E5F-80EE-6A6D15FB25BA}" destId="{CDE6750A-8F1D-4B16-9D32-B78912A3CCCC}" srcOrd="3" destOrd="0" presId="urn:microsoft.com/office/officeart/2005/8/layout/pyramid1"/>
    <dgm:cxn modelId="{7484EF95-A3C9-4801-BF6B-0AD6CE5EE874}" type="presParOf" srcId="{CDE6750A-8F1D-4B16-9D32-B78912A3CCCC}" destId="{EB17FA62-2C77-4D75-9014-729DC9FDEF20}" srcOrd="0" destOrd="0" presId="urn:microsoft.com/office/officeart/2005/8/layout/pyramid1"/>
    <dgm:cxn modelId="{3E370357-B403-47C6-987C-0FA20721ACC6}" type="presParOf" srcId="{CDE6750A-8F1D-4B16-9D32-B78912A3CCCC}" destId="{2D15B854-9E5E-42A2-8EBF-0393FA1AD22D}" srcOrd="1" destOrd="0" presId="urn:microsoft.com/office/officeart/2005/8/layout/pyramid1"/>
  </dgm:cxnLst>
  <dgm:bg>
    <a:solidFill>
      <a:schemeClr val="accent3">
        <a:lumMod val="50000"/>
      </a:schemeClr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290E99-F649-4FB9-8172-01E83BE79287}">
      <dsp:nvSpPr>
        <dsp:cNvPr id="0" name=""/>
        <dsp:cNvSpPr/>
      </dsp:nvSpPr>
      <dsp:spPr>
        <a:xfrm>
          <a:off x="0" y="0"/>
          <a:ext cx="5472608" cy="972108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Implementace aplikace</a:t>
          </a:r>
          <a:endParaRPr lang="cs-CZ" sz="3900" kern="1200" dirty="0"/>
        </a:p>
      </dsp:txBody>
      <dsp:txXfrm>
        <a:off x="0" y="0"/>
        <a:ext cx="5472608" cy="972108"/>
      </dsp:txXfrm>
    </dsp:sp>
    <dsp:sp modelId="{A6A897B8-EFB8-4C6C-9324-224D95CA331C}">
      <dsp:nvSpPr>
        <dsp:cNvPr id="0" name=""/>
        <dsp:cNvSpPr/>
      </dsp:nvSpPr>
      <dsp:spPr>
        <a:xfrm>
          <a:off x="668" y="972108"/>
          <a:ext cx="1094254" cy="2041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Gill Sans MT" pitchFamily="34" charset="-18"/>
            </a:rPr>
            <a:t>Instalace aplikace</a:t>
          </a:r>
          <a:endParaRPr lang="cs-CZ" sz="1600" kern="1200" dirty="0">
            <a:latin typeface="Gill Sans MT" pitchFamily="34" charset="-18"/>
          </a:endParaRPr>
        </a:p>
      </dsp:txBody>
      <dsp:txXfrm>
        <a:off x="668" y="972108"/>
        <a:ext cx="1094254" cy="2041426"/>
      </dsp:txXfrm>
    </dsp:sp>
    <dsp:sp modelId="{45DEBFA6-C659-4C50-827A-1835B04B896F}">
      <dsp:nvSpPr>
        <dsp:cNvPr id="0" name=""/>
        <dsp:cNvSpPr/>
      </dsp:nvSpPr>
      <dsp:spPr>
        <a:xfrm>
          <a:off x="1094922" y="972108"/>
          <a:ext cx="1094254" cy="2041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Gill Sans MT" pitchFamily="34" charset="-18"/>
            </a:rPr>
            <a:t>Vytvoření</a:t>
          </a:r>
          <a:br>
            <a:rPr lang="cs-CZ" sz="1600" kern="1200" dirty="0" smtClean="0">
              <a:latin typeface="Gill Sans MT" pitchFamily="34" charset="-18"/>
            </a:rPr>
          </a:br>
          <a:r>
            <a:rPr lang="cs-CZ" sz="1600" kern="1200" dirty="0" smtClean="0">
              <a:latin typeface="Gill Sans MT" pitchFamily="34" charset="-18"/>
            </a:rPr>
            <a:t>konfigurace </a:t>
          </a:r>
          <a:br>
            <a:rPr lang="cs-CZ" sz="1600" kern="1200" dirty="0" smtClean="0">
              <a:latin typeface="Gill Sans MT" pitchFamily="34" charset="-18"/>
            </a:rPr>
          </a:br>
          <a:r>
            <a:rPr lang="cs-CZ" sz="1600" kern="1200" dirty="0" smtClean="0">
              <a:latin typeface="Gill Sans MT" pitchFamily="34" charset="-18"/>
            </a:rPr>
            <a:t>aplikace</a:t>
          </a:r>
        </a:p>
      </dsp:txBody>
      <dsp:txXfrm>
        <a:off x="1094922" y="972108"/>
        <a:ext cx="1094254" cy="2041426"/>
      </dsp:txXfrm>
    </dsp:sp>
    <dsp:sp modelId="{8D89CCBF-FCFE-4E7B-8826-9973D2C572BE}">
      <dsp:nvSpPr>
        <dsp:cNvPr id="0" name=""/>
        <dsp:cNvSpPr/>
      </dsp:nvSpPr>
      <dsp:spPr>
        <a:xfrm>
          <a:off x="2189176" y="972108"/>
          <a:ext cx="1094254" cy="2041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Gill Sans MT" pitchFamily="34" charset="-18"/>
            </a:rPr>
            <a:t>Konverze dat z jiných systémů</a:t>
          </a:r>
        </a:p>
      </dsp:txBody>
      <dsp:txXfrm>
        <a:off x="2189176" y="972108"/>
        <a:ext cx="1094254" cy="2041426"/>
      </dsp:txXfrm>
    </dsp:sp>
    <dsp:sp modelId="{B5AE32F2-93B8-4B07-96C3-9B54030E1537}">
      <dsp:nvSpPr>
        <dsp:cNvPr id="0" name=""/>
        <dsp:cNvSpPr/>
      </dsp:nvSpPr>
      <dsp:spPr>
        <a:xfrm>
          <a:off x="3283431" y="972108"/>
          <a:ext cx="1094254" cy="2041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Gill Sans MT" pitchFamily="34" charset="-18"/>
            </a:rPr>
            <a:t>Školení uživatelů</a:t>
          </a:r>
        </a:p>
      </dsp:txBody>
      <dsp:txXfrm>
        <a:off x="3283431" y="972108"/>
        <a:ext cx="1094254" cy="2041426"/>
      </dsp:txXfrm>
    </dsp:sp>
    <dsp:sp modelId="{361A2B92-4A78-4EA1-9BE8-986CCC96CA50}">
      <dsp:nvSpPr>
        <dsp:cNvPr id="0" name=""/>
        <dsp:cNvSpPr/>
      </dsp:nvSpPr>
      <dsp:spPr>
        <a:xfrm>
          <a:off x="4377685" y="969270"/>
          <a:ext cx="1094254" cy="2041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Gill Sans MT" pitchFamily="34" charset="-18"/>
            </a:rPr>
            <a:t>Ověřovací provoz</a:t>
          </a:r>
        </a:p>
      </dsp:txBody>
      <dsp:txXfrm>
        <a:off x="4377685" y="969270"/>
        <a:ext cx="1094254" cy="2041426"/>
      </dsp:txXfrm>
    </dsp:sp>
    <dsp:sp modelId="{F52BCB31-92D0-4B70-BA71-F6974C5CDDDA}">
      <dsp:nvSpPr>
        <dsp:cNvPr id="0" name=""/>
        <dsp:cNvSpPr/>
      </dsp:nvSpPr>
      <dsp:spPr>
        <a:xfrm>
          <a:off x="0" y="3013534"/>
          <a:ext cx="5472608" cy="226825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512FBA-F33E-40A9-BCE4-26752F9CFE78}">
      <dsp:nvSpPr>
        <dsp:cNvPr id="0" name=""/>
        <dsp:cNvSpPr/>
      </dsp:nvSpPr>
      <dsp:spPr>
        <a:xfrm rot="16200000">
          <a:off x="511" y="507633"/>
          <a:ext cx="3953284" cy="3953284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SaaS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Spíše jeden nebo několik dedikovaných </a:t>
          </a:r>
          <a:r>
            <a:rPr lang="cs-CZ" sz="2600" kern="1200" dirty="0" smtClean="0">
              <a:latin typeface="Gill Sans MT" pitchFamily="34" charset="-18"/>
            </a:rPr>
            <a:t>HW </a:t>
          </a:r>
          <a:r>
            <a:rPr lang="cs-CZ" sz="2600" kern="1200" dirty="0" smtClean="0">
              <a:latin typeface="Gill Sans MT" pitchFamily="34" charset="-18"/>
            </a:rPr>
            <a:t>serverů</a:t>
          </a:r>
          <a:endParaRPr lang="cs-CZ" sz="2600" kern="1200" dirty="0">
            <a:latin typeface="Gill Sans MT" pitchFamily="34" charset="-18"/>
          </a:endParaRPr>
        </a:p>
      </dsp:txBody>
      <dsp:txXfrm rot="16200000">
        <a:off x="511" y="507633"/>
        <a:ext cx="3953284" cy="3953284"/>
      </dsp:txXfrm>
    </dsp:sp>
    <dsp:sp modelId="{0988EEBF-241F-4DD8-96D4-FE70C30F1216}">
      <dsp:nvSpPr>
        <dsp:cNvPr id="0" name=""/>
        <dsp:cNvSpPr/>
      </dsp:nvSpPr>
      <dsp:spPr>
        <a:xfrm rot="5400000">
          <a:off x="4199604" y="507633"/>
          <a:ext cx="3953284" cy="3953284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>
              <a:latin typeface="Gill Sans MT" pitchFamily="34" charset="-18"/>
            </a:rPr>
            <a:t>Cloud</a:t>
          </a:r>
          <a:r>
            <a:rPr lang="cs-CZ" sz="2600" kern="1200" dirty="0" smtClean="0">
              <a:latin typeface="Gill Sans MT" pitchFamily="34" charset="-18"/>
            </a:rPr>
            <a:t> </a:t>
          </a:r>
          <a:r>
            <a:rPr lang="cs-CZ" sz="2600" kern="1200" dirty="0" err="1" smtClean="0">
              <a:latin typeface="Gill Sans MT" pitchFamily="34" charset="-18"/>
            </a:rPr>
            <a:t>Computing</a:t>
          </a:r>
          <a:endParaRPr lang="cs-CZ" sz="2600" kern="1200" dirty="0" smtClean="0">
            <a:latin typeface="Gill Sans MT" pitchFamily="34" charset="-18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Gill Sans MT" pitchFamily="34" charset="-18"/>
            </a:rPr>
            <a:t>Mrak virtuálních serverů</a:t>
          </a:r>
          <a:endParaRPr lang="cs-CZ" sz="2600" kern="1200" dirty="0">
            <a:latin typeface="Gill Sans MT" pitchFamily="34" charset="-18"/>
          </a:endParaRPr>
        </a:p>
      </dsp:txBody>
      <dsp:txXfrm rot="5400000">
        <a:off x="4199604" y="507633"/>
        <a:ext cx="3953284" cy="395328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E46F94-9486-4309-8A85-BDBD73190369}">
      <dsp:nvSpPr>
        <dsp:cNvPr id="0" name=""/>
        <dsp:cNvSpPr/>
      </dsp:nvSpPr>
      <dsp:spPr>
        <a:xfrm>
          <a:off x="733340" y="0"/>
          <a:ext cx="3813567" cy="11498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Metrika spolehlivosti softwaru</a:t>
          </a:r>
          <a:endParaRPr lang="cs-CZ" sz="2700" kern="1200" dirty="0">
            <a:latin typeface="Gill Sans MT" pitchFamily="34" charset="-18"/>
          </a:endParaRPr>
        </a:p>
      </dsp:txBody>
      <dsp:txXfrm>
        <a:off x="733340" y="0"/>
        <a:ext cx="3813567" cy="1149875"/>
      </dsp:txXfrm>
    </dsp:sp>
    <dsp:sp modelId="{E18F3628-FBFA-4A4C-9067-54503198D6E0}">
      <dsp:nvSpPr>
        <dsp:cNvPr id="0" name=""/>
        <dsp:cNvSpPr/>
      </dsp:nvSpPr>
      <dsp:spPr>
        <a:xfrm rot="5400000">
          <a:off x="2242431" y="1203435"/>
          <a:ext cx="795384" cy="95339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200" kern="1200"/>
        </a:p>
      </dsp:txBody>
      <dsp:txXfrm rot="5400000">
        <a:off x="2242431" y="1203435"/>
        <a:ext cx="795384" cy="953391"/>
      </dsp:txXfrm>
    </dsp:sp>
    <dsp:sp modelId="{D708376A-A4AE-467D-A43E-7F510FB72621}">
      <dsp:nvSpPr>
        <dsp:cNvPr id="0" name=""/>
        <dsp:cNvSpPr/>
      </dsp:nvSpPr>
      <dsp:spPr>
        <a:xfrm>
          <a:off x="733340" y="2210388"/>
          <a:ext cx="3813567" cy="12763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Počet chyb na tisíc řádků zdrojového kódu</a:t>
          </a:r>
          <a:endParaRPr lang="cs-CZ" sz="2700" kern="1200" dirty="0">
            <a:latin typeface="Gill Sans MT" pitchFamily="34" charset="-18"/>
          </a:endParaRPr>
        </a:p>
      </dsp:txBody>
      <dsp:txXfrm>
        <a:off x="733340" y="2210388"/>
        <a:ext cx="3813567" cy="127635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F09112-378C-4779-8540-CB81278E1F93}">
      <dsp:nvSpPr>
        <dsp:cNvPr id="0" name=""/>
        <dsp:cNvSpPr/>
      </dsp:nvSpPr>
      <dsp:spPr>
        <a:xfrm>
          <a:off x="2286000" y="0"/>
          <a:ext cx="1524000" cy="1016000"/>
        </a:xfrm>
        <a:prstGeom prst="trapezoid">
          <a:avLst>
            <a:gd name="adj" fmla="val 7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baseline="0" smtClean="0">
              <a:latin typeface="Gill Sans MT" pitchFamily="34" charset="-18"/>
            </a:rPr>
            <a:t>Podpora (zabezpečení, adresování)</a:t>
          </a:r>
          <a:endParaRPr lang="cs-CZ" sz="2100" kern="1200" baseline="0" dirty="0">
            <a:latin typeface="Gill Sans MT" pitchFamily="34" charset="-18"/>
          </a:endParaRPr>
        </a:p>
      </dsp:txBody>
      <dsp:txXfrm>
        <a:off x="2286000" y="0"/>
        <a:ext cx="1524000" cy="1016000"/>
      </dsp:txXfrm>
    </dsp:sp>
    <dsp:sp modelId="{5C095F56-B7E6-44E3-873D-758631066C4F}">
      <dsp:nvSpPr>
        <dsp:cNvPr id="0" name=""/>
        <dsp:cNvSpPr/>
      </dsp:nvSpPr>
      <dsp:spPr>
        <a:xfrm>
          <a:off x="1524000" y="1015999"/>
          <a:ext cx="3048000" cy="1016000"/>
        </a:xfrm>
        <a:prstGeom prst="trapezoid">
          <a:avLst>
            <a:gd name="adj" fmla="val 7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baseline="0" smtClean="0">
              <a:latin typeface="Gill Sans MT" pitchFamily="34" charset="-18"/>
            </a:rPr>
            <a:t>Definice procesů (WS-BPEL)</a:t>
          </a:r>
          <a:endParaRPr lang="cs-CZ" sz="2100" kern="1200" baseline="0" dirty="0">
            <a:latin typeface="Gill Sans MT" pitchFamily="34" charset="-18"/>
          </a:endParaRPr>
        </a:p>
      </dsp:txBody>
      <dsp:txXfrm>
        <a:off x="2057400" y="1015999"/>
        <a:ext cx="1981200" cy="1016000"/>
      </dsp:txXfrm>
    </dsp:sp>
    <dsp:sp modelId="{ACA38A03-F9A3-4B46-A0B8-9F696825B464}">
      <dsp:nvSpPr>
        <dsp:cNvPr id="0" name=""/>
        <dsp:cNvSpPr/>
      </dsp:nvSpPr>
      <dsp:spPr>
        <a:xfrm>
          <a:off x="762000" y="2031999"/>
          <a:ext cx="4572000" cy="1016000"/>
        </a:xfrm>
        <a:prstGeom prst="trapezoid">
          <a:avLst>
            <a:gd name="adj" fmla="val 7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baseline="0" smtClean="0">
              <a:latin typeface="Gill Sans MT" pitchFamily="34" charset="-18"/>
            </a:rPr>
            <a:t>Definice služeb (UDDI, WSDL)</a:t>
          </a:r>
          <a:endParaRPr lang="cs-CZ" sz="2100" kern="1200" baseline="0" dirty="0">
            <a:latin typeface="Gill Sans MT" pitchFamily="34" charset="-18"/>
          </a:endParaRPr>
        </a:p>
      </dsp:txBody>
      <dsp:txXfrm>
        <a:off x="1562100" y="2031999"/>
        <a:ext cx="2971800" cy="1016000"/>
      </dsp:txXfrm>
    </dsp:sp>
    <dsp:sp modelId="{EB17FA62-2C77-4D75-9014-729DC9FDEF20}">
      <dsp:nvSpPr>
        <dsp:cNvPr id="0" name=""/>
        <dsp:cNvSpPr/>
      </dsp:nvSpPr>
      <dsp:spPr>
        <a:xfrm>
          <a:off x="0" y="3047999"/>
          <a:ext cx="6096000" cy="1016000"/>
        </a:xfrm>
        <a:prstGeom prst="trapezoid">
          <a:avLst>
            <a:gd name="adj" fmla="val 7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baseline="0" smtClean="0">
              <a:latin typeface="Gill Sans MT" pitchFamily="34" charset="-18"/>
            </a:rPr>
            <a:t>Předávání zpráv SOAP (SOA protokol)</a:t>
          </a:r>
          <a:endParaRPr lang="cs-CZ" sz="2100" kern="1200" baseline="0" dirty="0">
            <a:latin typeface="Gill Sans MT" pitchFamily="34" charset="-18"/>
          </a:endParaRPr>
        </a:p>
      </dsp:txBody>
      <dsp:txXfrm>
        <a:off x="1066799" y="3047999"/>
        <a:ext cx="396240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26.7.2012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620B7-B70C-48A2-B8F7-01E5C4B9633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93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fy, tabulky, 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5026" y="217488"/>
            <a:ext cx="7239000" cy="62071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495800"/>
          </a:xfrm>
        </p:spPr>
        <p:txBody>
          <a:bodyPr/>
          <a:lstStyle/>
          <a:p>
            <a:pPr lvl="0"/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72872E-754A-499F-A161-DF8A7B9790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6C8AEB-C7B7-4D90-9CC9-57AB38584E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BF690E-23F8-4DF3-A90E-97E51EDF659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EA456-227B-486D-AB78-2F6517B389D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661692-D65E-4D9D-B782-82AF533A12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C3BC8F-C78A-414E-BCC7-B9541D337B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1E605C-DEA1-40B5-A7C9-D24766525F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78B97A-6BE1-4ED9-A418-2205FAF7F6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137619-2DAC-41F3-9970-5E6A976B98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EB413-BD95-4B4B-984D-59C0E1BAD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071CCE-37B5-494A-A6EE-B80B933666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7B0344-82D9-415D-B618-3C6D13220DB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355895-2B9C-44B0-B0B0-714929C2C0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B8A1FF-597D-4DE5-BCD7-4539BA0472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505718-325B-4783-B30F-D0BAB550423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9181F2-6388-4538-8639-D1659B49DC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1205D0-6E0D-46F7-BC5D-F4733ACAE9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E29E23-3A25-4746-98D4-8BC242932A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8ED098-3348-44DC-85EB-9177EC4983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63864F-F0B0-4E5F-A43A-8964D06E641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ADBAB9-81E3-4AA3-89FA-A94ECA1A40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02963D-D73A-42B2-A1B7-2C7CD9F5B7E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05E880-5253-4048-9C91-F9EA12E7BBA9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9FC2F-4193-4C26-831A-60C668DEC0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750CBF-7DF3-4899-A8AD-09F578B199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241341-7BAC-4B86-AF54-3D8BA24258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5E56C6-460C-4D44-BF63-664CABE41F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E839B0-0863-45F8-8807-95F34C2F86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85FC6B-3F54-479C-9B2F-B56D4B796B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4CD725-68D5-4DED-B90C-DDABA15181E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A0556E-39AC-4625-A1D1-96DEFD5BA4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B463D1-EA03-4187-86D5-87184F7F78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BBC654-DBD9-40D6-9AE1-A42D8BB545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E5AA24-4BF9-4919-B28C-2D1112269C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07E556-6345-47B8-967C-72D5079ABA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D79AFF-6797-4FBA-AF05-A859557423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44FC49-63F9-4A20-86C0-3E2F10CC9F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4CC1A3-E6A6-4ED7-8CB3-C7F2D4EAC7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C9A9BA-ED38-40C0-B4BF-DED27D238C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C680BC-8AC0-4593-862F-7F03D2133B2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432799-A850-4B38-A099-53EE5777A5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1E32F8-67C8-4E3C-97ED-1A612F2869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528049-9A36-4113-B35B-1C7038349E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B0105C-9920-4AAD-9717-A58A99D5604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  <p:sldLayoutId id="214748416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0785DC0D-083C-45D1-91F1-50B290DFEC3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8" r:id="rId1"/>
    <p:sldLayoutId id="2147484169" r:id="rId2"/>
    <p:sldLayoutId id="2147484170" r:id="rId3"/>
    <p:sldLayoutId id="2147484171" r:id="rId4"/>
    <p:sldLayoutId id="2147484172" r:id="rId5"/>
    <p:sldLayoutId id="2147484173" r:id="rId6"/>
    <p:sldLayoutId id="2147484174" r:id="rId7"/>
    <p:sldLayoutId id="2147484175" r:id="rId8"/>
    <p:sldLayoutId id="2147484176" r:id="rId9"/>
    <p:sldLayoutId id="2147484177" r:id="rId10"/>
    <p:sldLayoutId id="214748417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63742F8A-1510-4685-8BEA-D98184D0A37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81" r:id="rId2"/>
    <p:sldLayoutId id="2147484182" r:id="rId3"/>
    <p:sldLayoutId id="2147484183" r:id="rId4"/>
    <p:sldLayoutId id="2147484184" r:id="rId5"/>
    <p:sldLayoutId id="2147484185" r:id="rId6"/>
    <p:sldLayoutId id="2147484186" r:id="rId7"/>
    <p:sldLayoutId id="2147484187" r:id="rId8"/>
    <p:sldLayoutId id="2147484188" r:id="rId9"/>
    <p:sldLayoutId id="2147484189" r:id="rId10"/>
    <p:sldLayoutId id="214748419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1A3ED07-C44C-42E9-831F-E789AFF49BB8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6D3BD35A-01B2-4DC7-8B72-9B994AD6318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Provozování integrovaného podnikového systému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982" y="217488"/>
            <a:ext cx="8672506" cy="620712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Gill Sans MT" pitchFamily="34" charset="-18"/>
              </a:rPr>
              <a:t>Software jako služba (SaaS)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026" name="laptop"/>
          <p:cNvSpPr>
            <a:spLocks noEditPoints="1" noChangeArrowheads="1"/>
          </p:cNvSpPr>
          <p:nvPr/>
        </p:nvSpPr>
        <p:spPr bwMode="auto">
          <a:xfrm>
            <a:off x="685800" y="3241725"/>
            <a:ext cx="1458912" cy="1195387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tower"/>
          <p:cNvSpPr>
            <a:spLocks noEditPoints="1" noChangeArrowheads="1"/>
          </p:cNvSpPr>
          <p:nvPr/>
        </p:nvSpPr>
        <p:spPr bwMode="auto">
          <a:xfrm>
            <a:off x="4419600" y="2625080"/>
            <a:ext cx="761999" cy="152400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ower"/>
          <p:cNvSpPr>
            <a:spLocks noEditPoints="1" noChangeArrowheads="1"/>
          </p:cNvSpPr>
          <p:nvPr/>
        </p:nvSpPr>
        <p:spPr bwMode="auto">
          <a:xfrm>
            <a:off x="5638800" y="2625080"/>
            <a:ext cx="761999" cy="152400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Obousměrná vodorovná šipka 7"/>
          <p:cNvSpPr/>
          <p:nvPr/>
        </p:nvSpPr>
        <p:spPr bwMode="auto">
          <a:xfrm>
            <a:off x="2590800" y="3696072"/>
            <a:ext cx="1447800" cy="381000"/>
          </a:xfrm>
          <a:prstGeom prst="leftRight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10000" y="4377298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0" dirty="0" smtClean="0">
                <a:solidFill>
                  <a:schemeClr val="tx2"/>
                </a:solidFill>
              </a:rPr>
              <a:t>webový</a:t>
            </a:r>
          </a:p>
          <a:p>
            <a:pPr algn="ctr"/>
            <a:r>
              <a:rPr lang="cs-CZ" sz="2000" b="0" dirty="0" smtClean="0">
                <a:solidFill>
                  <a:schemeClr val="tx2"/>
                </a:solidFill>
              </a:rPr>
              <a:t> server</a:t>
            </a:r>
            <a:endParaRPr lang="cs-CZ" sz="2000" b="0" dirty="0">
              <a:solidFill>
                <a:schemeClr val="tx2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029200" y="4377298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0" dirty="0" smtClean="0">
                <a:solidFill>
                  <a:schemeClr val="tx2"/>
                </a:solidFill>
              </a:rPr>
              <a:t>aplikační </a:t>
            </a:r>
          </a:p>
          <a:p>
            <a:pPr algn="ctr"/>
            <a:r>
              <a:rPr lang="cs-CZ" sz="2000" b="0" dirty="0" smtClean="0">
                <a:solidFill>
                  <a:schemeClr val="tx2"/>
                </a:solidFill>
              </a:rPr>
              <a:t>server</a:t>
            </a:r>
            <a:endParaRPr lang="cs-CZ" sz="2000" b="0" dirty="0">
              <a:solidFill>
                <a:schemeClr val="tx2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57200" y="4685074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0" dirty="0" smtClean="0">
                <a:solidFill>
                  <a:schemeClr val="tx2"/>
                </a:solidFill>
              </a:rPr>
              <a:t>klient</a:t>
            </a:r>
            <a:endParaRPr lang="cs-CZ" sz="2000" b="0" dirty="0">
              <a:solidFill>
                <a:schemeClr val="tx2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362200" y="425302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0" dirty="0" smtClean="0">
                <a:solidFill>
                  <a:schemeClr val="tx2"/>
                </a:solidFill>
              </a:rPr>
              <a:t>internet</a:t>
            </a:r>
            <a:endParaRPr lang="cs-CZ" sz="2000" b="0" dirty="0">
              <a:solidFill>
                <a:schemeClr val="tx2"/>
              </a:solidFill>
            </a:endParaRPr>
          </a:p>
        </p:txBody>
      </p:sp>
      <p:sp>
        <p:nvSpPr>
          <p:cNvPr id="13" name="Obdélník s odříznutým jedním rohem 12"/>
          <p:cNvSpPr/>
          <p:nvPr/>
        </p:nvSpPr>
        <p:spPr bwMode="auto">
          <a:xfrm>
            <a:off x="6858000" y="2769096"/>
            <a:ext cx="1752600" cy="1524000"/>
          </a:xfrm>
          <a:prstGeom prst="snip1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934200" y="2825641"/>
            <a:ext cx="167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0" dirty="0" smtClean="0">
                <a:solidFill>
                  <a:schemeClr val="tx1"/>
                </a:solidFill>
              </a:rPr>
              <a:t>účetnictví,</a:t>
            </a:r>
          </a:p>
          <a:p>
            <a:r>
              <a:rPr lang="cs-CZ" sz="2000" b="0" dirty="0" smtClean="0">
                <a:solidFill>
                  <a:schemeClr val="tx1"/>
                </a:solidFill>
              </a:rPr>
              <a:t>zpracování mezd,</a:t>
            </a:r>
          </a:p>
          <a:p>
            <a:r>
              <a:rPr lang="cs-CZ" sz="2000" b="0" dirty="0" smtClean="0">
                <a:solidFill>
                  <a:schemeClr val="tx1"/>
                </a:solidFill>
              </a:rPr>
              <a:t>řízení výroby</a:t>
            </a:r>
            <a:endParaRPr lang="cs-CZ" sz="2000" b="0" dirty="0">
              <a:solidFill>
                <a:schemeClr val="tx1"/>
              </a:solidFill>
            </a:endParaRPr>
          </a:p>
        </p:txBody>
      </p:sp>
      <p:sp>
        <p:nvSpPr>
          <p:cNvPr id="15" name="Vývojový diagram: magnetický disk 14"/>
          <p:cNvSpPr/>
          <p:nvPr/>
        </p:nvSpPr>
        <p:spPr bwMode="auto">
          <a:xfrm>
            <a:off x="6629400" y="5183088"/>
            <a:ext cx="1905000" cy="838200"/>
          </a:xfrm>
          <a:prstGeom prst="flowChartMagneticDisk">
            <a:avLst/>
          </a:prstGeom>
          <a:solidFill>
            <a:schemeClr val="accent4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934200" y="5477162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2"/>
                </a:solidFill>
              </a:rPr>
              <a:t>data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7" name="Obousměrná vodorovná šipka 16"/>
          <p:cNvSpPr/>
          <p:nvPr/>
        </p:nvSpPr>
        <p:spPr bwMode="auto">
          <a:xfrm>
            <a:off x="5029200" y="3200400"/>
            <a:ext cx="533400" cy="228600"/>
          </a:xfrm>
          <a:prstGeom prst="leftRightArrow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18" name="Obousměrná vodorovná šipka 17"/>
          <p:cNvSpPr/>
          <p:nvPr/>
        </p:nvSpPr>
        <p:spPr bwMode="auto">
          <a:xfrm>
            <a:off x="6324600" y="3200400"/>
            <a:ext cx="533400" cy="228600"/>
          </a:xfrm>
          <a:prstGeom prst="leftRightArrow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19" name="Obousměrná vodorovná šipka 18"/>
          <p:cNvSpPr/>
          <p:nvPr/>
        </p:nvSpPr>
        <p:spPr bwMode="auto">
          <a:xfrm rot="5400000">
            <a:off x="7239000" y="4665712"/>
            <a:ext cx="685800" cy="228600"/>
          </a:xfrm>
          <a:prstGeom prst="leftRightArrow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304800" y="2702024"/>
            <a:ext cx="2209800" cy="2743200"/>
          </a:xfrm>
          <a:prstGeom prst="rect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21" name="Obdélník 20"/>
          <p:cNvSpPr/>
          <p:nvPr/>
        </p:nvSpPr>
        <p:spPr bwMode="auto">
          <a:xfrm>
            <a:off x="4191000" y="2427312"/>
            <a:ext cx="4724400" cy="3810000"/>
          </a:xfrm>
          <a:prstGeom prst="rect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24" name="Oválný popisek 23"/>
          <p:cNvSpPr/>
          <p:nvPr/>
        </p:nvSpPr>
        <p:spPr bwMode="auto">
          <a:xfrm>
            <a:off x="1447800" y="1442864"/>
            <a:ext cx="2044080" cy="1050032"/>
          </a:xfrm>
          <a:prstGeom prst="wedgeEllipseCallout">
            <a:avLst>
              <a:gd name="adj1" fmla="val -67102"/>
              <a:gd name="adj2" fmla="val 67296"/>
            </a:avLst>
          </a:prstGeom>
          <a:solidFill>
            <a:srgbClr val="FF373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752600" y="1804754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zákazník</a:t>
            </a:r>
            <a:endParaRPr lang="cs-CZ" sz="2000" dirty="0"/>
          </a:p>
        </p:txBody>
      </p:sp>
      <p:sp>
        <p:nvSpPr>
          <p:cNvPr id="26" name="Oválný popisek 25"/>
          <p:cNvSpPr/>
          <p:nvPr/>
        </p:nvSpPr>
        <p:spPr bwMode="auto">
          <a:xfrm>
            <a:off x="3581400" y="1442864"/>
            <a:ext cx="1981200" cy="762000"/>
          </a:xfrm>
          <a:prstGeom prst="wedgeEllipseCallout">
            <a:avLst>
              <a:gd name="adj1" fmla="val 98536"/>
              <a:gd name="adj2" fmla="val 75791"/>
            </a:avLst>
          </a:prstGeom>
          <a:solidFill>
            <a:srgbClr val="FF373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pitchFamily="73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810000" y="158873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dodavatel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8136904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Výhody provozování aplikací formou SaaS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Zákazník: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nepotřebuje HW server </a:t>
            </a:r>
            <a:r>
              <a:rPr lang="en-US" dirty="0" smtClean="0">
                <a:latin typeface="Gill Sans MT" pitchFamily="34" charset="-18"/>
              </a:rPr>
              <a:t>+</a:t>
            </a:r>
            <a:r>
              <a:rPr lang="cs-CZ" dirty="0" smtClean="0">
                <a:latin typeface="Gill Sans MT" pitchFamily="34" charset="-18"/>
              </a:rPr>
              <a:t> OS </a:t>
            </a:r>
            <a:r>
              <a:rPr lang="en-US" dirty="0" smtClean="0">
                <a:latin typeface="Gill Sans MT" pitchFamily="34" charset="-18"/>
              </a:rPr>
              <a:t>+</a:t>
            </a:r>
            <a:r>
              <a:rPr lang="cs-CZ" dirty="0" smtClean="0">
                <a:latin typeface="Gill Sans MT" pitchFamily="34" charset="-18"/>
              </a:rPr>
              <a:t> správce serveru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neinstaluje aplikační server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nestará se o archivace dat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nestará se o zabezpečení dat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využívá zabezpečený přístup přes internet (např. USB certifikáty)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služba na základě smlouvy (SLA Service </a:t>
            </a:r>
            <a:r>
              <a:rPr lang="cs-CZ" dirty="0" err="1" smtClean="0">
                <a:latin typeface="Gill Sans MT" pitchFamily="34" charset="-18"/>
              </a:rPr>
              <a:t>Level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Agreement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O toto všechno se stará dodavatel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SaaS a další podobné pojmy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SW On Demand</a:t>
            </a:r>
          </a:p>
          <a:p>
            <a:r>
              <a:rPr lang="cs-CZ" dirty="0" smtClean="0">
                <a:latin typeface="Gill Sans MT" pitchFamily="34" charset="-18"/>
              </a:rPr>
              <a:t>ASP (</a:t>
            </a:r>
            <a:r>
              <a:rPr lang="cs-CZ" dirty="0" err="1" smtClean="0">
                <a:latin typeface="Gill Sans MT" pitchFamily="34" charset="-18"/>
              </a:rPr>
              <a:t>Application</a:t>
            </a:r>
            <a:r>
              <a:rPr lang="cs-CZ" dirty="0" smtClean="0">
                <a:latin typeface="Gill Sans MT" pitchFamily="34" charset="-18"/>
              </a:rPr>
              <a:t> Service </a:t>
            </a:r>
            <a:r>
              <a:rPr lang="cs-CZ" dirty="0" err="1" smtClean="0">
                <a:latin typeface="Gill Sans MT" pitchFamily="34" charset="-18"/>
              </a:rPr>
              <a:t>Providing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err="1" smtClean="0">
                <a:latin typeface="Gill Sans MT" pitchFamily="34" charset="-18"/>
              </a:rPr>
              <a:t>Cloud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Computing</a:t>
            </a:r>
            <a:endParaRPr lang="cs-CZ" dirty="0" smtClean="0">
              <a:latin typeface="Gill Sans MT" pitchFamily="34" charset="-18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SaaS vs. </a:t>
            </a:r>
            <a:r>
              <a:rPr lang="cs-CZ" dirty="0" err="1" smtClean="0">
                <a:latin typeface="Gill Sans MT" pitchFamily="34" charset="-18"/>
              </a:rPr>
              <a:t>Cloud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Computing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12775" y="1412776"/>
          <a:ext cx="81534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>
                <a:latin typeface="Gill Sans MT" pitchFamily="34" charset="-18"/>
              </a:rPr>
              <a:t>Cloud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Computing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Datová centra – mraky serverů</a:t>
            </a:r>
          </a:p>
          <a:p>
            <a:r>
              <a:rPr lang="cs-CZ" dirty="0" err="1" smtClean="0">
                <a:latin typeface="Gill Sans MT" pitchFamily="34" charset="-18"/>
              </a:rPr>
              <a:t>Multitenancy</a:t>
            </a:r>
            <a:r>
              <a:rPr lang="cs-CZ" dirty="0" smtClean="0">
                <a:latin typeface="Gill Sans MT" pitchFamily="34" charset="-18"/>
              </a:rPr>
              <a:t> - více nájmů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Jedna instalace aplikace pro všechny zákazníky</a:t>
            </a:r>
          </a:p>
          <a:p>
            <a:r>
              <a:rPr lang="cs-CZ" dirty="0" smtClean="0">
                <a:latin typeface="Gill Sans MT" pitchFamily="34" charset="-18"/>
              </a:rPr>
              <a:t>Škálovatelnost a elasticita</a:t>
            </a:r>
          </a:p>
          <a:p>
            <a:r>
              <a:rPr lang="cs-CZ" dirty="0" err="1" smtClean="0">
                <a:latin typeface="Gill Sans MT" pitchFamily="34" charset="-18"/>
              </a:rPr>
              <a:t>Pay</a:t>
            </a:r>
            <a:r>
              <a:rPr lang="cs-CZ" dirty="0" smtClean="0">
                <a:latin typeface="Gill Sans MT" pitchFamily="34" charset="-18"/>
              </a:rPr>
              <a:t> as </a:t>
            </a:r>
            <a:r>
              <a:rPr lang="cs-CZ" dirty="0" err="1" smtClean="0">
                <a:latin typeface="Gill Sans MT" pitchFamily="34" charset="-18"/>
              </a:rPr>
              <a:t>you</a:t>
            </a:r>
            <a:r>
              <a:rPr lang="cs-CZ" dirty="0" smtClean="0">
                <a:latin typeface="Gill Sans MT" pitchFamily="34" charset="-18"/>
              </a:rPr>
              <a:t> go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Kolik uživatel spotřebuje, tolik zaplatí</a:t>
            </a:r>
          </a:p>
          <a:p>
            <a:r>
              <a:rPr lang="cs-CZ" dirty="0" err="1" smtClean="0">
                <a:latin typeface="Gill Sans MT" pitchFamily="34" charset="-18"/>
              </a:rPr>
              <a:t>Aktualizovatelnost</a:t>
            </a:r>
            <a:r>
              <a:rPr lang="cs-CZ" dirty="0" smtClean="0">
                <a:latin typeface="Gill Sans MT" pitchFamily="34" charset="-18"/>
              </a:rPr>
              <a:t> (</a:t>
            </a:r>
            <a:r>
              <a:rPr lang="cs-CZ" dirty="0" err="1" smtClean="0">
                <a:latin typeface="Gill Sans MT" pitchFamily="34" charset="-18"/>
              </a:rPr>
              <a:t>Up</a:t>
            </a:r>
            <a:r>
              <a:rPr lang="cs-CZ" dirty="0" smtClean="0">
                <a:latin typeface="Gill Sans MT" pitchFamily="34" charset="-18"/>
              </a:rPr>
              <a:t>-to-</a:t>
            </a:r>
            <a:r>
              <a:rPr lang="cs-CZ" dirty="0" err="1" smtClean="0">
                <a:latin typeface="Gill Sans MT" pitchFamily="34" charset="-18"/>
              </a:rPr>
              <a:t>date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všechen software je automaticky aktualizovaný</a:t>
            </a:r>
          </a:p>
          <a:p>
            <a:r>
              <a:rPr lang="cs-CZ" dirty="0" smtClean="0">
                <a:latin typeface="Gill Sans MT" pitchFamily="34" charset="-18"/>
              </a:rPr>
              <a:t>Přístup prostřednictvím internetového prohlížeče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125538"/>
            <a:ext cx="8243763" cy="647700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Zabezpečení IS – základní principy bezpečnosti IS</a:t>
            </a:r>
            <a:endParaRPr lang="cs-CZ" sz="28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IS musí být chráněny tak: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aby k nim měly přístup pouze oprávněné osoby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aby se zpracovávaly nefalšované informace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aby se dalo zjistit, kdo je vytvořil, změnil nebo odstranil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aby nebyly nekontrolovaným způsobem vyzrazeny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aby byly dostupné tehdy, když jsou potřebné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Narušení bezpečnosti IS lze provést například</a:t>
            </a:r>
            <a:endParaRPr lang="cs-CZ" sz="28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57321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narušením soukromí či utajení informací</a:t>
            </a:r>
          </a:p>
          <a:p>
            <a:r>
              <a:rPr lang="cs-CZ" dirty="0" smtClean="0">
                <a:latin typeface="Gill Sans MT" pitchFamily="34" charset="-18"/>
              </a:rPr>
              <a:t>vydáváním se za jinou oprávněnou osobu a zneužíváním jejích privilegií</a:t>
            </a:r>
          </a:p>
          <a:p>
            <a:r>
              <a:rPr lang="cs-CZ" dirty="0" smtClean="0">
                <a:latin typeface="Gill Sans MT" pitchFamily="34" charset="-18"/>
              </a:rPr>
              <a:t>neoprávněným zvýšením svých privilegií přístupu k informacím</a:t>
            </a:r>
          </a:p>
          <a:p>
            <a:r>
              <a:rPr lang="cs-CZ" dirty="0" smtClean="0">
                <a:latin typeface="Gill Sans MT" pitchFamily="34" charset="-18"/>
              </a:rPr>
              <a:t>modifikací privilegií ostatních osob</a:t>
            </a:r>
          </a:p>
          <a:p>
            <a:r>
              <a:rPr lang="cs-CZ" dirty="0" smtClean="0">
                <a:latin typeface="Gill Sans MT" pitchFamily="34" charset="-18"/>
              </a:rPr>
              <a:t>zařazením se jako skrytý mezičlánek v konverzaci jiných subjektů</a:t>
            </a:r>
          </a:p>
          <a:p>
            <a:r>
              <a:rPr lang="cs-CZ" dirty="0" smtClean="0">
                <a:latin typeface="Gill Sans MT" pitchFamily="34" charset="-18"/>
              </a:rPr>
              <a:t>pokažením funkcionality softwaru doplněním skrytých funkcí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Základní pojmy bezpečnosti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Pojmem </a:t>
            </a:r>
            <a:r>
              <a:rPr lang="cs-CZ" b="1" dirty="0" smtClean="0">
                <a:latin typeface="Gill Sans MT" pitchFamily="34" charset="-18"/>
              </a:rPr>
              <a:t>autorizace</a:t>
            </a:r>
            <a:r>
              <a:rPr lang="cs-CZ" dirty="0" smtClean="0">
                <a:latin typeface="Gill Sans MT" pitchFamily="34" charset="-18"/>
              </a:rPr>
              <a:t> subjektu pro jistou činnost rozumíme určení,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že daný subjekt (aktivní entita - nejčastěji uživatel) je z hlediska této činnosti důvěryhodný. Udělení autorizace subjektu si vynucuje, aby se pracovalo s autentickými subjekty. </a:t>
            </a:r>
          </a:p>
          <a:p>
            <a:r>
              <a:rPr lang="cs-CZ" b="1" dirty="0" smtClean="0">
                <a:latin typeface="Gill Sans MT" pitchFamily="34" charset="-18"/>
              </a:rPr>
              <a:t>Autentizací</a:t>
            </a:r>
            <a:r>
              <a:rPr lang="cs-CZ" dirty="0" smtClean="0">
                <a:latin typeface="Gill Sans MT" pitchFamily="34" charset="-18"/>
              </a:rPr>
              <a:t> se rozumí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proces ověřování pravosti identity entity (subjektu, objektu, tj. uživatele, procesu, systémů, informačních struktur apod.).</a:t>
            </a:r>
          </a:p>
          <a:p>
            <a:r>
              <a:rPr lang="cs-CZ" b="1" dirty="0" smtClean="0">
                <a:latin typeface="Gill Sans MT" pitchFamily="34" charset="-18"/>
              </a:rPr>
              <a:t>Důvěryhodný IS</a:t>
            </a:r>
            <a:r>
              <a:rPr lang="cs-CZ" dirty="0" smtClean="0">
                <a:latin typeface="Gill Sans MT" pitchFamily="34" charset="-18"/>
              </a:rPr>
              <a:t> (subjekt nebo objekt) je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taková entita, o které se věří (je o tom podán důkaz), že je implementovaná tak, že splňuje svoji specifikaci vypracovanou v souladu s bezpečnostní politikou. Na důvěryhodnou entitu se můžeme spolehnout, chová-li se tak, jak očekáváme,že se bude chovat.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Zranitelné místo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latin typeface="Gill Sans MT" pitchFamily="34" charset="-18"/>
              </a:rPr>
              <a:t>Slabinu IS využitelnou ke způsobení škod nebo ztrát útokem na IS nazýváme zranitelné místo.</a:t>
            </a:r>
          </a:p>
          <a:p>
            <a:r>
              <a:rPr lang="cs-CZ" dirty="0" smtClean="0">
                <a:latin typeface="Gill Sans MT" pitchFamily="34" charset="-18"/>
              </a:rPr>
              <a:t>Podstata zranitelného místa může být: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fyzická (např. umístění IS v místě, které je snadno dostupné sabotáži a/nebo vandalismu, výpadek napětí)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přírodní (objektivní faktory typu záplava, požár, zemětřesení, blesk)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hardwaru nebo v softwaru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fyzikální (vyzařování, útoky při komunikaci na výměnu zprávy, na spoje)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lidském faktoru (největší zranitelnost ze všech možných variant)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Hrozba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Zranitelná místa jsou vlastnostmi (součástmi) IS, jejichž existence způsobuje, že některé vlivy prostředí, ve kterém se IS provozuje, představují pro něj hrozby</a:t>
            </a:r>
          </a:p>
          <a:p>
            <a:r>
              <a:rPr lang="cs-CZ" dirty="0" smtClean="0">
                <a:latin typeface="Gill Sans MT" pitchFamily="34" charset="-18"/>
              </a:rPr>
              <a:t>Pojmem </a:t>
            </a:r>
            <a:r>
              <a:rPr lang="cs-CZ" b="1" dirty="0" smtClean="0">
                <a:latin typeface="Gill Sans MT" pitchFamily="34" charset="-18"/>
              </a:rPr>
              <a:t>hrozba</a:t>
            </a:r>
            <a:r>
              <a:rPr lang="cs-CZ" dirty="0" smtClean="0">
                <a:latin typeface="Gill Sans MT" pitchFamily="34" charset="-18"/>
              </a:rPr>
              <a:t> označujeme možnost využít zranitelné místo IS k útoku na něj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Provozování IPS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Implementace IS</a:t>
            </a:r>
          </a:p>
          <a:p>
            <a:r>
              <a:rPr lang="cs-CZ" dirty="0" smtClean="0">
                <a:latin typeface="Gill Sans MT" pitchFamily="34" charset="-18"/>
              </a:rPr>
              <a:t>Formy využívání aplikací</a:t>
            </a:r>
          </a:p>
          <a:p>
            <a:r>
              <a:rPr lang="cs-CZ" dirty="0" smtClean="0">
                <a:latin typeface="Gill Sans MT" pitchFamily="34" charset="-18"/>
              </a:rPr>
              <a:t>Software jako služba</a:t>
            </a:r>
          </a:p>
          <a:p>
            <a:r>
              <a:rPr lang="cs-CZ" dirty="0" smtClean="0">
                <a:latin typeface="Gill Sans MT" pitchFamily="34" charset="-18"/>
              </a:rPr>
              <a:t>Zabezpečení IS</a:t>
            </a:r>
          </a:p>
          <a:p>
            <a:r>
              <a:rPr lang="cs-CZ" dirty="0" smtClean="0">
                <a:latin typeface="Gill Sans MT" pitchFamily="34" charset="-18"/>
              </a:rPr>
              <a:t>Spolehlivost IS</a:t>
            </a:r>
          </a:p>
          <a:p>
            <a:r>
              <a:rPr lang="cs-CZ" dirty="0" smtClean="0">
                <a:latin typeface="Gill Sans MT" pitchFamily="34" charset="-18"/>
              </a:rPr>
              <a:t>Servisně orientovaná architektura 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Kategorizace hrozeb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Objektivní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přírodní, fyzické (požár, povodeň, výpadek napětí, poruchy..., u kterých je prevence obtížná a u kterých je třeba řešit spíše minimalizaci dopadů vhodným plánem obnovy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fyzikální (např. elektromagnetické vyzařování)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technické nebo logické (porucha paměti, softwarová „zadní vrátka“, špatné propojení jinak bezpečných komponent, krádež, resp. zničení paměťového média, nebo nedokonalé zrušení informace na něm)</a:t>
            </a:r>
          </a:p>
          <a:p>
            <a:r>
              <a:rPr lang="cs-CZ" dirty="0" smtClean="0">
                <a:latin typeface="Gill Sans MT" pitchFamily="34" charset="-18"/>
              </a:rPr>
              <a:t>Subjektivní (plynoucí z lidského faktoru)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neúmyslné (např. působení neškoleného uživatele / správce)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úmyslné (vnější útočníci (špioni, teroristi, kriminální živly, konkurenti, hackeři) i vnitřní útočníci (odhaduje se, že 80 % útoků na IT je vedeno zevnitř, útočníkem, kterým může být propuštěný, rozzlobený, vydíraný, chamtivý zaměstnanec); velmi efektivní z hlediska vedení útoku je součinnost obou typů útočníků)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Útok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Gill Sans MT" pitchFamily="34" charset="-18"/>
              </a:rPr>
              <a:t>Útokem</a:t>
            </a:r>
            <a:r>
              <a:rPr lang="cs-CZ" dirty="0" smtClean="0">
                <a:latin typeface="Gill Sans MT" pitchFamily="34" charset="-18"/>
              </a:rPr>
              <a:t>, který nazýváme rovněž </a:t>
            </a:r>
            <a:r>
              <a:rPr lang="cs-CZ" b="1" dirty="0" smtClean="0">
                <a:latin typeface="Gill Sans MT" pitchFamily="34" charset="-18"/>
              </a:rPr>
              <a:t>bezpečnostní incident</a:t>
            </a:r>
            <a:r>
              <a:rPr lang="cs-CZ" dirty="0" smtClean="0">
                <a:latin typeface="Gill Sans MT" pitchFamily="34" charset="-18"/>
              </a:rPr>
              <a:t>, rozumíme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buďto úmyslné využití zranitelného místa ke způsobení škod/ztrát na aktivech IS, nebo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neúmyslné uskutečnění akce, jejímž výsledkem je škoda na aktivech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Útočit lze: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Přerušením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aktivní útok na dostupnost, např. ztráta, znepřístupnění, porucha periférie, vymazání programu, vymazání dat, porucha v operačním systému</a:t>
            </a:r>
          </a:p>
          <a:p>
            <a:r>
              <a:rPr lang="cs-CZ" dirty="0" smtClean="0">
                <a:latin typeface="Gill Sans MT" pitchFamily="34" charset="-18"/>
              </a:rPr>
              <a:t>Odposlechem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pasivní útok na důvěrnost, kdy neautorizovaný subjekt si neoprávněně zpřístupní aktiva, jde např. o okopírování programu nebo o okopírování dat</a:t>
            </a:r>
          </a:p>
          <a:p>
            <a:r>
              <a:rPr lang="cs-CZ" dirty="0" smtClean="0">
                <a:latin typeface="Gill Sans MT" pitchFamily="34" charset="-18"/>
              </a:rPr>
              <a:t>Změnou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aktivní útok na integritu, neautorizovaný subjekt zasáhne do aktiva, provede se např. změna uložených a/nebo přenášených dat, přidání funkce do programu</a:t>
            </a:r>
          </a:p>
          <a:p>
            <a:r>
              <a:rPr lang="cs-CZ" dirty="0" smtClean="0">
                <a:latin typeface="Gill Sans MT" pitchFamily="34" charset="-18"/>
              </a:rPr>
              <a:t>Přidáním hodnoty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aktivní útok na integritu nebo útok na autenticitu, tj. o případ, kdy neautorizovaná strana něco vytvoří (podvržení transakce, dodání falešných dat)</a:t>
            </a:r>
          </a:p>
          <a:p>
            <a:pPr lvl="1">
              <a:buNone/>
            </a:pP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Rozeznáváme útoky na: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hardware</a:t>
            </a:r>
          </a:p>
          <a:p>
            <a:r>
              <a:rPr lang="cs-CZ" dirty="0" smtClean="0">
                <a:latin typeface="Gill Sans MT" pitchFamily="34" charset="-18"/>
              </a:rPr>
              <a:t>software</a:t>
            </a:r>
          </a:p>
          <a:p>
            <a:r>
              <a:rPr lang="cs-CZ" dirty="0" smtClean="0">
                <a:latin typeface="Gill Sans MT" pitchFamily="34" charset="-18"/>
              </a:rPr>
              <a:t>data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Útočník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Útočník může být </a:t>
            </a:r>
            <a:r>
              <a:rPr lang="cs-CZ" b="1" dirty="0" smtClean="0">
                <a:latin typeface="Gill Sans MT" pitchFamily="34" charset="-18"/>
              </a:rPr>
              <a:t>vnější</a:t>
            </a:r>
            <a:r>
              <a:rPr lang="cs-CZ" dirty="0" smtClean="0">
                <a:latin typeface="Gill Sans MT" pitchFamily="34" charset="-18"/>
              </a:rPr>
              <a:t>, ale v organizaci se často vyskytuje i </a:t>
            </a:r>
            <a:r>
              <a:rPr lang="cs-CZ" b="1" dirty="0" smtClean="0">
                <a:latin typeface="Gill Sans MT" pitchFamily="34" charset="-18"/>
              </a:rPr>
              <a:t>vnitřní</a:t>
            </a:r>
            <a:r>
              <a:rPr lang="cs-CZ" dirty="0" smtClean="0">
                <a:latin typeface="Gill Sans MT" pitchFamily="34" charset="-18"/>
              </a:rPr>
              <a:t> útočník. Podle znalosti a vybavenosti rozeznáváme: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útočníky slabé síly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amatéři, náhodní útočníci, využívající náhodně objevená zranitelná místa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útočníky střední síly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hackeři, jejichž častým krédem je dostat se k tomu, k čemu nejsou autorizovaní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útočníky velké síly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profesionální zločinci, kteří mají původ obvykle mezi počítačovými profesionály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Bezpečnost 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Gill Sans MT" pitchFamily="34" charset="-18"/>
              </a:rPr>
              <a:t>Bezpečnost IS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zajištěnost proti nebezpečím, hrozbám, minimalizaci rizik a jako komplex administrativních, logických, technických a fyzických opatření pro prevenci, detekci a opravu nesprávného použití IS.</a:t>
            </a:r>
          </a:p>
          <a:p>
            <a:r>
              <a:rPr lang="cs-CZ" b="1" dirty="0" smtClean="0">
                <a:latin typeface="Gill Sans MT" pitchFamily="34" charset="-18"/>
              </a:rPr>
              <a:t>Bezpečný IS</a:t>
            </a:r>
            <a:r>
              <a:rPr lang="cs-CZ" dirty="0" smtClean="0">
                <a:latin typeface="Gill Sans MT" pitchFamily="34" charset="-18"/>
              </a:rPr>
              <a:t> je takový IS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který je zajištěn </a:t>
            </a:r>
            <a:r>
              <a:rPr lang="cs-CZ" b="1" dirty="0" smtClean="0">
                <a:latin typeface="Gill Sans MT" pitchFamily="34" charset="-18"/>
              </a:rPr>
              <a:t>fyzicky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b="1" dirty="0" smtClean="0">
                <a:latin typeface="Gill Sans MT" pitchFamily="34" charset="-18"/>
              </a:rPr>
              <a:t>administrativně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b="1" dirty="0" smtClean="0">
                <a:latin typeface="Gill Sans MT" pitchFamily="34" charset="-18"/>
              </a:rPr>
              <a:t>logicky</a:t>
            </a:r>
            <a:r>
              <a:rPr lang="cs-CZ" dirty="0" smtClean="0">
                <a:latin typeface="Gill Sans MT" pitchFamily="34" charset="-18"/>
              </a:rPr>
              <a:t> i </a:t>
            </a:r>
            <a:r>
              <a:rPr lang="cs-CZ" b="1" dirty="0" smtClean="0">
                <a:latin typeface="Gill Sans MT" pitchFamily="34" charset="-18"/>
              </a:rPr>
              <a:t>technicky</a:t>
            </a:r>
            <a:r>
              <a:rPr lang="cs-CZ" dirty="0" smtClean="0">
                <a:latin typeface="Gill Sans MT" pitchFamily="34" charset="-18"/>
              </a:rPr>
              <a:t>. IS je třeba zabezpečovat, protože se jedná o ochranu investic, neboť informace je zboží, nutí k tomu právní nebo morální pravidla, činnost konkurence a zákonné úpravy pro ochranu dat.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Bezpečnost IS dána zajištěním: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Důvěrnosti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 údajům mají přístup pouze autorizované subjekty</a:t>
            </a:r>
          </a:p>
          <a:p>
            <a:r>
              <a:rPr lang="cs-CZ" dirty="0" smtClean="0">
                <a:latin typeface="Gill Sans MT" pitchFamily="34" charset="-18"/>
              </a:rPr>
              <a:t>integrity a autenticity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data, software a hardware smí modifikovat jen autorizované subjekty a původ informací je ověřitelný</a:t>
            </a:r>
          </a:p>
          <a:p>
            <a:r>
              <a:rPr lang="cs-CZ" dirty="0" smtClean="0">
                <a:latin typeface="Gill Sans MT" pitchFamily="34" charset="-18"/>
              </a:rPr>
              <a:t>Dostupnosti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data nebo služby jsou autorizovaným subjektům do určité doby dostupná, nedojde tedy k odmítnutí služby, kdy subjekt nedostane to na co má právo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Bezpečnostní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Bezpečnostní cíle</a:t>
            </a:r>
            <a:r>
              <a:rPr lang="cs-CZ" dirty="0" smtClean="0"/>
              <a:t> jsou:</a:t>
            </a:r>
          </a:p>
          <a:p>
            <a:pPr lvl="1"/>
            <a:r>
              <a:rPr lang="cs-CZ" dirty="0" smtClean="0"/>
              <a:t>dílčí přínosy k bezpečnosti, kterou dosahuje IS z hlediska udržení důvěrnosti, integrity a dostupnosti. Pro jejich dosažení se aplikuje používání funkcí prosazujících bezpečnost, nazývaných rovněž bezpečnostní funkce nebo bezpečnostní opatření.</a:t>
            </a:r>
          </a:p>
          <a:p>
            <a:r>
              <a:rPr lang="cs-CZ" b="1" dirty="0" smtClean="0"/>
              <a:t>Bezpečnostní funkce</a:t>
            </a:r>
            <a:r>
              <a:rPr lang="cs-CZ" dirty="0" smtClean="0"/>
              <a:t> přispívá buďto ke splnění jednoho bezpečnostního cíle, nebo ke splnění několika bezpečnostních cílů.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Kategorizace bezpečnostních funkcí: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Podle okamžiku uplatnění na: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Preventivní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např. odstraňující zranitelná místa nebo aktivity zvyšující bezpečnostní uvědomění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Heuristické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snižující riziko dané nějakou hrozbou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detekční a opravné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minimalizující účinek útoku podle schématu „detekce–oprava–zotavení“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Kategorizace bezpečnostních funkcí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Podle způsobu implementace: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softwarového charakteru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mnohdy označované jako logické bezpečnostní funkce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administrativního a správního charakteru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výběr a školení důvěryhodných osob, hesla, autorizační postupy, přijímací a výpovědní postupy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hardwarového charakteru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technické bezpečnostní funkce (např. čipové karty)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fyzického charakteru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např. stínění, trezory, zámky,..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Implementace aplikace IPS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Implementace je: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proces instalace nové aplikační komponenty do existujícího systému provozovaného v organizaci,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provedení všech požadovaných datových konverzí z jiných systémů a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převedení uživatelů do této aplikace</a:t>
            </a:r>
          </a:p>
          <a:p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Bezpečnostní funkce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identifikace a autentizace</a:t>
            </a:r>
          </a:p>
          <a:p>
            <a:r>
              <a:rPr lang="cs-CZ" dirty="0" smtClean="0">
                <a:latin typeface="Gill Sans MT" pitchFamily="34" charset="-18"/>
              </a:rPr>
              <a:t>autorizace a řízení přístupu</a:t>
            </a:r>
          </a:p>
          <a:p>
            <a:r>
              <a:rPr lang="cs-CZ" dirty="0" smtClean="0">
                <a:latin typeface="Gill Sans MT" pitchFamily="34" charset="-18"/>
              </a:rPr>
              <a:t>řízení opakovaného užívání objektů</a:t>
            </a:r>
          </a:p>
          <a:p>
            <a:r>
              <a:rPr lang="cs-CZ" dirty="0" smtClean="0">
                <a:latin typeface="Gill Sans MT" pitchFamily="34" charset="-18"/>
              </a:rPr>
              <a:t>účtovatelnost, resp. prokazatelnost odpovědnosti získání záruky, že lze učinit subjekty zodpovědné za své aktivity</a:t>
            </a:r>
          </a:p>
          <a:p>
            <a:r>
              <a:rPr lang="cs-CZ" dirty="0" smtClean="0">
                <a:latin typeface="Gill Sans MT" pitchFamily="34" charset="-18"/>
              </a:rPr>
              <a:t>audit</a:t>
            </a:r>
          </a:p>
          <a:p>
            <a:r>
              <a:rPr lang="cs-CZ" dirty="0" smtClean="0">
                <a:latin typeface="Gill Sans MT" pitchFamily="34" charset="-18"/>
              </a:rPr>
              <a:t>zajištění nepopiratelnosti</a:t>
            </a:r>
          </a:p>
          <a:p>
            <a:r>
              <a:rPr lang="cs-CZ" dirty="0" smtClean="0">
                <a:latin typeface="Gill Sans MT" pitchFamily="34" charset="-18"/>
              </a:rPr>
              <a:t>zajištění integrity</a:t>
            </a:r>
          </a:p>
          <a:p>
            <a:r>
              <a:rPr lang="cs-CZ" dirty="0" smtClean="0">
                <a:latin typeface="Gill Sans MT" pitchFamily="34" charset="-18"/>
              </a:rPr>
              <a:t>zajištění důvěrnosti</a:t>
            </a:r>
          </a:p>
          <a:p>
            <a:r>
              <a:rPr lang="cs-CZ" dirty="0" smtClean="0">
                <a:latin typeface="Gill Sans MT" pitchFamily="34" charset="-18"/>
              </a:rPr>
              <a:t>zajištění pohotovosti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Bezpečnostní mechanismy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Bezpečnostní mechanismy jsou: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nástroje používané pro implementaci bezpečnostních funkcí.</a:t>
            </a:r>
          </a:p>
          <a:p>
            <a:r>
              <a:rPr lang="cs-CZ" dirty="0" smtClean="0">
                <a:latin typeface="Gill Sans MT" pitchFamily="34" charset="-18"/>
              </a:rPr>
              <a:t>Bezpečnostní mechanismy mohou být: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administrativní (zákony, vyhlášky, výběr důvěryhodných osob)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fyzické (trezor)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logické (softwarové – šifrování)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technické (hardwarové – </a:t>
            </a:r>
            <a:r>
              <a:rPr lang="cs-CZ" dirty="0" err="1" smtClean="0">
                <a:latin typeface="Gill Sans MT" pitchFamily="34" charset="-18"/>
              </a:rPr>
              <a:t>autentizační</a:t>
            </a:r>
            <a:r>
              <a:rPr lang="cs-CZ" dirty="0" smtClean="0">
                <a:latin typeface="Gill Sans MT" pitchFamily="34" charset="-18"/>
              </a:rPr>
              <a:t> karta)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Příklady bezpečnostních mechanismů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Hesla a osobní identifikační čísla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místo uchovávání hesel (osobních identifikačních čísel) v původní podobě uchovávají v počítači výsledky jejich zpracování jednosměrnými funkcemi</a:t>
            </a:r>
          </a:p>
          <a:p>
            <a:r>
              <a:rPr lang="cs-CZ" dirty="0" smtClean="0">
                <a:latin typeface="Gill Sans MT" pitchFamily="34" charset="-18"/>
              </a:rPr>
              <a:t>Magnetické karty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poskytuje paměť přibližně pro řádově stovky bitů dat</a:t>
            </a:r>
          </a:p>
          <a:p>
            <a:r>
              <a:rPr lang="cs-CZ" dirty="0" smtClean="0">
                <a:latin typeface="Gill Sans MT" pitchFamily="34" charset="-18"/>
              </a:rPr>
              <a:t>Čipové karty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obsahuje procesor, který je schopen realizovat výpočty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Teorie spolehlivosti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Spolehlivost zařízení 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pravděpodobnost, že zařízení bude vykonávat zamýšlenou funkci během specifikovaného časového intervalu za stanovených podmínek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Spolehlivost softwaru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Spolehlivost IS závisí na spolehlivosti hardwaru, softwaru, operátorů a procesů</a:t>
            </a:r>
          </a:p>
          <a:p>
            <a:r>
              <a:rPr lang="cs-CZ" dirty="0" smtClean="0">
                <a:latin typeface="Gill Sans MT" pitchFamily="34" charset="-18"/>
              </a:rPr>
              <a:t>Největší problém – spolehlivost softwaru</a:t>
            </a:r>
          </a:p>
          <a:p>
            <a:r>
              <a:rPr lang="cs-CZ" dirty="0" smtClean="0">
                <a:latin typeface="Gill Sans MT" pitchFamily="34" charset="-18"/>
              </a:rPr>
              <a:t>Softwarová spolehlivost je výsledkem nepředvídaných výsledků softwarových operací</a:t>
            </a:r>
          </a:p>
          <a:p>
            <a:r>
              <a:rPr lang="cs-CZ" dirty="0" smtClean="0">
                <a:latin typeface="Gill Sans MT" pitchFamily="34" charset="-18"/>
              </a:rPr>
              <a:t>I jednoduchý program může mít obrovskou kombinaci vstupů a stavů, které nelze otestovat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Spolehlivost softwaru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812032" y="2389336"/>
          <a:ext cx="5280248" cy="3487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Typy celostních vlastností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25"/>
              </a:spcBef>
              <a:spcAft>
                <a:spcPts val="625"/>
              </a:spcAft>
            </a:pPr>
            <a:r>
              <a:rPr lang="cs-CZ" sz="2400" dirty="0" smtClean="0">
                <a:latin typeface="Gill Sans MT" pitchFamily="34" charset="-18"/>
              </a:rPr>
              <a:t>Funkcionální</a:t>
            </a:r>
            <a:r>
              <a:rPr lang="en-GB" sz="2400" dirty="0" smtClean="0">
                <a:latin typeface="Gill Sans MT" pitchFamily="34" charset="-18"/>
              </a:rPr>
              <a:t> </a:t>
            </a:r>
            <a:endParaRPr lang="en-GB" sz="2400" dirty="0">
              <a:latin typeface="Gill Sans MT" pitchFamily="34" charset="-18"/>
            </a:endParaRPr>
          </a:p>
          <a:p>
            <a:pPr lvl="1" algn="just">
              <a:spcBef>
                <a:spcPts val="625"/>
              </a:spcBef>
              <a:spcAft>
                <a:spcPts val="625"/>
              </a:spcAft>
            </a:pPr>
            <a:r>
              <a:rPr lang="cs-CZ" sz="2000" dirty="0" smtClean="0">
                <a:latin typeface="Gill Sans MT" pitchFamily="34" charset="-18"/>
              </a:rPr>
              <a:t>Objevují se v případě, že komponenty systému fungují společně za účelem dosažení daného cíle.</a:t>
            </a:r>
            <a:r>
              <a:rPr lang="en-GB" sz="2000" dirty="0" smtClean="0">
                <a:latin typeface="Gill Sans MT" pitchFamily="34" charset="-18"/>
              </a:rPr>
              <a:t> </a:t>
            </a:r>
            <a:r>
              <a:rPr lang="cs-CZ" sz="2000" dirty="0" smtClean="0">
                <a:latin typeface="Gill Sans MT" pitchFamily="34" charset="-18"/>
              </a:rPr>
              <a:t>Například vlastností kola je být dopravním prostředkem v případě, že všechny součásti kola jsou sestaveny tak, aby tvořily kolo.</a:t>
            </a:r>
            <a:endParaRPr lang="en-GB" sz="2000" dirty="0">
              <a:latin typeface="Gill Sans MT" pitchFamily="34" charset="-18"/>
            </a:endParaRPr>
          </a:p>
          <a:p>
            <a:pPr algn="just"/>
            <a:r>
              <a:rPr lang="cs-CZ" sz="2400" dirty="0" smtClean="0">
                <a:latin typeface="Gill Sans MT" pitchFamily="34" charset="-18"/>
              </a:rPr>
              <a:t>Nefunkcionální </a:t>
            </a:r>
            <a:endParaRPr lang="en-GB" sz="2400" dirty="0">
              <a:latin typeface="Gill Sans MT" pitchFamily="34" charset="-18"/>
            </a:endParaRPr>
          </a:p>
          <a:p>
            <a:pPr lvl="1" algn="just"/>
            <a:r>
              <a:rPr lang="cs-CZ" sz="2000" dirty="0" smtClean="0">
                <a:latin typeface="Gill Sans MT" pitchFamily="34" charset="-18"/>
              </a:rPr>
              <a:t>Příkladem je spolehlivost, výkonnost, kvalita</a:t>
            </a:r>
            <a:r>
              <a:rPr lang="en-GB" sz="2000" dirty="0" smtClean="0">
                <a:latin typeface="Gill Sans MT" pitchFamily="34" charset="-18"/>
              </a:rPr>
              <a:t>. </a:t>
            </a:r>
            <a:r>
              <a:rPr lang="cs-CZ" sz="2000" dirty="0" smtClean="0">
                <a:latin typeface="Gill Sans MT" pitchFamily="34" charset="-18"/>
              </a:rPr>
              <a:t>Vztahují se k chování systému v operačním prostředí</a:t>
            </a:r>
            <a:r>
              <a:rPr lang="en-GB" sz="2000" dirty="0" smtClean="0">
                <a:latin typeface="Gill Sans MT" pitchFamily="34" charset="-18"/>
              </a:rPr>
              <a:t>. </a:t>
            </a:r>
            <a:r>
              <a:rPr lang="cs-CZ" sz="2000" dirty="0" smtClean="0">
                <a:latin typeface="Gill Sans MT" pitchFamily="34" charset="-18"/>
              </a:rPr>
              <a:t>Jsou často kritické také u informačních systémů</a:t>
            </a:r>
            <a:r>
              <a:rPr lang="en-GB" sz="2000" dirty="0" smtClean="0">
                <a:latin typeface="Gill Sans MT" pitchFamily="34" charset="-18"/>
              </a:rPr>
              <a:t>.</a:t>
            </a:r>
            <a:endParaRPr lang="en-GB" sz="2000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Vlivy na spolehlivost systému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just">
              <a:spcBef>
                <a:spcPts val="625"/>
              </a:spcBef>
              <a:spcAft>
                <a:spcPts val="625"/>
              </a:spcAft>
            </a:pPr>
            <a:r>
              <a:rPr lang="cs-CZ" sz="2400" i="1" dirty="0" smtClean="0">
                <a:latin typeface="Gill Sans MT" pitchFamily="34" charset="-18"/>
              </a:rPr>
              <a:t>Hardwarová spolehlivost</a:t>
            </a:r>
            <a:endParaRPr lang="en-GB" sz="2400" i="1" dirty="0">
              <a:latin typeface="Gill Sans MT" pitchFamily="34" charset="-18"/>
            </a:endParaRPr>
          </a:p>
          <a:p>
            <a:pPr lvl="1" algn="just">
              <a:spcBef>
                <a:spcPts val="625"/>
              </a:spcBef>
              <a:spcAft>
                <a:spcPts val="625"/>
              </a:spcAft>
            </a:pPr>
            <a:r>
              <a:rPr lang="cs-CZ" sz="2000" dirty="0" smtClean="0">
                <a:latin typeface="Gill Sans MT" pitchFamily="34" charset="-18"/>
              </a:rPr>
              <a:t>Jaká je pravděpodobnost poruchy hardwarové komponenty a jak dlouho bude trvat odstranění takové poruchy</a:t>
            </a:r>
            <a:r>
              <a:rPr lang="en-GB" sz="2000" dirty="0" smtClean="0">
                <a:latin typeface="Gill Sans MT" pitchFamily="34" charset="-18"/>
              </a:rPr>
              <a:t>?</a:t>
            </a:r>
            <a:endParaRPr lang="en-GB" sz="2000" dirty="0">
              <a:latin typeface="Gill Sans MT" pitchFamily="34" charset="-18"/>
            </a:endParaRPr>
          </a:p>
          <a:p>
            <a:pPr algn="just">
              <a:spcAft>
                <a:spcPts val="625"/>
              </a:spcAft>
            </a:pPr>
            <a:r>
              <a:rPr lang="cs-CZ" sz="2400" i="1" dirty="0" smtClean="0">
                <a:latin typeface="Gill Sans MT" pitchFamily="34" charset="-18"/>
              </a:rPr>
              <a:t>Softwarová spolehlivost</a:t>
            </a:r>
            <a:r>
              <a:rPr lang="en-GB" sz="2400" dirty="0" smtClean="0">
                <a:latin typeface="Gill Sans MT" pitchFamily="34" charset="-18"/>
              </a:rPr>
              <a:t> </a:t>
            </a:r>
            <a:endParaRPr lang="en-GB" sz="2400" dirty="0">
              <a:latin typeface="Gill Sans MT" pitchFamily="34" charset="-18"/>
            </a:endParaRPr>
          </a:p>
          <a:p>
            <a:pPr lvl="1" algn="just">
              <a:spcAft>
                <a:spcPts val="625"/>
              </a:spcAft>
            </a:pPr>
            <a:r>
              <a:rPr lang="cs-CZ" sz="2000" dirty="0" smtClean="0">
                <a:latin typeface="Gill Sans MT" pitchFamily="34" charset="-18"/>
              </a:rPr>
              <a:t>Jaká je pravděpodobnost, že softwarová komponenta bude produkovat špatný výstup</a:t>
            </a:r>
            <a:r>
              <a:rPr lang="en-GB" sz="2000" dirty="0" smtClean="0">
                <a:latin typeface="Gill Sans MT" pitchFamily="34" charset="-18"/>
              </a:rPr>
              <a:t>. </a:t>
            </a:r>
            <a:r>
              <a:rPr lang="cs-CZ" sz="2000" dirty="0" smtClean="0">
                <a:latin typeface="Gill Sans MT" pitchFamily="34" charset="-18"/>
              </a:rPr>
              <a:t> Porucha softwaru je hůře odhalitelná.</a:t>
            </a:r>
            <a:endParaRPr lang="en-GB" sz="2000" dirty="0">
              <a:latin typeface="Gill Sans MT" pitchFamily="34" charset="-18"/>
            </a:endParaRPr>
          </a:p>
          <a:p>
            <a:pPr algn="just">
              <a:spcAft>
                <a:spcPts val="625"/>
              </a:spcAft>
            </a:pPr>
            <a:r>
              <a:rPr lang="cs-CZ" sz="2400" i="1" dirty="0" smtClean="0">
                <a:latin typeface="Gill Sans MT" pitchFamily="34" charset="-18"/>
              </a:rPr>
              <a:t>Spolehlivost operátora</a:t>
            </a:r>
            <a:r>
              <a:rPr lang="en-GB" sz="2400" i="1" dirty="0" smtClean="0">
                <a:latin typeface="Gill Sans MT" pitchFamily="34" charset="-18"/>
              </a:rPr>
              <a:t> </a:t>
            </a:r>
            <a:endParaRPr lang="en-GB" sz="2400" i="1" dirty="0">
              <a:latin typeface="Gill Sans MT" pitchFamily="34" charset="-18"/>
            </a:endParaRPr>
          </a:p>
          <a:p>
            <a:pPr lvl="1" algn="just">
              <a:spcAft>
                <a:spcPts val="625"/>
              </a:spcAft>
            </a:pPr>
            <a:r>
              <a:rPr lang="cs-CZ" sz="2000" dirty="0" smtClean="0">
                <a:latin typeface="Gill Sans MT" pitchFamily="34" charset="-18"/>
              </a:rPr>
              <a:t>Jaká je pravděpodobnost, že operátor udělá chybu</a:t>
            </a:r>
            <a:r>
              <a:rPr lang="en-GB" sz="2000" dirty="0" smtClean="0">
                <a:latin typeface="Gill Sans MT" pitchFamily="34" charset="-18"/>
              </a:rPr>
              <a:t>?</a:t>
            </a:r>
            <a:endParaRPr lang="en-GB" sz="2000" dirty="0">
              <a:latin typeface="Gill Sans MT" pitchFamily="34" charset="-18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Spolehlivostní vztahy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Poruchy hardwaru mohou produkovat signály, které jsou mimo rozsah vstupů softwarových komponent.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Softwarové chyby mohou vést k chybám operátorů.</a:t>
            </a:r>
            <a:endParaRPr lang="en-GB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Prostředí, ve kterém je systém nainstalován, může ovlivnit spolehlivost systému</a:t>
            </a:r>
            <a:r>
              <a:rPr lang="en-GB" dirty="0" smtClean="0">
                <a:latin typeface="Gill Sans MT" pitchFamily="34" charset="-18"/>
              </a:rPr>
              <a:t>.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Spolehlivostní inženýrství</a:t>
            </a:r>
            <a:r>
              <a:rPr lang="cs-CZ" sz="3200" dirty="0" smtClean="0"/>
              <a:t> </a:t>
            </a:r>
            <a:endParaRPr lang="en-GB" sz="3200" dirty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Vzhledem k vzájemným vazbám mezi komponentami se chyby mohou šířit systémem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Systémové chyby se často objevují vzhledem k nepředvídaným vazbám mezi komponentami</a:t>
            </a:r>
            <a:endParaRPr lang="en-GB" dirty="0">
              <a:latin typeface="Gill Sans MT" pitchFamily="34" charset="-18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ill Sans MT" pitchFamily="34" charset="-18"/>
              </a:rPr>
              <a:t>Je pravděpodobně nemožné předvídat všechny možné vazby mezi komponentami</a:t>
            </a:r>
            <a:endParaRPr lang="en-GB" dirty="0">
              <a:latin typeface="Gill Sans MT" pitchFamily="34" charset="-1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Dvě varianty implementace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Velký třesk (</a:t>
            </a:r>
            <a:r>
              <a:rPr lang="cs-CZ" dirty="0" err="1" smtClean="0">
                <a:latin typeface="Gill Sans MT" pitchFamily="34" charset="-18"/>
              </a:rPr>
              <a:t>cold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turkey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najednou v celé organizaci</a:t>
            </a:r>
          </a:p>
          <a:p>
            <a:r>
              <a:rPr lang="cs-CZ" dirty="0" smtClean="0">
                <a:latin typeface="Gill Sans MT" pitchFamily="34" charset="-18"/>
              </a:rPr>
              <a:t>Postupná implementace (</a:t>
            </a:r>
            <a:r>
              <a:rPr lang="cs-CZ" dirty="0" err="1" smtClean="0">
                <a:latin typeface="Gill Sans MT" pitchFamily="34" charset="-18"/>
              </a:rPr>
              <a:t>chicken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method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nejprve v jedné části organizace (organizačním útvaru)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teprve potom v dalších částech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5" y="1125538"/>
            <a:ext cx="8352928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Servisně orientovaná architektura (SOA) IS</a:t>
            </a:r>
            <a:endParaRPr lang="en-US" sz="3200" dirty="0">
              <a:latin typeface="Gill Sans MT" pitchFamily="34" charset="-18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SOA je způsob vývoje distribuovaných systémů, ve kterých jsou komponenty </a:t>
            </a:r>
            <a:r>
              <a:rPr lang="cs-CZ" b="1" dirty="0" smtClean="0">
                <a:latin typeface="Gill Sans MT" pitchFamily="34" charset="-18"/>
              </a:rPr>
              <a:t>samostatné služby</a:t>
            </a:r>
            <a:endParaRPr lang="en-US" b="1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Služby mohou být prováděny </a:t>
            </a:r>
            <a:r>
              <a:rPr lang="cs-CZ" b="1" dirty="0" smtClean="0">
                <a:latin typeface="Gill Sans MT" pitchFamily="34" charset="-18"/>
              </a:rPr>
              <a:t>na odlišných počítačích</a:t>
            </a:r>
            <a:r>
              <a:rPr lang="cs-CZ" dirty="0" smtClean="0">
                <a:latin typeface="Gill Sans MT" pitchFamily="34" charset="-18"/>
              </a:rPr>
              <a:t> od různých poskytovatelů</a:t>
            </a:r>
            <a:endParaRPr lang="en-US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Byly vyvinuty </a:t>
            </a:r>
            <a:r>
              <a:rPr lang="cs-CZ" b="1" dirty="0" smtClean="0">
                <a:latin typeface="Gill Sans MT" pitchFamily="34" charset="-18"/>
              </a:rPr>
              <a:t>standardní protokoly</a:t>
            </a:r>
            <a:r>
              <a:rPr lang="cs-CZ" dirty="0" smtClean="0">
                <a:latin typeface="Gill Sans MT" pitchFamily="34" charset="-18"/>
              </a:rPr>
              <a:t>, které podporují komunikaci a výměnu dat mezi službami</a:t>
            </a:r>
          </a:p>
          <a:p>
            <a:r>
              <a:rPr lang="cs-CZ" dirty="0" smtClean="0">
                <a:latin typeface="Gill Sans MT" pitchFamily="34" charset="-18"/>
              </a:rPr>
              <a:t>Realizací SOA jsou </a:t>
            </a:r>
            <a:r>
              <a:rPr lang="cs-CZ" b="1" dirty="0" smtClean="0">
                <a:latin typeface="Gill Sans MT" pitchFamily="34" charset="-18"/>
              </a:rPr>
              <a:t>webové služby</a:t>
            </a:r>
            <a:r>
              <a:rPr lang="cs-CZ" dirty="0" smtClean="0">
                <a:latin typeface="Gill Sans MT" pitchFamily="34" charset="-18"/>
              </a:rPr>
              <a:t> (Web </a:t>
            </a:r>
            <a:r>
              <a:rPr lang="cs-CZ" dirty="0" err="1" smtClean="0">
                <a:latin typeface="Gill Sans MT" pitchFamily="34" charset="-18"/>
              </a:rPr>
              <a:t>Services</a:t>
            </a:r>
            <a:r>
              <a:rPr lang="cs-CZ" dirty="0" smtClean="0">
                <a:latin typeface="Gill Sans MT" pitchFamily="34" charset="-18"/>
              </a:rPr>
              <a:t>) </a:t>
            </a:r>
            <a:endParaRPr lang="en-US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Výhody SOA</a:t>
            </a:r>
            <a:endParaRPr lang="en-GB" sz="3200" dirty="0">
              <a:latin typeface="Gill Sans MT" pitchFamily="34" charset="-18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Služby mohou být poskytovány lokálně nebo předány externím poskytovatelům</a:t>
            </a:r>
          </a:p>
          <a:p>
            <a:r>
              <a:rPr lang="cs-CZ" dirty="0" smtClean="0">
                <a:latin typeface="Gill Sans MT" pitchFamily="34" charset="-18"/>
              </a:rPr>
              <a:t>Služby jsou systémově a jazykově nezávislé</a:t>
            </a:r>
            <a:endParaRPr lang="en-US" dirty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SOA automatizuje výměnu informací mezi organizacemi prostřednictvím jednoduchých protokolů </a:t>
            </a:r>
            <a:endParaRPr lang="en-US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385" y="495201"/>
            <a:ext cx="7804638" cy="917575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Standardy webových služeb</a:t>
            </a:r>
            <a:endParaRPr lang="en-GB" sz="3200" dirty="0">
              <a:latin typeface="Gill Sans MT" pitchFamily="34" charset="-1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8132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bdélník 5"/>
          <p:cNvSpPr/>
          <p:nvPr/>
        </p:nvSpPr>
        <p:spPr>
          <a:xfrm>
            <a:off x="1475656" y="6165304"/>
            <a:ext cx="6192688" cy="43204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Síťové protokoly HTTP, HTTPS, SMTP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91680" y="1990581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Gill Sans MT" pitchFamily="34" charset="-18"/>
              </a:rPr>
              <a:t>XML technologie</a:t>
            </a:r>
            <a:endParaRPr lang="cs-CZ" dirty="0">
              <a:solidFill>
                <a:schemeClr val="bg1"/>
              </a:solidFill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Proces využívání aplikace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699792" y="4005064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Vývoj aplikace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572000" y="4005064"/>
            <a:ext cx="10081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Implementace aplikace</a:t>
            </a:r>
            <a:endParaRPr lang="cs-CZ" sz="1400" dirty="0"/>
          </a:p>
        </p:txBody>
      </p:sp>
      <p:sp>
        <p:nvSpPr>
          <p:cNvPr id="6" name="Obdélník 5"/>
          <p:cNvSpPr/>
          <p:nvPr/>
        </p:nvSpPr>
        <p:spPr>
          <a:xfrm>
            <a:off x="6084168" y="4005064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Provozování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979712" y="4293096"/>
            <a:ext cx="648072" cy="216024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139952" y="4221088"/>
            <a:ext cx="360040" cy="360040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652120" y="4221088"/>
            <a:ext cx="360040" cy="360040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8028384" y="4221088"/>
            <a:ext cx="432048" cy="360040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sumační bod 10"/>
          <p:cNvSpPr/>
          <p:nvPr/>
        </p:nvSpPr>
        <p:spPr>
          <a:xfrm>
            <a:off x="8532440" y="4221088"/>
            <a:ext cx="432048" cy="43204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s odříznutým jedním rohem 12"/>
          <p:cNvSpPr/>
          <p:nvPr/>
        </p:nvSpPr>
        <p:spPr>
          <a:xfrm>
            <a:off x="251520" y="3789040"/>
            <a:ext cx="1584176" cy="1368152"/>
          </a:xfrm>
          <a:prstGeom prst="snip1Rect">
            <a:avLst>
              <a:gd name="adj" fmla="val 21498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Požadavky na novou aplikaci </a:t>
            </a:r>
            <a:endParaRPr lang="cs-CZ" dirty="0"/>
          </a:p>
        </p:txBody>
      </p:sp>
      <p:sp>
        <p:nvSpPr>
          <p:cNvPr id="15" name="Ohnutá šipka 14"/>
          <p:cNvSpPr/>
          <p:nvPr/>
        </p:nvSpPr>
        <p:spPr>
          <a:xfrm flipH="1">
            <a:off x="6012160" y="2132856"/>
            <a:ext cx="1008112" cy="1728192"/>
          </a:xfrm>
          <a:prstGeom prst="bentArrow">
            <a:avLst>
              <a:gd name="adj1" fmla="val 9103"/>
              <a:gd name="adj2" fmla="val 15529"/>
              <a:gd name="adj3" fmla="val 25000"/>
              <a:gd name="adj4" fmla="val 4375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s odříznutým jedním rohem 15"/>
          <p:cNvSpPr/>
          <p:nvPr/>
        </p:nvSpPr>
        <p:spPr>
          <a:xfrm>
            <a:off x="4211960" y="1772816"/>
            <a:ext cx="1584176" cy="1296144"/>
          </a:xfrm>
          <a:prstGeom prst="snip1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Požadavky na změny v aplikaci </a:t>
            </a:r>
            <a:endParaRPr lang="cs-CZ" dirty="0"/>
          </a:p>
        </p:txBody>
      </p:sp>
      <p:sp>
        <p:nvSpPr>
          <p:cNvPr id="19" name="Ohnutá šipka 18"/>
          <p:cNvSpPr/>
          <p:nvPr/>
        </p:nvSpPr>
        <p:spPr>
          <a:xfrm rot="16200000" flipH="1">
            <a:off x="2699793" y="2564906"/>
            <a:ext cx="1656183" cy="936102"/>
          </a:xfrm>
          <a:prstGeom prst="bentArrow">
            <a:avLst>
              <a:gd name="adj1" fmla="val 8768"/>
              <a:gd name="adj2" fmla="val 16117"/>
              <a:gd name="adj3" fmla="val 25000"/>
              <a:gd name="adj4" fmla="val 4375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Implementace aplikace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835696" y="2348880"/>
          <a:ext cx="5472608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7740352" y="2996952"/>
            <a:ext cx="1152128" cy="1984256"/>
            <a:chOff x="4572000" y="1215641"/>
            <a:chExt cx="1523999" cy="2560320"/>
          </a:xfrm>
          <a:solidFill>
            <a:schemeClr val="accent2"/>
          </a:solidFill>
        </p:grpSpPr>
        <p:sp>
          <p:nvSpPr>
            <p:cNvPr id="8" name="Obdélník 7"/>
            <p:cNvSpPr/>
            <p:nvPr/>
          </p:nvSpPr>
          <p:spPr>
            <a:xfrm>
              <a:off x="4572000" y="1215641"/>
              <a:ext cx="1523999" cy="25603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bdélník 8"/>
            <p:cNvSpPr/>
            <p:nvPr/>
          </p:nvSpPr>
          <p:spPr>
            <a:xfrm>
              <a:off x="4572000" y="1215641"/>
              <a:ext cx="1523999" cy="25603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kern="1200" dirty="0" smtClean="0">
                  <a:solidFill>
                    <a:schemeClr val="tx1"/>
                  </a:solidFill>
                  <a:latin typeface="Gill Sans MT" pitchFamily="34" charset="-18"/>
                </a:rPr>
                <a:t>Zahájení ostrého provozu</a:t>
              </a:r>
              <a:endParaRPr lang="cs-CZ" sz="2200" kern="1200" dirty="0">
                <a:solidFill>
                  <a:schemeClr val="tx1"/>
                </a:solidFill>
                <a:latin typeface="Gill Sans MT" pitchFamily="34" charset="-18"/>
              </a:endParaRP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251520" y="2996952"/>
            <a:ext cx="1152128" cy="1984256"/>
            <a:chOff x="4572000" y="1215641"/>
            <a:chExt cx="1523999" cy="2560320"/>
          </a:xfrm>
          <a:solidFill>
            <a:schemeClr val="accent4">
              <a:lumMod val="75000"/>
            </a:schemeClr>
          </a:solidFill>
        </p:grpSpPr>
        <p:sp>
          <p:nvSpPr>
            <p:cNvPr id="11" name="Obdélník 10"/>
            <p:cNvSpPr/>
            <p:nvPr/>
          </p:nvSpPr>
          <p:spPr>
            <a:xfrm>
              <a:off x="4572000" y="1215641"/>
              <a:ext cx="1523999" cy="25603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bdélník 11"/>
            <p:cNvSpPr/>
            <p:nvPr/>
          </p:nvSpPr>
          <p:spPr>
            <a:xfrm>
              <a:off x="4572000" y="1215641"/>
              <a:ext cx="1523999" cy="25603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200" kern="1200" dirty="0" smtClean="0">
                  <a:solidFill>
                    <a:schemeClr val="tx1"/>
                  </a:solidFill>
                  <a:latin typeface="Gill Sans MT" pitchFamily="34" charset="-18"/>
                </a:rPr>
                <a:t>Vývoj aplikace</a:t>
              </a:r>
              <a:endParaRPr lang="cs-CZ" sz="2200" kern="1200" dirty="0">
                <a:solidFill>
                  <a:schemeClr val="tx1"/>
                </a:solidFill>
                <a:latin typeface="Gill Sans MT" pitchFamily="34" charset="-18"/>
              </a:endParaRPr>
            </a:p>
          </p:txBody>
        </p:sp>
      </p:grpSp>
      <p:sp>
        <p:nvSpPr>
          <p:cNvPr id="13" name="Šipka doprava 12"/>
          <p:cNvSpPr/>
          <p:nvPr/>
        </p:nvSpPr>
        <p:spPr>
          <a:xfrm>
            <a:off x="1475656" y="3861048"/>
            <a:ext cx="288032" cy="504056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7380312" y="3861048"/>
            <a:ext cx="288032" cy="504056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Instalace aplikace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Aplikace ve formě instalačního balíčku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.MSI pro Windows .DMG pro Mac OS X, .tar pro UNIX</a:t>
            </a:r>
          </a:p>
          <a:p>
            <a:r>
              <a:rPr lang="cs-CZ" dirty="0" smtClean="0">
                <a:latin typeface="Gill Sans MT" pitchFamily="34" charset="-18"/>
              </a:rPr>
              <a:t>Instalace IS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 HW serveru (označujeme jako aplikační server)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někdy na stanicích, ale tam obvykle tenký klient - internetový prohlížeč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Vytvoření konfigurace aplikace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Na začátku databáze prázdná nebo s předdefinovaným obsahem</a:t>
            </a:r>
          </a:p>
          <a:p>
            <a:r>
              <a:rPr lang="cs-CZ" dirty="0" smtClean="0">
                <a:latin typeface="Gill Sans MT" pitchFamily="34" charset="-18"/>
              </a:rPr>
              <a:t>Nastavení konfiguračních entit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Konfigurační entity v databázi zpravidla definují organizaci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Konfigurační entity: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Struktura organizace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Seznam uživatelů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Účetnictví - tabulka bankovních účtů organizace, tabulka nákladových, výnosových, rozvahových účtů,…</a:t>
            </a:r>
          </a:p>
          <a:p>
            <a:r>
              <a:rPr lang="cs-CZ" dirty="0" smtClean="0">
                <a:latin typeface="Gill Sans MT" pitchFamily="34" charset="-18"/>
              </a:rPr>
              <a:t>Konfigurace se během provozování </a:t>
            </a:r>
            <a:r>
              <a:rPr lang="cs-CZ" b="1" dirty="0" smtClean="0">
                <a:latin typeface="Gill Sans MT" pitchFamily="34" charset="-18"/>
              </a:rPr>
              <a:t>mění jen výjimečně</a:t>
            </a:r>
            <a:endParaRPr lang="cs-CZ" b="1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Formy využívání aplikací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Nákup licenčních práv k využívání aplikací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nákup a pak nákup nové verze za zvýhodněnou cenu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nákup a pak roční platba za využívání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instalace aplikace na serveru zákazníka</a:t>
            </a:r>
          </a:p>
          <a:p>
            <a:r>
              <a:rPr lang="cs-CZ" dirty="0" smtClean="0">
                <a:latin typeface="Gill Sans MT" pitchFamily="34" charset="-18"/>
              </a:rPr>
              <a:t>Software formou služby (SaaS – Software as a Service)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pravidelná platba (měsíční, čtvrtletní) za službu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Instalace aplikace u dodavatele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SaaS jinak: 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SW On Demand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ASP (</a:t>
            </a:r>
            <a:r>
              <a:rPr lang="cs-CZ" dirty="0" err="1" smtClean="0">
                <a:latin typeface="Gill Sans MT" pitchFamily="34" charset="-18"/>
              </a:rPr>
              <a:t>Application</a:t>
            </a:r>
            <a:r>
              <a:rPr lang="cs-CZ" dirty="0" smtClean="0">
                <a:latin typeface="Gill Sans MT" pitchFamily="34" charset="-18"/>
              </a:rPr>
              <a:t> Service </a:t>
            </a:r>
            <a:r>
              <a:rPr lang="cs-CZ" dirty="0" err="1" smtClean="0">
                <a:latin typeface="Gill Sans MT" pitchFamily="34" charset="-18"/>
              </a:rPr>
              <a:t>Providing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948</TotalTime>
  <Words>1988</Words>
  <Application>Microsoft Office PowerPoint</Application>
  <PresentationFormat>Předvádění na obrazovce (4:3)</PresentationFormat>
  <Paragraphs>309</Paragraphs>
  <Slides>42</Slides>
  <Notes>42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MU_PPTprezentace_sablona_CZ</vt:lpstr>
      <vt:lpstr>1_Směsi</vt:lpstr>
      <vt:lpstr>2_Směsi</vt:lpstr>
      <vt:lpstr>1_MU_PPTprezentace_sablona_CZ</vt:lpstr>
      <vt:lpstr>3_Směsi</vt:lpstr>
      <vt:lpstr>Provozování integrovaného podnikového systému  Jaroslav Šmarda</vt:lpstr>
      <vt:lpstr>Provozování IPS</vt:lpstr>
      <vt:lpstr>Implementace aplikace IPS</vt:lpstr>
      <vt:lpstr>Dvě varianty implementace</vt:lpstr>
      <vt:lpstr>Proces využívání aplikace</vt:lpstr>
      <vt:lpstr>Implementace aplikace</vt:lpstr>
      <vt:lpstr>Instalace aplikace</vt:lpstr>
      <vt:lpstr>Vytvoření konfigurace aplikace</vt:lpstr>
      <vt:lpstr>Formy využívání aplikací</vt:lpstr>
      <vt:lpstr>Software jako služba (SaaS)</vt:lpstr>
      <vt:lpstr>Výhody provozování aplikací formou SaaS </vt:lpstr>
      <vt:lpstr>SaaS a další podobné pojmy</vt:lpstr>
      <vt:lpstr>SaaS vs. Cloud Computing</vt:lpstr>
      <vt:lpstr>Cloud Computing</vt:lpstr>
      <vt:lpstr>Zabezpečení IS – základní principy bezpečnosti IS</vt:lpstr>
      <vt:lpstr>Narušení bezpečnosti IS lze provést například</vt:lpstr>
      <vt:lpstr>Základní pojmy bezpečnosti IS</vt:lpstr>
      <vt:lpstr>Zranitelné místo</vt:lpstr>
      <vt:lpstr>Hrozba</vt:lpstr>
      <vt:lpstr>Kategorizace hrozeb</vt:lpstr>
      <vt:lpstr>Útok</vt:lpstr>
      <vt:lpstr>Útočit lze:</vt:lpstr>
      <vt:lpstr>Rozeznáváme útoky na:</vt:lpstr>
      <vt:lpstr>Útočník</vt:lpstr>
      <vt:lpstr>Bezpečnost IS</vt:lpstr>
      <vt:lpstr>Bezpečnost IS dána zajištěním:</vt:lpstr>
      <vt:lpstr>Bezpečnostní funkce</vt:lpstr>
      <vt:lpstr>Kategorizace bezpečnostních funkcí:</vt:lpstr>
      <vt:lpstr>Kategorizace bezpečnostních funkcí</vt:lpstr>
      <vt:lpstr>Bezpečnostní funkce</vt:lpstr>
      <vt:lpstr>Bezpečnostní mechanismy</vt:lpstr>
      <vt:lpstr>Příklady bezpečnostních mechanismů</vt:lpstr>
      <vt:lpstr>Teorie spolehlivosti</vt:lpstr>
      <vt:lpstr>Spolehlivost softwaru</vt:lpstr>
      <vt:lpstr>Spolehlivost softwaru</vt:lpstr>
      <vt:lpstr>Typy celostních vlastností</vt:lpstr>
      <vt:lpstr>Vlivy na spolehlivost systému</vt:lpstr>
      <vt:lpstr>Spolehlivostní vztahy</vt:lpstr>
      <vt:lpstr>Spolehlivostní inženýrství </vt:lpstr>
      <vt:lpstr>Servisně orientovaná architektura (SOA) IS</vt:lpstr>
      <vt:lpstr>Výhody SOA</vt:lpstr>
      <vt:lpstr>Standardy webových služeb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133</cp:revision>
  <dcterms:created xsi:type="dcterms:W3CDTF">2010-09-06T19:37:37Z</dcterms:created>
  <dcterms:modified xsi:type="dcterms:W3CDTF">2012-07-26T13:02:27Z</dcterms:modified>
</cp:coreProperties>
</file>