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notesSlides/notesSlide3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  <p:sldMasterId id="2147484381" r:id="rId2"/>
    <p:sldMasterId id="2147484393" r:id="rId3"/>
    <p:sldMasterId id="2147484405" r:id="rId4"/>
    <p:sldMasterId id="2147484417" r:id="rId5"/>
  </p:sldMasterIdLst>
  <p:notesMasterIdLst>
    <p:notesMasterId r:id="rId47"/>
  </p:notesMasterIdLst>
  <p:sldIdLst>
    <p:sldId id="256" r:id="rId6"/>
    <p:sldId id="343" r:id="rId7"/>
    <p:sldId id="257" r:id="rId8"/>
    <p:sldId id="319" r:id="rId9"/>
    <p:sldId id="259" r:id="rId10"/>
    <p:sldId id="297" r:id="rId11"/>
    <p:sldId id="287" r:id="rId12"/>
    <p:sldId id="288" r:id="rId13"/>
    <p:sldId id="289" r:id="rId14"/>
    <p:sldId id="307" r:id="rId15"/>
    <p:sldId id="290" r:id="rId16"/>
    <p:sldId id="291" r:id="rId17"/>
    <p:sldId id="293" r:id="rId18"/>
    <p:sldId id="294" r:id="rId19"/>
    <p:sldId id="295" r:id="rId20"/>
    <p:sldId id="298" r:id="rId21"/>
    <p:sldId id="299" r:id="rId22"/>
    <p:sldId id="308" r:id="rId23"/>
    <p:sldId id="309" r:id="rId24"/>
    <p:sldId id="263" r:id="rId25"/>
    <p:sldId id="304" r:id="rId26"/>
    <p:sldId id="310" r:id="rId27"/>
    <p:sldId id="305" r:id="rId28"/>
    <p:sldId id="321" r:id="rId29"/>
    <p:sldId id="322" r:id="rId30"/>
    <p:sldId id="323" r:id="rId31"/>
    <p:sldId id="326" r:id="rId32"/>
    <p:sldId id="327" r:id="rId33"/>
    <p:sldId id="328" r:id="rId34"/>
    <p:sldId id="325" r:id="rId35"/>
    <p:sldId id="342" r:id="rId36"/>
    <p:sldId id="329" r:id="rId37"/>
    <p:sldId id="330" r:id="rId38"/>
    <p:sldId id="331" r:id="rId39"/>
    <p:sldId id="336" r:id="rId40"/>
    <p:sldId id="340" r:id="rId41"/>
    <p:sldId id="341" r:id="rId42"/>
    <p:sldId id="337" r:id="rId43"/>
    <p:sldId id="338" r:id="rId44"/>
    <p:sldId id="339" r:id="rId45"/>
    <p:sldId id="333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D96B3-DA30-4159-BC95-B61AF70BEA4A}" type="datetimeFigureOut">
              <a:rPr lang="cs-CZ" smtClean="0"/>
              <a:pPr/>
              <a:t>29.7.2012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4EF25-50F8-4187-83B4-78305C4786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9406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37</a:t>
            </a:fld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40</a:t>
            </a:fld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41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2FEDC11-6967-4302-8194-6E43EBA47FBD}" type="datetimeFigureOut">
              <a:rPr lang="cs-CZ" smtClean="0"/>
              <a:pPr/>
              <a:t>29.7.2012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4CF971-AC16-4E8C-8C9A-B244299DC8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CBACBF-9CC5-4A67-BA7B-3A2B1022EFF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EBCD68-CE49-4497-B84B-723134353D6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EE56A1-E118-4C20-87EB-B96843643F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F11751-269F-4EF3-9518-21690EEA33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1747FC-AAB4-4B94-8182-C14CAAA2FF0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C520D4-48F5-4F46-A12E-C3A4F24153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99701C-0E2D-41CD-ABB0-B4767DA836A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CEDA59-1A5B-477B-8A38-28ACA86FD45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CD81E4-3D9D-48CE-85B7-32FBC33B75E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15798B-373C-4785-8EEE-983EF5CA96A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E3238D-3994-4E8D-86D6-1FFEE00D72B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3B8398-FB13-447C-B111-1500E71E8E7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13D557-5EE2-4B99-895C-2E5613EF4DC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79EAEC-1C3A-42E7-BC8F-34C467EA6BE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5BF5CC-EB0C-43E1-8B15-8D703FF0DBD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273565-A071-47B3-8431-63CAB725402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248CBE-0DAB-4642-811B-B3D24249E78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B489C0-E283-444D-AB0A-51B7A65884E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2F12AC-0EAF-4E29-A9B9-DDD294FF6B1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54C68F-088B-4916-9CEE-2C6B969FBAA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05D17B-575B-4296-9EA3-2B1127CEB8F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D3BCED7-49ED-4404-B20A-DED86C9999FF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8132EB-30B8-4F90-AE3B-C0E2C97F796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F0CC6B-4C02-4427-980B-1C8FF878B63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39282C-BD4F-419B-90DC-50009417792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15533D-A672-4788-B37E-BCEB45482FE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02E341-2F10-4282-993D-24F957EDAB6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3EBA9-BD4A-4CCE-A4B0-A930FD3B21C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E5F265-C8E6-4841-8629-922D8BE2A1D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D9EF45-3FDB-4787-AC5E-EFABA007F2F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B1183B-210D-4E1A-A9F3-BDA622910AA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27FCED-4A66-4E16-BB82-4DF7EE0BF32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06668-E8C2-4FE4-BEE1-07A2A2820AE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9A6F19-F494-40D8-BE76-E93EFC1DB2E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B7327B-9E5C-4C24-A1BD-EC26544598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4173FF-294F-4528-A540-926E11EFFAA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A74232-D310-494A-8357-5BBFBE7A5CD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D67BA7-F70E-4CD4-B444-059EA904A1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AFBEEC-3812-4EC1-B967-4375CB2FBE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0EF3F-F1E7-405C-B5A3-9D597EE96D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47425A-B8F9-4FD8-83D6-3AB33155228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6D7248-AB54-4391-92A9-A8C2197076E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24D3CA-8B00-41D4-A32D-B9137A81239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  <p:sldLayoutId id="214748438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3F1455B7-DE5B-4284-9525-58C9E7171F9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  <p:sldLayoutId id="214748439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2EC372D9-608E-4645-BB01-118DC984B5D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4" r:id="rId1"/>
    <p:sldLayoutId id="2147484395" r:id="rId2"/>
    <p:sldLayoutId id="2147484396" r:id="rId3"/>
    <p:sldLayoutId id="2147484397" r:id="rId4"/>
    <p:sldLayoutId id="2147484398" r:id="rId5"/>
    <p:sldLayoutId id="2147484399" r:id="rId6"/>
    <p:sldLayoutId id="2147484400" r:id="rId7"/>
    <p:sldLayoutId id="2147484401" r:id="rId8"/>
    <p:sldLayoutId id="2147484402" r:id="rId9"/>
    <p:sldLayoutId id="2147484403" r:id="rId10"/>
    <p:sldLayoutId id="214748440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13F17DBF-7A1B-4ED4-B556-76D30665C774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06" r:id="rId1"/>
    <p:sldLayoutId id="2147484407" r:id="rId2"/>
    <p:sldLayoutId id="2147484408" r:id="rId3"/>
    <p:sldLayoutId id="2147484409" r:id="rId4"/>
    <p:sldLayoutId id="2147484410" r:id="rId5"/>
    <p:sldLayoutId id="2147484411" r:id="rId6"/>
    <p:sldLayoutId id="2147484412" r:id="rId7"/>
    <p:sldLayoutId id="2147484413" r:id="rId8"/>
    <p:sldLayoutId id="2147484414" r:id="rId9"/>
    <p:sldLayoutId id="2147484415" r:id="rId10"/>
    <p:sldLayoutId id="214748441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F60A3E19-EECF-436C-8BE8-C3FFCFDC4E7F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18" r:id="rId1"/>
    <p:sldLayoutId id="2147484419" r:id="rId2"/>
    <p:sldLayoutId id="2147484420" r:id="rId3"/>
    <p:sldLayoutId id="2147484421" r:id="rId4"/>
    <p:sldLayoutId id="2147484422" r:id="rId5"/>
    <p:sldLayoutId id="2147484423" r:id="rId6"/>
    <p:sldLayoutId id="2147484424" r:id="rId7"/>
    <p:sldLayoutId id="2147484425" r:id="rId8"/>
    <p:sldLayoutId id="2147484426" r:id="rId9"/>
    <p:sldLayoutId id="2147484427" r:id="rId10"/>
    <p:sldLayoutId id="214748442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rphon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ROZŠIŘITELNÝ ZNAČKOVACÍ JAZYK XML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Jaroslav Šmarda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1052736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Správně strukturovaný XML dokument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Gill Sans MT" pitchFamily="34" charset="-18"/>
              </a:rPr>
              <a:t>Dokument splňující syntaxi XML = správně strukturovaný (</a:t>
            </a:r>
            <a:r>
              <a:rPr lang="cs-CZ" dirty="0" err="1" smtClean="0">
                <a:latin typeface="Gill Sans MT" pitchFamily="34" charset="-18"/>
              </a:rPr>
              <a:t>well</a:t>
            </a:r>
            <a:r>
              <a:rPr lang="cs-CZ" dirty="0" smtClean="0">
                <a:latin typeface="Gill Sans MT" pitchFamily="34" charset="-18"/>
              </a:rPr>
              <a:t>-</a:t>
            </a:r>
            <a:r>
              <a:rPr lang="cs-CZ" dirty="0" err="1" smtClean="0">
                <a:latin typeface="Gill Sans MT" pitchFamily="34" charset="-18"/>
              </a:rPr>
              <a:t>formed</a:t>
            </a:r>
            <a:r>
              <a:rPr lang="cs-CZ" dirty="0" smtClean="0">
                <a:latin typeface="Gill Sans MT" pitchFamily="34" charset="-18"/>
              </a:rPr>
              <a:t>) XML dokument</a:t>
            </a:r>
          </a:p>
          <a:p>
            <a:r>
              <a:rPr lang="cs-CZ" dirty="0" smtClean="0">
                <a:latin typeface="Gill Sans MT" pitchFamily="34" charset="-18"/>
              </a:rPr>
              <a:t>Je následující dokument </a:t>
            </a:r>
            <a:r>
              <a:rPr lang="en-US" dirty="0" smtClean="0">
                <a:latin typeface="Gill Sans MT" pitchFamily="34" charset="-18"/>
              </a:rPr>
              <a:t> </a:t>
            </a:r>
            <a:r>
              <a:rPr lang="cs-CZ" dirty="0" smtClean="0">
                <a:latin typeface="Gill Sans MT" pitchFamily="34" charset="-18"/>
              </a:rPr>
              <a:t>správně strukturovaný XML?</a:t>
            </a:r>
          </a:p>
          <a:p>
            <a:pPr lvl="5"/>
            <a:r>
              <a:rPr lang="cs-CZ" dirty="0" smtClean="0">
                <a:latin typeface="Gill Sans MT" pitchFamily="34" charset="-18"/>
              </a:rPr>
              <a:t>&lt;?</a:t>
            </a:r>
            <a:r>
              <a:rPr lang="cs-CZ" dirty="0" err="1" smtClean="0">
                <a:latin typeface="Gill Sans MT" pitchFamily="34" charset="-18"/>
              </a:rPr>
              <a:t>xml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version</a:t>
            </a:r>
            <a:r>
              <a:rPr lang="cs-CZ" dirty="0" smtClean="0">
                <a:latin typeface="Gill Sans MT" pitchFamily="34" charset="-18"/>
              </a:rPr>
              <a:t>="1.0" </a:t>
            </a:r>
            <a:r>
              <a:rPr lang="cs-CZ" dirty="0" err="1" smtClean="0">
                <a:latin typeface="Gill Sans MT" pitchFamily="34" charset="-18"/>
              </a:rPr>
              <a:t>encoding</a:t>
            </a:r>
            <a:r>
              <a:rPr lang="cs-CZ" dirty="0" smtClean="0">
                <a:latin typeface="Gill Sans MT" pitchFamily="34" charset="-18"/>
              </a:rPr>
              <a:t>="ISO-8859-15"?&gt; </a:t>
            </a:r>
          </a:p>
          <a:p>
            <a:pPr lvl="5"/>
            <a:r>
              <a:rPr lang="cs-CZ" dirty="0" smtClean="0">
                <a:latin typeface="Gill Sans MT" pitchFamily="34" charset="-18"/>
              </a:rPr>
              <a:t>&lt;!-- </a:t>
            </a:r>
            <a:r>
              <a:rPr lang="cs-CZ" dirty="0" err="1" smtClean="0">
                <a:latin typeface="Gill Sans MT" pitchFamily="34" charset="-18"/>
              </a:rPr>
              <a:t>Students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grades</a:t>
            </a:r>
            <a:r>
              <a:rPr lang="cs-CZ" dirty="0" smtClean="0">
                <a:latin typeface="Gill Sans MT" pitchFamily="34" charset="-18"/>
              </a:rPr>
              <a:t> are </a:t>
            </a:r>
            <a:r>
              <a:rPr lang="cs-CZ" dirty="0" err="1" smtClean="0">
                <a:latin typeface="Gill Sans MT" pitchFamily="34" charset="-18"/>
              </a:rPr>
              <a:t>updated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bi</a:t>
            </a:r>
            <a:r>
              <a:rPr lang="cs-CZ" dirty="0" smtClean="0">
                <a:latin typeface="Gill Sans MT" pitchFamily="34" charset="-18"/>
              </a:rPr>
              <a:t>-</a:t>
            </a:r>
            <a:r>
              <a:rPr lang="cs-CZ" dirty="0" err="1" smtClean="0">
                <a:latin typeface="Gill Sans MT" pitchFamily="34" charset="-18"/>
              </a:rPr>
              <a:t>monthly</a:t>
            </a:r>
            <a:r>
              <a:rPr lang="cs-CZ" dirty="0" smtClean="0">
                <a:latin typeface="Gill Sans MT" pitchFamily="34" charset="-18"/>
              </a:rPr>
              <a:t> --&gt; </a:t>
            </a:r>
          </a:p>
          <a:p>
            <a:pPr lvl="5"/>
            <a:r>
              <a:rPr lang="cs-CZ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&lt;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class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_list&gt; </a:t>
            </a:r>
          </a:p>
          <a:p>
            <a:pPr lvl="5"/>
            <a:r>
              <a:rPr lang="cs-CZ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     &lt;student&gt; </a:t>
            </a:r>
          </a:p>
          <a:p>
            <a:pPr lvl="5"/>
            <a:r>
              <a:rPr lang="cs-CZ" dirty="0" smtClean="0">
                <a:solidFill>
                  <a:schemeClr val="accent2"/>
                </a:solidFill>
                <a:latin typeface="Gill Sans MT" pitchFamily="34" charset="-18"/>
              </a:rPr>
              <a:t>        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&lt;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name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&gt;</a:t>
            </a:r>
            <a:r>
              <a:rPr lang="cs-CZ" dirty="0" smtClean="0">
                <a:latin typeface="Gill Sans MT" pitchFamily="34" charset="-18"/>
              </a:rPr>
              <a:t>Robert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&lt;/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name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&gt; </a:t>
            </a:r>
          </a:p>
          <a:p>
            <a:pPr lvl="5"/>
            <a:r>
              <a:rPr lang="cs-CZ" dirty="0" smtClean="0">
                <a:latin typeface="Gill Sans MT" pitchFamily="34" charset="-18"/>
              </a:rPr>
              <a:t>        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&lt;grade&gt;</a:t>
            </a:r>
            <a:r>
              <a:rPr lang="cs-CZ" dirty="0" smtClean="0">
                <a:latin typeface="Gill Sans MT" pitchFamily="34" charset="-18"/>
              </a:rPr>
              <a:t>A+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&lt;/grade&gt; </a:t>
            </a:r>
          </a:p>
          <a:p>
            <a:pPr lvl="5"/>
            <a:r>
              <a:rPr lang="cs-CZ" dirty="0" smtClean="0">
                <a:latin typeface="Gill Sans MT" pitchFamily="34" charset="-18"/>
              </a:rPr>
              <a:t>   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&lt;student&gt; </a:t>
            </a:r>
          </a:p>
          <a:p>
            <a:pPr lvl="5"/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    &lt;student&gt; </a:t>
            </a:r>
          </a:p>
          <a:p>
            <a:pPr lvl="5"/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        &lt;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name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&gt;</a:t>
            </a:r>
            <a:r>
              <a:rPr lang="cs-CZ" dirty="0" err="1" smtClean="0">
                <a:latin typeface="Gill Sans MT" pitchFamily="34" charset="-18"/>
              </a:rPr>
              <a:t>Lenard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&lt;/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name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&gt; </a:t>
            </a:r>
          </a:p>
          <a:p>
            <a:pPr lvl="5"/>
            <a:r>
              <a:rPr lang="cs-CZ" dirty="0" smtClean="0">
                <a:latin typeface="Gill Sans MT" pitchFamily="34" charset="-18"/>
              </a:rPr>
              <a:t>       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&lt;grade&gt;</a:t>
            </a:r>
            <a:r>
              <a:rPr lang="cs-CZ" dirty="0" smtClean="0">
                <a:latin typeface="Gill Sans MT" pitchFamily="34" charset="-18"/>
              </a:rPr>
              <a:t>A-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&lt;/grade&gt; </a:t>
            </a:r>
          </a:p>
          <a:p>
            <a:pPr lvl="5"/>
            <a:r>
              <a:rPr lang="cs-CZ" dirty="0" smtClean="0">
                <a:latin typeface="Gill Sans MT" pitchFamily="34" charset="-18"/>
              </a:rPr>
              <a:t>   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&lt;/student&gt; </a:t>
            </a:r>
          </a:p>
          <a:p>
            <a:pPr lvl="5"/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&lt;/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class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Gill Sans MT" pitchFamily="34" charset="-18"/>
              </a:rPr>
              <a:t>_list&gt;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1052736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Platnost XML dokumentu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Jaké značky v jakém pořadí (struktuře)</a:t>
            </a:r>
          </a:p>
          <a:p>
            <a:r>
              <a:rPr lang="cs-CZ" dirty="0" smtClean="0">
                <a:latin typeface="Gill Sans MT" pitchFamily="34" charset="-18"/>
              </a:rPr>
              <a:t>2 možnosti ověření platnosti: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DTD – Document Type </a:t>
            </a:r>
            <a:r>
              <a:rPr lang="cs-CZ" dirty="0" err="1" smtClean="0">
                <a:latin typeface="Gill Sans MT" pitchFamily="34" charset="-18"/>
              </a:rPr>
              <a:t>Definition</a:t>
            </a:r>
            <a:endParaRPr lang="cs-CZ" dirty="0" smtClean="0">
              <a:latin typeface="Gill Sans MT" pitchFamily="34" charset="-18"/>
            </a:endParaRPr>
          </a:p>
          <a:p>
            <a:pPr lvl="2"/>
            <a:r>
              <a:rPr lang="cs-CZ" dirty="0" smtClean="0">
                <a:latin typeface="Gill Sans MT" pitchFamily="34" charset="-18"/>
              </a:rPr>
              <a:t>Pravidla definující elementy a další značkovací objekty a jejich pořadí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Nedefinuje datový obsah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Značkovací objekt, který není v definici, je chybný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Schémata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Volnější definice, např. definuje, že dokument může obsahovat element </a:t>
            </a:r>
            <a:r>
              <a:rPr lang="cs-CZ" i="1" dirty="0" smtClean="0">
                <a:latin typeface="Gill Sans MT" pitchFamily="34" charset="-18"/>
              </a:rPr>
              <a:t>datum</a:t>
            </a:r>
            <a:r>
              <a:rPr lang="cs-CZ" dirty="0" smtClean="0">
                <a:latin typeface="Gill Sans MT" pitchFamily="34" charset="-18"/>
              </a:rPr>
              <a:t> a data jsou typu YYYY-MM-DD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XML editory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Gill Sans MT" pitchFamily="34" charset="-18"/>
              </a:rPr>
              <a:t>NotePad</a:t>
            </a:r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Internet Explorer</a:t>
            </a:r>
          </a:p>
          <a:p>
            <a:r>
              <a:rPr lang="cs-CZ" dirty="0" smtClean="0">
                <a:latin typeface="Gill Sans MT" pitchFamily="34" charset="-18"/>
              </a:rPr>
              <a:t>Speciální editory:</a:t>
            </a:r>
          </a:p>
          <a:p>
            <a:pPr lvl="1"/>
            <a:r>
              <a:rPr lang="cs-CZ" dirty="0" err="1" smtClean="0">
                <a:latin typeface="Gill Sans MT" pitchFamily="34" charset="-18"/>
              </a:rPr>
              <a:t>Morphon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XMLEditor</a:t>
            </a:r>
            <a:r>
              <a:rPr lang="cs-CZ" dirty="0" smtClean="0">
                <a:latin typeface="Gill Sans MT" pitchFamily="34" charset="-18"/>
              </a:rPr>
              <a:t> (</a:t>
            </a:r>
            <a:r>
              <a:rPr lang="cs-CZ" dirty="0" smtClean="0">
                <a:latin typeface="Gill Sans MT" pitchFamily="34" charset="-18"/>
                <a:hlinkClick r:id="rId3"/>
              </a:rPr>
              <a:t>www.</a:t>
            </a:r>
            <a:r>
              <a:rPr lang="cs-CZ" dirty="0" err="1" smtClean="0">
                <a:latin typeface="Gill Sans MT" pitchFamily="34" charset="-18"/>
                <a:hlinkClick r:id="rId3"/>
              </a:rPr>
              <a:t>morphon.com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1"/>
            <a:r>
              <a:rPr lang="cs-CZ" dirty="0" err="1" smtClean="0">
                <a:latin typeface="Gill Sans MT" pitchFamily="34" charset="-18"/>
              </a:rPr>
              <a:t>Epic</a:t>
            </a:r>
            <a:endParaRPr lang="cs-CZ" dirty="0" smtClean="0">
              <a:latin typeface="Gill Sans MT" pitchFamily="34" charset="-18"/>
            </a:endParaRPr>
          </a:p>
          <a:p>
            <a:pPr lvl="1"/>
            <a:r>
              <a:rPr lang="cs-CZ" dirty="0" err="1" smtClean="0">
                <a:latin typeface="Gill Sans MT" pitchFamily="34" charset="-18"/>
              </a:rPr>
              <a:t>XMLFox</a:t>
            </a:r>
            <a:r>
              <a:rPr lang="cs-CZ" dirty="0" smtClean="0">
                <a:latin typeface="Gill Sans MT" pitchFamily="34" charset="-18"/>
              </a:rPr>
              <a:t> 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Značkovací objekty …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20725" y="2017713"/>
          <a:ext cx="8234364" cy="3144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4788"/>
                <a:gridCol w="2744788"/>
                <a:gridCol w="274478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Značkovací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objekt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Účel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Příklad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38478" marR="38478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prázdný </a:t>
                      </a:r>
                      <a:r>
                        <a:rPr lang="cs-CZ" dirty="0"/>
                        <a:t>element</a:t>
                      </a:r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Reprezentuje informaci v určitém místě dokumentu</a:t>
                      </a:r>
                      <a:endParaRPr lang="en-US" dirty="0"/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&lt;xref linkend="abc"/&gt;</a:t>
                      </a:r>
                    </a:p>
                  </a:txBody>
                  <a:tcPr marL="38478" marR="38478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element-kontejner</a:t>
                      </a:r>
                      <a:endParaRPr lang="cs-CZ" dirty="0"/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Spojuje elementy a znakové údaje</a:t>
                      </a:r>
                      <a:endParaRPr lang="en-US" dirty="0"/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&lt;p&gt;This is a paragraph.&lt;/p&gt;</a:t>
                      </a:r>
                    </a:p>
                  </a:txBody>
                  <a:tcPr marL="38478" marR="38478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deklarace</a:t>
                      </a:r>
                      <a:endParaRPr lang="cs-CZ" dirty="0"/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Přidává nový parametr, entitu nebo gramatickou definici</a:t>
                      </a:r>
                      <a:endParaRPr lang="en-US" dirty="0"/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&lt;!ENTITY author "Erik Ray"&gt;</a:t>
                      </a:r>
                    </a:p>
                  </a:txBody>
                  <a:tcPr marL="38478" marR="38478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Instrukce pro zpracování</a:t>
                      </a:r>
                      <a:endParaRPr lang="cs-CZ" dirty="0"/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Poskytuje speciální instrukce softwaru</a:t>
                      </a:r>
                      <a:endParaRPr lang="en-US" dirty="0"/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&lt;?</a:t>
                      </a:r>
                      <a:r>
                        <a:rPr lang="cs-CZ" dirty="0" err="1"/>
                        <a:t>print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formatter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force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linebreak</a:t>
                      </a:r>
                      <a:r>
                        <a:rPr lang="cs-CZ" dirty="0"/>
                        <a:t>?&gt;</a:t>
                      </a:r>
                    </a:p>
                  </a:txBody>
                  <a:tcPr marL="38478" marR="38478" marT="38100" marB="3810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… Značkovací objekty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20725" y="2017713"/>
          <a:ext cx="8234364" cy="4262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4788"/>
                <a:gridCol w="2744788"/>
                <a:gridCol w="274478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Značkovací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objekt</a:t>
                      </a:r>
                      <a:endParaRPr lang="cs-CZ" dirty="0">
                        <a:solidFill>
                          <a:schemeClr val="tx1"/>
                        </a:solidFill>
                        <a:latin typeface="Gill Sans MT" pitchFamily="34" charset="-18"/>
                      </a:endParaRPr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Účel</a:t>
                      </a:r>
                      <a:endParaRPr lang="cs-CZ" dirty="0">
                        <a:solidFill>
                          <a:schemeClr val="tx1"/>
                        </a:solidFill>
                        <a:latin typeface="Gill Sans MT" pitchFamily="34" charset="-18"/>
                      </a:endParaRPr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Příklad</a:t>
                      </a:r>
                      <a:endParaRPr lang="cs-CZ" dirty="0">
                        <a:solidFill>
                          <a:schemeClr val="tx1"/>
                        </a:solidFill>
                        <a:latin typeface="Gill Sans MT" pitchFamily="34" charset="-18"/>
                      </a:endParaRPr>
                    </a:p>
                  </a:txBody>
                  <a:tcPr marL="38478" marR="38478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Poznámka 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Vložení</a:t>
                      </a:r>
                      <a:r>
                        <a:rPr lang="cs-CZ" baseline="0" dirty="0" smtClean="0"/>
                        <a:t> poznámky, XML procesor ji ignoruje</a:t>
                      </a:r>
                      <a:endParaRPr lang="en-US" dirty="0">
                        <a:latin typeface="Gill Sans MT" pitchFamily="34" charset="-18"/>
                      </a:endParaRPr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&lt;!— here's where I left off —&gt;</a:t>
                      </a:r>
                      <a:endParaRPr lang="en-US">
                        <a:latin typeface="Gill Sans MT" pitchFamily="34" charset="-18"/>
                      </a:endParaRPr>
                    </a:p>
                  </a:txBody>
                  <a:tcPr marL="38478" marR="38478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Sekce CDATA 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Sekce textových údajů, která nebude zpracovávána</a:t>
                      </a:r>
                      <a:r>
                        <a:rPr lang="cs-CZ" baseline="0" dirty="0" smtClean="0"/>
                        <a:t> procesorem XML – může obsahovat speciální znaky, které mají význam v syntaxi XML</a:t>
                      </a:r>
                      <a:endParaRPr lang="en-US" dirty="0">
                        <a:latin typeface="Gill Sans MT" pitchFamily="34" charset="-18"/>
                      </a:endParaRPr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&lt;![CDATA[Ampersands galore! &amp;&amp;&amp;&amp;&amp;&amp;]]&gt;</a:t>
                      </a:r>
                      <a:endParaRPr lang="cs-CZ">
                        <a:latin typeface="Gill Sans MT" pitchFamily="34" charset="-18"/>
                      </a:endParaRPr>
                    </a:p>
                  </a:txBody>
                  <a:tcPr marL="38478" marR="38478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Odkaz na entitu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Příkaz pro procesor XML, aby vložil text uložený jinde</a:t>
                      </a:r>
                      <a:endParaRPr lang="en-US" dirty="0">
                        <a:latin typeface="Gill Sans MT" pitchFamily="34" charset="-18"/>
                      </a:endParaRPr>
                    </a:p>
                  </a:txBody>
                  <a:tcPr marL="38478" marR="38478" marT="38100" marB="38100"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&amp;</a:t>
                      </a:r>
                      <a:r>
                        <a:rPr lang="cs-CZ" dirty="0" err="1"/>
                        <a:t>company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name</a:t>
                      </a:r>
                      <a:r>
                        <a:rPr lang="cs-CZ" dirty="0"/>
                        <a:t>;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38478" marR="38478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endParaRPr lang="cs-CZ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endParaRPr lang="cs-CZ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1475656" y="2780928"/>
            <a:ext cx="2952328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Struktura XML dokument</a:t>
            </a:r>
            <a:r>
              <a:rPr lang="en-US" sz="3200" dirty="0" smtClean="0">
                <a:latin typeface="Gill Sans MT" pitchFamily="34" charset="-18"/>
              </a:rPr>
              <a:t>u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720725" y="1844824"/>
            <a:ext cx="8234363" cy="4114800"/>
          </a:xfrm>
        </p:spPr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Logická entita spíše než fyzická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 jednom souboru může být více XML dokumentů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63688" y="2996952"/>
            <a:ext cx="2376264" cy="108012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63688" y="4221088"/>
            <a:ext cx="2376264" cy="172819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1907704" y="314096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Prolog dokumentu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907704" y="436510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Kořenový element dokumentu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499992" y="4149080"/>
            <a:ext cx="2160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&lt;channel&gt;</a:t>
            </a:r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endParaRPr lang="en-US" dirty="0" smtClean="0">
              <a:latin typeface="Gill Sans MT" pitchFamily="34" charset="-18"/>
            </a:endParaRPr>
          </a:p>
          <a:p>
            <a:r>
              <a:rPr lang="en-US" dirty="0" smtClean="0">
                <a:latin typeface="Gill Sans MT" pitchFamily="34" charset="-18"/>
              </a:rPr>
              <a:t>&lt;</a:t>
            </a:r>
            <a:r>
              <a:rPr lang="cs-CZ" dirty="0" smtClean="0">
                <a:latin typeface="Gill Sans MT" pitchFamily="34" charset="-18"/>
              </a:rPr>
              <a:t>/</a:t>
            </a:r>
            <a:r>
              <a:rPr lang="cs-CZ" dirty="0" err="1" smtClean="0">
                <a:latin typeface="Gill Sans MT" pitchFamily="34" charset="-18"/>
              </a:rPr>
              <a:t>channel</a:t>
            </a:r>
            <a:r>
              <a:rPr lang="en-US" dirty="0" smtClean="0">
                <a:latin typeface="Gill Sans MT" pitchFamily="34" charset="-18"/>
              </a:rPr>
              <a:t>&gt;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4" name="Oválný popisek 13"/>
          <p:cNvSpPr/>
          <p:nvPr/>
        </p:nvSpPr>
        <p:spPr>
          <a:xfrm>
            <a:off x="7740352" y="1988840"/>
            <a:ext cx="1296144" cy="1008112"/>
          </a:xfrm>
          <a:prstGeom prst="wedgeEllipseCallout">
            <a:avLst>
              <a:gd name="adj1" fmla="val -75231"/>
              <a:gd name="adj2" fmla="val 406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7812360" y="22768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Například: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499992" y="2876743"/>
            <a:ext cx="47525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&lt;?</a:t>
            </a:r>
            <a:r>
              <a:rPr lang="cs-CZ" dirty="0" err="1" smtClean="0">
                <a:latin typeface="Gill Sans MT" pitchFamily="34" charset="-18"/>
              </a:rPr>
              <a:t>xml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version</a:t>
            </a:r>
            <a:r>
              <a:rPr lang="cs-CZ" dirty="0" smtClean="0">
                <a:latin typeface="Gill Sans MT" pitchFamily="34" charset="-18"/>
              </a:rPr>
              <a:t>="1.0" </a:t>
            </a:r>
            <a:r>
              <a:rPr lang="cs-CZ" dirty="0" err="1" smtClean="0">
                <a:latin typeface="Gill Sans MT" pitchFamily="34" charset="-18"/>
              </a:rPr>
              <a:t>encoding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utf</a:t>
            </a:r>
            <a:r>
              <a:rPr lang="cs-CZ" dirty="0" smtClean="0">
                <a:latin typeface="Gill Sans MT" pitchFamily="34" charset="-18"/>
              </a:rPr>
              <a:t>-8" ?&gt;</a:t>
            </a:r>
          </a:p>
          <a:p>
            <a:r>
              <a:rPr lang="cs-CZ" dirty="0" smtClean="0">
                <a:latin typeface="Gill Sans MT" pitchFamily="34" charset="-18"/>
              </a:rPr>
              <a:t>&lt;</a:t>
            </a:r>
            <a:r>
              <a:rPr lang="cs-CZ" dirty="0" err="1" smtClean="0">
                <a:latin typeface="Gill Sans MT" pitchFamily="34" charset="-18"/>
              </a:rPr>
              <a:t>rss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version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b="1" dirty="0" smtClean="0">
                <a:latin typeface="Gill Sans MT" pitchFamily="34" charset="-18"/>
              </a:rPr>
              <a:t>2.0</a:t>
            </a:r>
            <a:r>
              <a:rPr lang="cs-CZ" dirty="0" smtClean="0">
                <a:latin typeface="Gill Sans MT" pitchFamily="34" charset="-18"/>
              </a:rPr>
              <a:t>" </a:t>
            </a:r>
            <a:r>
              <a:rPr lang="cs-CZ" dirty="0" err="1" smtClean="0">
                <a:latin typeface="Gill Sans MT" pitchFamily="34" charset="-18"/>
              </a:rPr>
              <a:t>xmlns</a:t>
            </a:r>
            <a:r>
              <a:rPr lang="cs-CZ" dirty="0" smtClean="0">
                <a:latin typeface="Gill Sans MT" pitchFamily="34" charset="-18"/>
              </a:rPr>
              <a:t>:media="</a:t>
            </a:r>
            <a:r>
              <a:rPr lang="cs-CZ" b="1" dirty="0" smtClean="0">
                <a:latin typeface="Gill Sans MT" pitchFamily="34" charset="-18"/>
              </a:rPr>
              <a:t>http://search.yahoo.com/mrss</a:t>
            </a:r>
            <a:r>
              <a:rPr lang="cs-CZ" dirty="0" smtClean="0">
                <a:latin typeface="Gill Sans MT" pitchFamily="34" charset="-18"/>
              </a:rPr>
              <a:t>"&gt;</a:t>
            </a:r>
          </a:p>
          <a:p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Gill Sans MT" pitchFamily="34" charset="-18"/>
              </a:rPr>
              <a:t>Prolog XML </a:t>
            </a:r>
            <a:r>
              <a:rPr lang="cs-CZ" sz="3200" dirty="0" smtClean="0">
                <a:latin typeface="Gill Sans MT" pitchFamily="34" charset="-18"/>
              </a:rPr>
              <a:t>dokumentu 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20725" y="2017713"/>
          <a:ext cx="8234362" cy="3027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15371"/>
                <a:gridCol w="35189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XML</a:t>
                      </a:r>
                      <a:endParaRPr lang="cs-CZ" baseline="0" dirty="0">
                        <a:solidFill>
                          <a:schemeClr val="tx1"/>
                        </a:solidFill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Popis</a:t>
                      </a:r>
                      <a:endParaRPr lang="cs-CZ" baseline="0" dirty="0">
                        <a:solidFill>
                          <a:schemeClr val="tx1"/>
                        </a:solidFill>
                        <a:latin typeface="Gill Sans MT" pitchFamily="34" charset="-18"/>
                      </a:endParaRPr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&lt;?xml version="1.0" standalone="no"?&gt; 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Deklarace XML verze</a:t>
                      </a:r>
                      <a:endParaRPr lang="cs-CZ" noProof="0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&lt;!DOCTYPE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   </a:t>
                      </a:r>
                      <a:r>
                        <a:rPr lang="cs-CZ" dirty="0" err="1" smtClean="0"/>
                        <a:t>reminder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   </a:t>
                      </a:r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   </a:t>
                      </a:r>
                      <a:r>
                        <a:rPr lang="cs-CZ" dirty="0" smtClean="0"/>
                        <a:t>SYSTEM "/</a:t>
                      </a:r>
                      <a:r>
                        <a:rPr lang="cs-CZ" dirty="0" err="1" smtClean="0"/>
                        <a:t>home</a:t>
                      </a:r>
                      <a:r>
                        <a:rPr lang="cs-CZ" dirty="0" smtClean="0"/>
                        <a:t>/</a:t>
                      </a:r>
                      <a:r>
                        <a:rPr lang="cs-CZ" dirty="0" err="1" smtClean="0"/>
                        <a:t>eray</a:t>
                      </a:r>
                      <a:r>
                        <a:rPr lang="cs-CZ" dirty="0" smtClean="0"/>
                        <a:t>/</a:t>
                      </a:r>
                      <a:r>
                        <a:rPr lang="cs-CZ" dirty="0" err="1" smtClean="0"/>
                        <a:t>reminder.dtd</a:t>
                      </a:r>
                      <a:r>
                        <a:rPr lang="cs-CZ" dirty="0" smtClean="0"/>
                        <a:t>" 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   </a:t>
                      </a:r>
                      <a:r>
                        <a:rPr lang="cs-CZ" dirty="0" smtClean="0"/>
                        <a:t>[ 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      </a:t>
                      </a:r>
                      <a:r>
                        <a:rPr lang="cs-CZ" dirty="0" smtClean="0"/>
                        <a:t>&lt;!ENTITY smile "&lt;</a:t>
                      </a:r>
                      <a:r>
                        <a:rPr lang="cs-CZ" dirty="0" err="1" smtClean="0"/>
                        <a:t>graphic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sm</a:t>
                      </a:r>
                      <a:r>
                        <a:rPr lang="cs-CZ" dirty="0" err="1" smtClean="0"/>
                        <a:t>ile</a:t>
                      </a:r>
                      <a:r>
                        <a:rPr lang="cs-CZ" dirty="0" smtClean="0"/>
                        <a:t>="smile.</a:t>
                      </a:r>
                      <a:r>
                        <a:rPr lang="cs-CZ" dirty="0" err="1" smtClean="0"/>
                        <a:t>eps</a:t>
                      </a:r>
                      <a:r>
                        <a:rPr lang="cs-CZ" dirty="0" smtClean="0"/>
                        <a:t>"/&gt;"&gt;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   </a:t>
                      </a:r>
                      <a:r>
                        <a:rPr lang="cs-CZ" dirty="0" smtClean="0"/>
                        <a:t>]&gt; 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kumimoji="0" lang="cs-CZ" kern="1200" dirty="0" smtClean="0"/>
                        <a:t>Deklarace typu dokumentu</a:t>
                      </a:r>
                      <a:endParaRPr kumimoji="0" lang="en-US" kern="1200" dirty="0" smtClean="0"/>
                    </a:p>
                    <a:p>
                      <a:r>
                        <a:rPr kumimoji="0" lang="cs-CZ" kern="1200" dirty="0" smtClean="0"/>
                        <a:t>   Jméno kořenového elementu </a:t>
                      </a:r>
                      <a:endParaRPr kumimoji="0" lang="en-US" kern="1200" dirty="0" smtClean="0"/>
                    </a:p>
                    <a:p>
                      <a:r>
                        <a:rPr kumimoji="0" lang="cs-CZ" kern="1200" dirty="0" smtClean="0"/>
                        <a:t>   DTD identifikátor</a:t>
                      </a:r>
                      <a:endParaRPr kumimoji="0" lang="en-US" kern="1200" dirty="0" smtClean="0"/>
                    </a:p>
                    <a:p>
                      <a:r>
                        <a:rPr kumimoji="0" lang="cs-CZ" kern="1200" dirty="0" smtClean="0"/>
                        <a:t>   Oddělovač podmnožiny</a:t>
                      </a:r>
                      <a:endParaRPr kumimoji="0" lang="en-US" kern="1200" dirty="0" smtClean="0"/>
                    </a:p>
                    <a:p>
                      <a:r>
                        <a:rPr kumimoji="0" lang="cs-CZ" kern="1200" noProof="0" dirty="0" smtClean="0"/>
                        <a:t>Deklarace entit</a:t>
                      </a:r>
                      <a:endParaRPr kumimoji="0" lang="cs-CZ" kern="1200" noProof="0" dirty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 marL="92348" marR="92348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Elementy XML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725" y="1834480"/>
            <a:ext cx="8234363" cy="4114800"/>
          </a:xfrm>
        </p:spPr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Element-kontejner</a:t>
            </a:r>
            <a:endParaRPr lang="en-US" dirty="0" smtClean="0">
              <a:latin typeface="Gill Sans MT" pitchFamily="34" charset="-18"/>
            </a:endParaRPr>
          </a:p>
          <a:p>
            <a:endParaRPr lang="en-US" dirty="0" smtClean="0">
              <a:latin typeface="Gill Sans MT" pitchFamily="34" charset="-18"/>
            </a:endParaRPr>
          </a:p>
          <a:p>
            <a:endParaRPr lang="en-US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Prázdný element</a:t>
            </a:r>
          </a:p>
          <a:p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Atribut elementu</a:t>
            </a:r>
            <a:endParaRPr lang="en-US" dirty="0" smtClean="0">
              <a:latin typeface="Gill Sans MT" pitchFamily="34" charset="-18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2217638"/>
            <a:ext cx="496855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Gill Sans MT" pitchFamily="34" charset="-18"/>
              </a:rPr>
              <a:t>&lt;</a:t>
            </a:r>
            <a:r>
              <a:rPr lang="cs-CZ" i="1" dirty="0" smtClean="0">
                <a:latin typeface="Gill Sans MT" pitchFamily="34" charset="-18"/>
              </a:rPr>
              <a:t>jméno   atribut1 atribut2 ….</a:t>
            </a:r>
            <a:r>
              <a:rPr lang="en-US" i="1" dirty="0" smtClean="0">
                <a:latin typeface="Gill Sans MT" pitchFamily="34" charset="-18"/>
              </a:rPr>
              <a:t>&gt;</a:t>
            </a:r>
          </a:p>
          <a:p>
            <a:r>
              <a:rPr lang="en-US" i="1" dirty="0" smtClean="0">
                <a:latin typeface="Gill Sans MT" pitchFamily="34" charset="-18"/>
              </a:rPr>
              <a:t>… </a:t>
            </a:r>
            <a:r>
              <a:rPr lang="en-US" i="1" dirty="0" err="1" smtClean="0">
                <a:latin typeface="Gill Sans MT" pitchFamily="34" charset="-18"/>
              </a:rPr>
              <a:t>obsah</a:t>
            </a:r>
            <a:r>
              <a:rPr lang="en-US" i="1" dirty="0" smtClean="0">
                <a:latin typeface="Gill Sans MT" pitchFamily="34" charset="-18"/>
              </a:rPr>
              <a:t>…</a:t>
            </a:r>
          </a:p>
          <a:p>
            <a:r>
              <a:rPr lang="en-US" i="1" dirty="0" smtClean="0">
                <a:latin typeface="Gill Sans MT" pitchFamily="34" charset="-18"/>
              </a:rPr>
              <a:t>&lt;</a:t>
            </a:r>
            <a:r>
              <a:rPr lang="cs-CZ" i="1" dirty="0" smtClean="0">
                <a:latin typeface="Gill Sans MT" pitchFamily="34" charset="-18"/>
              </a:rPr>
              <a:t>/jméno</a:t>
            </a:r>
            <a:r>
              <a:rPr lang="en-US" i="1" dirty="0" smtClean="0">
                <a:latin typeface="Gill Sans MT" pitchFamily="34" charset="-18"/>
              </a:rPr>
              <a:t>&gt;</a:t>
            </a:r>
            <a:endParaRPr lang="cs-CZ" i="1" dirty="0">
              <a:latin typeface="Gill Sans MT" pitchFamily="34" charset="-18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43608" y="3645024"/>
            <a:ext cx="49685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Gill Sans MT" pitchFamily="34" charset="-18"/>
              </a:rPr>
              <a:t>&lt;</a:t>
            </a:r>
            <a:r>
              <a:rPr lang="cs-CZ" i="1" dirty="0" smtClean="0">
                <a:latin typeface="Gill Sans MT" pitchFamily="34" charset="-18"/>
              </a:rPr>
              <a:t>jméno   atribut1 atribut2 …./</a:t>
            </a:r>
            <a:r>
              <a:rPr lang="en-US" i="1" dirty="0" smtClean="0">
                <a:latin typeface="Gill Sans MT" pitchFamily="34" charset="-18"/>
              </a:rPr>
              <a:t>&gt;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43608" y="4653136"/>
            <a:ext cx="49685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i="1" dirty="0" smtClean="0">
                <a:latin typeface="Gill Sans MT" pitchFamily="34" charset="-18"/>
              </a:rPr>
              <a:t>jméno = “hodnota“</a:t>
            </a:r>
            <a:endParaRPr lang="en-US" i="1" dirty="0" smtClean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Elementy XML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Jméno elementu (stejně jako jméno atributu) = XML jméno</a:t>
            </a:r>
          </a:p>
          <a:p>
            <a:r>
              <a:rPr lang="cs-CZ" dirty="0" smtClean="0">
                <a:latin typeface="Gill Sans MT" pitchFamily="34" charset="-18"/>
              </a:rPr>
              <a:t>XML jméno může obsahovat: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a-</a:t>
            </a:r>
            <a:r>
              <a:rPr lang="en-US" dirty="0" smtClean="0">
                <a:latin typeface="Gill Sans MT" pitchFamily="34" charset="-18"/>
              </a:rPr>
              <a:t>z, A-Z, a 0-9</a:t>
            </a:r>
            <a:r>
              <a:rPr lang="cs-CZ" dirty="0" smtClean="0">
                <a:latin typeface="Gill Sans MT" pitchFamily="34" charset="-18"/>
              </a:rPr>
              <a:t>, znaky nelatinských abeced,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pomlčku</a:t>
            </a:r>
            <a:r>
              <a:rPr lang="en-US" dirty="0" smtClean="0">
                <a:latin typeface="Gill Sans MT" pitchFamily="34" charset="-18"/>
              </a:rPr>
              <a:t> </a:t>
            </a:r>
            <a:r>
              <a:rPr lang="cs-CZ" dirty="0" smtClean="0">
                <a:latin typeface="Gill Sans MT" pitchFamily="34" charset="-18"/>
              </a:rPr>
              <a:t>(</a:t>
            </a:r>
            <a:r>
              <a:rPr lang="en-US" dirty="0" smtClean="0">
                <a:latin typeface="Gill Sans MT" pitchFamily="34" charset="-18"/>
              </a:rPr>
              <a:t>-</a:t>
            </a:r>
            <a:r>
              <a:rPr lang="cs-CZ" dirty="0" smtClean="0">
                <a:latin typeface="Gill Sans MT" pitchFamily="34" charset="-18"/>
              </a:rPr>
              <a:t>)</a:t>
            </a:r>
            <a:r>
              <a:rPr lang="en-US" dirty="0" smtClean="0">
                <a:latin typeface="Gill Sans MT" pitchFamily="34" charset="-18"/>
              </a:rPr>
              <a:t>, </a:t>
            </a:r>
            <a:r>
              <a:rPr lang="cs-CZ" dirty="0" smtClean="0">
                <a:latin typeface="Gill Sans MT" pitchFamily="34" charset="-18"/>
              </a:rPr>
              <a:t>podtržítko (</a:t>
            </a:r>
            <a:r>
              <a:rPr lang="en-US" dirty="0" smtClean="0">
                <a:latin typeface="Gill Sans MT" pitchFamily="34" charset="-18"/>
              </a:rPr>
              <a:t>_</a:t>
            </a:r>
            <a:r>
              <a:rPr lang="cs-CZ" dirty="0" smtClean="0">
                <a:latin typeface="Gill Sans MT" pitchFamily="34" charset="-18"/>
              </a:rPr>
              <a:t>), tečku (</a:t>
            </a:r>
            <a:r>
              <a:rPr lang="en-US" dirty="0" smtClean="0">
                <a:latin typeface="Gill Sans MT" pitchFamily="34" charset="-18"/>
              </a:rPr>
              <a:t>.)</a:t>
            </a:r>
            <a:r>
              <a:rPr lang="cs-CZ" dirty="0" smtClean="0">
                <a:latin typeface="Gill Sans MT" pitchFamily="34" charset="-18"/>
              </a:rPr>
              <a:t> a dvojtečku pro zvláštní účel </a:t>
            </a:r>
            <a:r>
              <a:rPr lang="en-US" dirty="0" smtClean="0">
                <a:latin typeface="Gill Sans MT" pitchFamily="34" charset="-18"/>
              </a:rPr>
              <a:t>(:)</a:t>
            </a:r>
            <a:r>
              <a:rPr lang="cs-CZ" dirty="0" smtClean="0">
                <a:latin typeface="Gill Sans MT" pitchFamily="34" charset="-18"/>
              </a:rPr>
              <a:t> </a:t>
            </a:r>
          </a:p>
          <a:p>
            <a:r>
              <a:rPr lang="cs-CZ" dirty="0" smtClean="0">
                <a:latin typeface="Gill Sans MT" pitchFamily="34" charset="-18"/>
              </a:rPr>
              <a:t>v XML jménech se rozlišují malá a velká písmena</a:t>
            </a:r>
          </a:p>
          <a:p>
            <a:r>
              <a:rPr lang="cs-CZ" dirty="0" smtClean="0">
                <a:latin typeface="Gill Sans MT" pitchFamily="34" charset="-18"/>
              </a:rPr>
              <a:t>XML jména </a:t>
            </a:r>
            <a:r>
              <a:rPr lang="cs-CZ" b="1" dirty="0" smtClean="0">
                <a:latin typeface="Gill Sans MT" pitchFamily="34" charset="-18"/>
              </a:rPr>
              <a:t>začínají písmeny nebo podtržítkem</a:t>
            </a:r>
            <a:r>
              <a:rPr lang="cs-CZ" dirty="0" smtClean="0">
                <a:latin typeface="Gill Sans MT" pitchFamily="34" charset="-18"/>
              </a:rPr>
              <a:t> 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Správně strukturovaný XML?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r>
              <a:rPr lang="en-US" dirty="0" smtClean="0">
                <a:latin typeface="Gill Sans MT" pitchFamily="34" charset="-18"/>
              </a:rPr>
              <a:t>&lt;to-do&gt;Clean fish tank&lt;/to-do&gt; </a:t>
            </a:r>
            <a:endParaRPr lang="cs-CZ" dirty="0" smtClean="0">
              <a:latin typeface="Gill Sans MT" pitchFamily="34" charset="-18"/>
            </a:endParaRPr>
          </a:p>
          <a:p>
            <a:pPr lvl="2">
              <a:buNone/>
            </a:pPr>
            <a:r>
              <a:rPr lang="en-US" dirty="0" smtClean="0">
                <a:latin typeface="Gill Sans MT" pitchFamily="34" charset="-18"/>
              </a:rPr>
              <a:t>&lt;</a:t>
            </a:r>
            <a:r>
              <a:rPr lang="en-US" dirty="0" err="1" smtClean="0">
                <a:latin typeface="Gill Sans MT" pitchFamily="34" charset="-18"/>
              </a:rPr>
              <a:t>street_address</a:t>
            </a:r>
            <a:r>
              <a:rPr lang="en-US" dirty="0" smtClean="0">
                <a:latin typeface="Gill Sans MT" pitchFamily="34" charset="-18"/>
              </a:rPr>
              <a:t>&gt;1420 Sesame Street&lt;/</a:t>
            </a:r>
            <a:r>
              <a:rPr lang="en-US" dirty="0" err="1" smtClean="0">
                <a:latin typeface="Gill Sans MT" pitchFamily="34" charset="-18"/>
              </a:rPr>
              <a:t>street_address</a:t>
            </a:r>
            <a:r>
              <a:rPr lang="en-US" dirty="0" smtClean="0">
                <a:latin typeface="Gill Sans MT" pitchFamily="34" charset="-18"/>
              </a:rPr>
              <a:t>&gt; </a:t>
            </a:r>
            <a:endParaRPr lang="cs-CZ" dirty="0" smtClean="0">
              <a:latin typeface="Gill Sans MT" pitchFamily="34" charset="-18"/>
            </a:endParaRPr>
          </a:p>
          <a:p>
            <a:pPr lvl="2">
              <a:buNone/>
            </a:pPr>
            <a:r>
              <a:rPr lang="cs-CZ" dirty="0" smtClean="0">
                <a:latin typeface="Gill Sans MT" pitchFamily="34" charset="-18"/>
              </a:rPr>
              <a:t>&lt;notes+</a:t>
            </a:r>
            <a:r>
              <a:rPr lang="cs-CZ" dirty="0" err="1" smtClean="0">
                <a:latin typeface="Gill Sans MT" pitchFamily="34" charset="-18"/>
              </a:rPr>
              <a:t>comments</a:t>
            </a:r>
            <a:r>
              <a:rPr lang="cs-CZ" dirty="0" smtClean="0">
                <a:latin typeface="Gill Sans MT" pitchFamily="34" charset="-18"/>
              </a:rPr>
              <a:t>&gt;</a:t>
            </a:r>
            <a:r>
              <a:rPr lang="cs-CZ" dirty="0" err="1" smtClean="0">
                <a:latin typeface="Gill Sans MT" pitchFamily="34" charset="-18"/>
              </a:rPr>
              <a:t>Huh</a:t>
            </a:r>
            <a:r>
              <a:rPr lang="cs-CZ" dirty="0" smtClean="0">
                <a:latin typeface="Gill Sans MT" pitchFamily="34" charset="-18"/>
              </a:rPr>
              <a:t>?&lt;/notes+</a:t>
            </a:r>
            <a:r>
              <a:rPr lang="cs-CZ" dirty="0" err="1" smtClean="0">
                <a:latin typeface="Gill Sans MT" pitchFamily="34" charset="-18"/>
              </a:rPr>
              <a:t>commments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 lvl="2">
              <a:buNone/>
            </a:pPr>
            <a:r>
              <a:rPr lang="cs-CZ" dirty="0" smtClean="0">
                <a:latin typeface="Gill Sans MT" pitchFamily="34" charset="-18"/>
              </a:rPr>
              <a:t>&lt;2nd-</a:t>
            </a:r>
            <a:r>
              <a:rPr lang="cs-CZ" dirty="0" err="1" smtClean="0">
                <a:latin typeface="Gill Sans MT" pitchFamily="34" charset="-18"/>
              </a:rPr>
              <a:t>phone</a:t>
            </a:r>
            <a:r>
              <a:rPr lang="cs-CZ" dirty="0" smtClean="0">
                <a:latin typeface="Gill Sans MT" pitchFamily="34" charset="-18"/>
              </a:rPr>
              <a:t>-</a:t>
            </a:r>
            <a:r>
              <a:rPr lang="cs-CZ" dirty="0" err="1" smtClean="0">
                <a:latin typeface="Gill Sans MT" pitchFamily="34" charset="-18"/>
              </a:rPr>
              <a:t>number</a:t>
            </a:r>
            <a:r>
              <a:rPr lang="cs-CZ" dirty="0" smtClean="0">
                <a:latin typeface="Gill Sans MT" pitchFamily="34" charset="-18"/>
              </a:rPr>
              <a:t>&gt;785-555-1001&lt;/2nd-</a:t>
            </a:r>
            <a:r>
              <a:rPr lang="cs-CZ" dirty="0" err="1" smtClean="0">
                <a:latin typeface="Gill Sans MT" pitchFamily="34" charset="-18"/>
              </a:rPr>
              <a:t>phone</a:t>
            </a:r>
            <a:r>
              <a:rPr lang="cs-CZ" dirty="0" smtClean="0">
                <a:latin typeface="Gill Sans MT" pitchFamily="34" charset="-18"/>
              </a:rPr>
              <a:t>-</a:t>
            </a:r>
            <a:r>
              <a:rPr lang="cs-CZ" dirty="0" err="1" smtClean="0">
                <a:latin typeface="Gill Sans MT" pitchFamily="34" charset="-18"/>
              </a:rPr>
              <a:t>number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 lvl="2">
              <a:buNone/>
            </a:pPr>
            <a:r>
              <a:rPr lang="en-US" dirty="0" smtClean="0">
                <a:latin typeface="Gill Sans MT" pitchFamily="34" charset="-18"/>
              </a:rPr>
              <a:t>&lt;MP3.name&gt;Where my doggies at?&lt;/MP3.name&gt; </a:t>
            </a:r>
            <a:endParaRPr lang="cs-CZ" dirty="0" smtClean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Rozšiřitelný značkovací jazyk XML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Jaroslav Šmarda</a:t>
            </a:r>
            <a:endParaRPr lang="cs-CZ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Element-kontejner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59592"/>
            <a:ext cx="8507288" cy="493776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Základním prvkem XML dokumentu je element: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počáteční značka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obsah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ukončovací značka</a:t>
            </a:r>
          </a:p>
          <a:p>
            <a:pPr lvl="1">
              <a:buNone/>
            </a:pPr>
            <a:r>
              <a:rPr lang="cs-CZ" b="1" dirty="0" smtClean="0">
                <a:latin typeface="Gill Sans MT" pitchFamily="34" charset="-18"/>
              </a:rPr>
              <a:t>&lt;význam_elementu &gt; obsah_elementu &lt;/význam_elementu &gt;</a:t>
            </a:r>
            <a:endParaRPr lang="cs-CZ" dirty="0" smtClean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Prázdný element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59592"/>
            <a:ext cx="8507288" cy="493776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Prázdný element:</a:t>
            </a:r>
          </a:p>
          <a:p>
            <a:pPr lvl="1">
              <a:buNone/>
            </a:pPr>
            <a:r>
              <a:rPr lang="cs-CZ" b="1" dirty="0" smtClean="0">
                <a:latin typeface="Gill Sans MT" pitchFamily="34" charset="-18"/>
              </a:rPr>
              <a:t>&lt;význam_elementu &gt;&lt;/význam_elementu &gt;</a:t>
            </a:r>
            <a:r>
              <a:rPr lang="cs-CZ" dirty="0" smtClean="0">
                <a:latin typeface="Gill Sans MT" pitchFamily="34" charset="-18"/>
              </a:rPr>
              <a:t>  </a:t>
            </a:r>
            <a:br>
              <a:rPr lang="cs-CZ" dirty="0" smtClean="0">
                <a:latin typeface="Gill Sans MT" pitchFamily="34" charset="-18"/>
              </a:rPr>
            </a:br>
            <a:endParaRPr lang="cs-CZ" dirty="0" smtClean="0">
              <a:latin typeface="Gill Sans MT" pitchFamily="34" charset="-18"/>
            </a:endParaRPr>
          </a:p>
          <a:p>
            <a:pPr lvl="1">
              <a:buNone/>
            </a:pPr>
            <a:r>
              <a:rPr lang="cs-CZ" dirty="0" smtClean="0">
                <a:latin typeface="Gill Sans MT" pitchFamily="34" charset="-18"/>
              </a:rPr>
              <a:t>nebo zkráceně </a:t>
            </a:r>
            <a:r>
              <a:rPr lang="cs-CZ" b="1" dirty="0" smtClean="0">
                <a:latin typeface="Gill Sans MT" pitchFamily="34" charset="-18"/>
              </a:rPr>
              <a:t>&lt;význam_elementu /&gt;</a:t>
            </a:r>
            <a:endParaRPr lang="cs-CZ" dirty="0" smtClean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Hierarchie XML elementů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Elementy lze vnořovat do jiných elementů, ale ne takto:</a:t>
            </a:r>
          </a:p>
          <a:p>
            <a:pPr lvl="1">
              <a:buNone/>
            </a:pPr>
            <a:r>
              <a:rPr lang="en-US" b="1" dirty="0" smtClean="0">
                <a:latin typeface="Gill Sans MT" pitchFamily="34" charset="-18"/>
              </a:rPr>
              <a:t>&lt;a&gt;Don't &lt;b&gt;do&lt;/a&gt; this!&lt;/b&gt;</a:t>
            </a:r>
            <a:endParaRPr lang="cs-CZ" b="1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Ale toto je v pořádku:</a:t>
            </a:r>
          </a:p>
          <a:p>
            <a:pPr lvl="1">
              <a:buNone/>
            </a:pPr>
            <a:r>
              <a:rPr lang="cs-CZ" b="1" dirty="0" smtClean="0">
                <a:latin typeface="Gill Sans MT" pitchFamily="34" charset="-18"/>
              </a:rPr>
              <a:t>&lt;a&gt;No </a:t>
            </a:r>
            <a:r>
              <a:rPr lang="cs-CZ" b="1" dirty="0" err="1" smtClean="0">
                <a:latin typeface="Gill Sans MT" pitchFamily="34" charset="-18"/>
              </a:rPr>
              <a:t>problem</a:t>
            </a:r>
            <a:r>
              <a:rPr lang="cs-CZ" b="1" dirty="0" smtClean="0">
                <a:latin typeface="Gill Sans MT" pitchFamily="34" charset="-18"/>
              </a:rPr>
              <a:t>&lt;/a&gt;&lt;b&gt;</a:t>
            </a:r>
            <a:r>
              <a:rPr lang="cs-CZ" b="1" dirty="0" err="1" smtClean="0">
                <a:latin typeface="Gill Sans MT" pitchFamily="34" charset="-18"/>
              </a:rPr>
              <a:t>here</a:t>
            </a:r>
            <a:r>
              <a:rPr lang="cs-CZ" b="1" dirty="0" smtClean="0">
                <a:latin typeface="Gill Sans MT" pitchFamily="34" charset="-18"/>
              </a:rPr>
              <a:t>&lt;/b&gt;</a:t>
            </a:r>
          </a:p>
          <a:p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Jméno značky na začátku a na konci musí být  stejné:</a:t>
            </a:r>
          </a:p>
          <a:p>
            <a:pPr lvl="1">
              <a:buNone/>
            </a:pPr>
            <a:r>
              <a:rPr lang="en-US" b="1" dirty="0" smtClean="0">
                <a:latin typeface="Gill Sans MT" pitchFamily="34" charset="-18"/>
              </a:rPr>
              <a:t>&lt;</a:t>
            </a:r>
            <a:r>
              <a:rPr lang="en-US" b="1" dirty="0" err="1" smtClean="0">
                <a:latin typeface="Gill Sans MT" pitchFamily="34" charset="-18"/>
              </a:rPr>
              <a:t>para</a:t>
            </a:r>
            <a:r>
              <a:rPr lang="en-US" b="1" dirty="0" smtClean="0">
                <a:latin typeface="Gill Sans MT" pitchFamily="34" charset="-18"/>
              </a:rPr>
              <a:t>&gt;I like to ride my motorcycle &lt;emphasis&gt;really&lt;/emphasis&gt; fast.</a:t>
            </a:r>
            <a:endParaRPr lang="cs-CZ" b="1" dirty="0" smtClean="0">
              <a:latin typeface="Gill Sans MT" pitchFamily="34" charset="-18"/>
            </a:endParaRPr>
          </a:p>
          <a:p>
            <a:pPr lvl="1">
              <a:buNone/>
            </a:pPr>
            <a:r>
              <a:rPr lang="en-US" b="1" dirty="0" smtClean="0">
                <a:latin typeface="Gill Sans MT" pitchFamily="34" charset="-18"/>
              </a:rPr>
              <a:t>&lt;/</a:t>
            </a:r>
            <a:r>
              <a:rPr lang="en-US" b="1" dirty="0" err="1" smtClean="0">
                <a:latin typeface="Gill Sans MT" pitchFamily="34" charset="-18"/>
              </a:rPr>
              <a:t>para</a:t>
            </a:r>
            <a:r>
              <a:rPr lang="en-US" b="1" dirty="0" smtClean="0">
                <a:latin typeface="Gill Sans MT" pitchFamily="34" charset="-18"/>
              </a:rPr>
              <a:t>&gt;</a:t>
            </a:r>
            <a:endParaRPr lang="cs-CZ" b="1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Hierarchie XML elementů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59592"/>
            <a:ext cx="8507288" cy="493776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Vkládáním vnořených elementů do obsahu kořenového elementu</a:t>
            </a:r>
          </a:p>
          <a:p>
            <a:pPr lvl="2">
              <a:buNone/>
            </a:pPr>
            <a:r>
              <a:rPr lang="cs-CZ" b="1" dirty="0" smtClean="0">
                <a:latin typeface="Gill Sans MT" pitchFamily="34" charset="-18"/>
              </a:rPr>
              <a:t>&lt;význam_</a:t>
            </a:r>
            <a:r>
              <a:rPr lang="cs-CZ" b="1" dirty="0" err="1" smtClean="0">
                <a:latin typeface="Gill Sans MT" pitchFamily="34" charset="-18"/>
              </a:rPr>
              <a:t>elementuA</a:t>
            </a:r>
            <a:r>
              <a:rPr lang="cs-CZ" b="1" dirty="0" smtClean="0">
                <a:latin typeface="Gill Sans MT" pitchFamily="34" charset="-18"/>
              </a:rPr>
              <a:t>&gt; obsah_</a:t>
            </a:r>
            <a:r>
              <a:rPr lang="cs-CZ" b="1" dirty="0" err="1" smtClean="0">
                <a:latin typeface="Gill Sans MT" pitchFamily="34" charset="-18"/>
              </a:rPr>
              <a:t>elementuA</a:t>
            </a:r>
            <a:endParaRPr lang="cs-CZ" b="1" dirty="0" smtClean="0">
              <a:latin typeface="Gill Sans MT" pitchFamily="34" charset="-18"/>
            </a:endParaRPr>
          </a:p>
          <a:p>
            <a:pPr lvl="2">
              <a:buNone/>
            </a:pPr>
            <a:r>
              <a:rPr lang="cs-CZ" b="1" dirty="0" smtClean="0">
                <a:latin typeface="Gill Sans MT" pitchFamily="34" charset="-18"/>
              </a:rPr>
              <a:t>	&lt;význam_</a:t>
            </a:r>
            <a:r>
              <a:rPr lang="cs-CZ" b="1" dirty="0" err="1" smtClean="0">
                <a:latin typeface="Gill Sans MT" pitchFamily="34" charset="-18"/>
              </a:rPr>
              <a:t>elementuAA</a:t>
            </a:r>
            <a:r>
              <a:rPr lang="cs-CZ" b="1" dirty="0" smtClean="0">
                <a:latin typeface="Gill Sans MT" pitchFamily="34" charset="-18"/>
              </a:rPr>
              <a:t>&gt; obsah_</a:t>
            </a:r>
            <a:r>
              <a:rPr lang="cs-CZ" b="1" dirty="0" err="1" smtClean="0">
                <a:latin typeface="Gill Sans MT" pitchFamily="34" charset="-18"/>
              </a:rPr>
              <a:t>elementuAA</a:t>
            </a:r>
            <a:endParaRPr lang="cs-CZ" b="1" dirty="0" smtClean="0">
              <a:latin typeface="Gill Sans MT" pitchFamily="34" charset="-18"/>
            </a:endParaRPr>
          </a:p>
          <a:p>
            <a:pPr lvl="2">
              <a:buNone/>
            </a:pPr>
            <a:r>
              <a:rPr lang="cs-CZ" b="1" dirty="0" smtClean="0">
                <a:latin typeface="Gill Sans MT" pitchFamily="34" charset="-18"/>
              </a:rPr>
              <a:t>	&lt;/význam_</a:t>
            </a:r>
            <a:r>
              <a:rPr lang="cs-CZ" b="1" dirty="0" err="1" smtClean="0">
                <a:latin typeface="Gill Sans MT" pitchFamily="34" charset="-18"/>
              </a:rPr>
              <a:t>elementuAA</a:t>
            </a:r>
            <a:r>
              <a:rPr lang="cs-CZ" b="1" dirty="0" smtClean="0">
                <a:latin typeface="Gill Sans MT" pitchFamily="34" charset="-18"/>
              </a:rPr>
              <a:t>&gt;</a:t>
            </a:r>
          </a:p>
          <a:p>
            <a:pPr lvl="2">
              <a:buNone/>
            </a:pPr>
            <a:r>
              <a:rPr lang="cs-CZ" b="1" dirty="0" smtClean="0">
                <a:latin typeface="Gill Sans MT" pitchFamily="34" charset="-18"/>
              </a:rPr>
              <a:t>&lt;/význam_</a:t>
            </a:r>
            <a:r>
              <a:rPr lang="cs-CZ" b="1" dirty="0" err="1" smtClean="0">
                <a:latin typeface="Gill Sans MT" pitchFamily="34" charset="-18"/>
              </a:rPr>
              <a:t>elementuA</a:t>
            </a:r>
            <a:r>
              <a:rPr lang="cs-CZ" b="1" dirty="0" smtClean="0">
                <a:latin typeface="Gill Sans MT" pitchFamily="34" charset="-18"/>
              </a:rPr>
              <a:t>&gt;</a:t>
            </a:r>
            <a:endParaRPr lang="cs-CZ" b="1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Entity v XML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&lt;?</a:t>
            </a:r>
            <a:r>
              <a:rPr lang="cs-CZ" dirty="0" err="1" smtClean="0">
                <a:latin typeface="Gill Sans MT" pitchFamily="34" charset="-18"/>
              </a:rPr>
              <a:t>xml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version</a:t>
            </a:r>
            <a:r>
              <a:rPr lang="cs-CZ" dirty="0" smtClean="0">
                <a:latin typeface="Gill Sans MT" pitchFamily="34" charset="-18"/>
              </a:rPr>
              <a:t>="1.0"?&gt;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&lt;!DOCTYPE </a:t>
            </a:r>
            <a:r>
              <a:rPr lang="cs-CZ" dirty="0" err="1" smtClean="0">
                <a:latin typeface="Gill Sans MT" pitchFamily="34" charset="-18"/>
              </a:rPr>
              <a:t>message</a:t>
            </a:r>
            <a:r>
              <a:rPr lang="cs-CZ" dirty="0" smtClean="0">
                <a:latin typeface="Gill Sans MT" pitchFamily="34" charset="-18"/>
              </a:rPr>
              <a:t> SYSTEM "/</a:t>
            </a:r>
            <a:r>
              <a:rPr lang="cs-CZ" dirty="0" err="1" smtClean="0">
                <a:latin typeface="Gill Sans MT" pitchFamily="34" charset="-18"/>
              </a:rPr>
              <a:t>xmlstuff</a:t>
            </a:r>
            <a:r>
              <a:rPr lang="cs-CZ" dirty="0" smtClean="0">
                <a:latin typeface="Gill Sans MT" pitchFamily="34" charset="-18"/>
              </a:rPr>
              <a:t>/</a:t>
            </a:r>
            <a:r>
              <a:rPr lang="cs-CZ" dirty="0" err="1" smtClean="0">
                <a:latin typeface="Gill Sans MT" pitchFamily="34" charset="-18"/>
              </a:rPr>
              <a:t>dtds</a:t>
            </a:r>
            <a:r>
              <a:rPr lang="cs-CZ" dirty="0" smtClean="0">
                <a:latin typeface="Gill Sans MT" pitchFamily="34" charset="-18"/>
              </a:rPr>
              <a:t>/</a:t>
            </a:r>
            <a:r>
              <a:rPr lang="cs-CZ" dirty="0" err="1" smtClean="0">
                <a:latin typeface="Gill Sans MT" pitchFamily="34" charset="-18"/>
              </a:rPr>
              <a:t>message.dtd</a:t>
            </a:r>
            <a:r>
              <a:rPr lang="cs-CZ" dirty="0" smtClean="0">
                <a:latin typeface="Gill Sans MT" pitchFamily="34" charset="-18"/>
              </a:rPr>
              <a:t>" 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[    &lt;!ENTITY </a:t>
            </a:r>
            <a:r>
              <a:rPr lang="cs-CZ" dirty="0" err="1" smtClean="0">
                <a:latin typeface="Gill Sans MT" pitchFamily="34" charset="-18"/>
              </a:rPr>
              <a:t>client</a:t>
            </a:r>
            <a:r>
              <a:rPr lang="cs-CZ" dirty="0" smtClean="0">
                <a:latin typeface="Gill Sans MT" pitchFamily="34" charset="-18"/>
              </a:rPr>
              <a:t> "</a:t>
            </a:r>
            <a:r>
              <a:rPr lang="cs-CZ" dirty="0" err="1" smtClean="0">
                <a:latin typeface="Gill Sans MT" pitchFamily="34" charset="-18"/>
              </a:rPr>
              <a:t>Mr</a:t>
            </a:r>
            <a:r>
              <a:rPr lang="cs-CZ" dirty="0" smtClean="0">
                <a:latin typeface="Gill Sans MT" pitchFamily="34" charset="-18"/>
              </a:rPr>
              <a:t>. </a:t>
            </a:r>
            <a:r>
              <a:rPr lang="cs-CZ" dirty="0" err="1" smtClean="0">
                <a:latin typeface="Gill Sans MT" pitchFamily="34" charset="-18"/>
              </a:rPr>
              <a:t>Rufus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Xavier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Sasperilla</a:t>
            </a:r>
            <a:r>
              <a:rPr lang="cs-CZ" dirty="0" smtClean="0">
                <a:latin typeface="Gill Sans MT" pitchFamily="34" charset="-18"/>
              </a:rPr>
              <a:t>"&gt; 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	&lt;!ENTITY agent "</a:t>
            </a:r>
            <a:r>
              <a:rPr lang="cs-CZ" dirty="0" err="1" smtClean="0">
                <a:latin typeface="Gill Sans MT" pitchFamily="34" charset="-18"/>
              </a:rPr>
              <a:t>Ms</a:t>
            </a:r>
            <a:r>
              <a:rPr lang="cs-CZ" dirty="0" smtClean="0">
                <a:latin typeface="Gill Sans MT" pitchFamily="34" charset="-18"/>
              </a:rPr>
              <a:t>. </a:t>
            </a:r>
            <a:r>
              <a:rPr lang="cs-CZ" dirty="0" err="1" smtClean="0">
                <a:latin typeface="Gill Sans MT" pitchFamily="34" charset="-18"/>
              </a:rPr>
              <a:t>Sally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Tashuns</a:t>
            </a:r>
            <a:r>
              <a:rPr lang="cs-CZ" dirty="0" smtClean="0">
                <a:latin typeface="Gill Sans MT" pitchFamily="34" charset="-18"/>
              </a:rPr>
              <a:t>"&gt; 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	&lt;!ENTITY </a:t>
            </a:r>
            <a:r>
              <a:rPr lang="cs-CZ" dirty="0" err="1" smtClean="0">
                <a:latin typeface="Gill Sans MT" pitchFamily="34" charset="-18"/>
              </a:rPr>
              <a:t>phone</a:t>
            </a:r>
            <a:r>
              <a:rPr lang="cs-CZ" dirty="0" smtClean="0">
                <a:latin typeface="Gill Sans MT" pitchFamily="34" charset="-18"/>
              </a:rPr>
              <a:t> "&lt;</a:t>
            </a:r>
            <a:r>
              <a:rPr lang="cs-CZ" dirty="0" err="1" smtClean="0">
                <a:latin typeface="Gill Sans MT" pitchFamily="34" charset="-18"/>
              </a:rPr>
              <a:t>number</a:t>
            </a:r>
            <a:r>
              <a:rPr lang="cs-CZ" dirty="0" smtClean="0">
                <a:latin typeface="Gill Sans MT" pitchFamily="34" charset="-18"/>
              </a:rPr>
              <a:t>&gt;617-555-1299&lt;/</a:t>
            </a:r>
            <a:r>
              <a:rPr lang="cs-CZ" dirty="0" err="1" smtClean="0">
                <a:latin typeface="Gill Sans MT" pitchFamily="34" charset="-18"/>
              </a:rPr>
              <a:t>number</a:t>
            </a:r>
            <a:r>
              <a:rPr lang="cs-CZ" dirty="0" smtClean="0">
                <a:latin typeface="Gill Sans MT" pitchFamily="34" charset="-18"/>
              </a:rPr>
              <a:t>&gt;"&gt;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]&gt; 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&lt;</a:t>
            </a:r>
            <a:r>
              <a:rPr lang="cs-CZ" dirty="0" err="1" smtClean="0">
                <a:latin typeface="Gill Sans MT" pitchFamily="34" charset="-18"/>
              </a:rPr>
              <a:t>message</a:t>
            </a:r>
            <a:r>
              <a:rPr lang="cs-CZ" dirty="0" smtClean="0">
                <a:latin typeface="Gill Sans MT" pitchFamily="34" charset="-18"/>
              </a:rPr>
              <a:t>&gt; 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	&lt;</a:t>
            </a:r>
            <a:r>
              <a:rPr lang="cs-CZ" dirty="0" err="1" smtClean="0">
                <a:latin typeface="Gill Sans MT" pitchFamily="34" charset="-18"/>
              </a:rPr>
              <a:t>opening</a:t>
            </a:r>
            <a:r>
              <a:rPr lang="cs-CZ" dirty="0" smtClean="0">
                <a:latin typeface="Gill Sans MT" pitchFamily="34" charset="-18"/>
              </a:rPr>
              <a:t>&gt;</a:t>
            </a:r>
            <a:r>
              <a:rPr lang="cs-CZ" dirty="0" err="1" smtClean="0">
                <a:latin typeface="Gill Sans MT" pitchFamily="34" charset="-18"/>
              </a:rPr>
              <a:t>Dear</a:t>
            </a:r>
            <a:r>
              <a:rPr lang="cs-CZ" dirty="0" smtClean="0">
                <a:latin typeface="Gill Sans MT" pitchFamily="34" charset="-18"/>
              </a:rPr>
              <a:t> &amp;</a:t>
            </a:r>
            <a:r>
              <a:rPr lang="cs-CZ" dirty="0" err="1" smtClean="0">
                <a:latin typeface="Gill Sans MT" pitchFamily="34" charset="-18"/>
              </a:rPr>
              <a:t>client</a:t>
            </a:r>
            <a:r>
              <a:rPr lang="cs-CZ" dirty="0" smtClean="0">
                <a:latin typeface="Gill Sans MT" pitchFamily="34" charset="-18"/>
              </a:rPr>
              <a:t>;&lt;/</a:t>
            </a:r>
            <a:r>
              <a:rPr lang="cs-CZ" dirty="0" err="1" smtClean="0">
                <a:latin typeface="Gill Sans MT" pitchFamily="34" charset="-18"/>
              </a:rPr>
              <a:t>opening</a:t>
            </a:r>
            <a:r>
              <a:rPr lang="cs-CZ" dirty="0" smtClean="0">
                <a:latin typeface="Gill Sans MT" pitchFamily="34" charset="-18"/>
              </a:rPr>
              <a:t>&gt; 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	&lt;body&gt;</a:t>
            </a:r>
            <a:r>
              <a:rPr lang="cs-CZ" dirty="0" err="1" smtClean="0">
                <a:latin typeface="Gill Sans MT" pitchFamily="34" charset="-18"/>
              </a:rPr>
              <a:t>We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have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an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exciting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opportunity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for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you</a:t>
            </a:r>
            <a:r>
              <a:rPr lang="cs-CZ" dirty="0" smtClean="0">
                <a:latin typeface="Gill Sans MT" pitchFamily="34" charset="-18"/>
              </a:rPr>
              <a:t>! A set of </a:t>
            </a:r>
            <a:r>
              <a:rPr lang="cs-CZ" dirty="0" err="1" smtClean="0">
                <a:latin typeface="Gill Sans MT" pitchFamily="34" charset="-18"/>
              </a:rPr>
              <a:t>ocean</a:t>
            </a:r>
            <a:r>
              <a:rPr lang="cs-CZ" dirty="0" smtClean="0">
                <a:latin typeface="Gill Sans MT" pitchFamily="34" charset="-18"/>
              </a:rPr>
              <a:t>-front </a:t>
            </a:r>
            <a:r>
              <a:rPr lang="cs-CZ" dirty="0" err="1" smtClean="0">
                <a:latin typeface="Gill Sans MT" pitchFamily="34" charset="-18"/>
              </a:rPr>
              <a:t>cliff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dwellings</a:t>
            </a:r>
            <a:r>
              <a:rPr lang="cs-CZ" dirty="0" smtClean="0">
                <a:latin typeface="Gill Sans MT" pitchFamily="34" charset="-18"/>
              </a:rPr>
              <a:t> in </a:t>
            </a:r>
            <a:r>
              <a:rPr lang="cs-CZ" dirty="0" err="1" smtClean="0">
                <a:latin typeface="Gill Sans MT" pitchFamily="34" charset="-18"/>
              </a:rPr>
              <a:t>Mexico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have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been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renovated</a:t>
            </a:r>
            <a:r>
              <a:rPr lang="cs-CZ" dirty="0" smtClean="0">
                <a:latin typeface="Gill Sans MT" pitchFamily="34" charset="-18"/>
              </a:rPr>
              <a:t> as time-</a:t>
            </a:r>
            <a:r>
              <a:rPr lang="cs-CZ" dirty="0" err="1" smtClean="0">
                <a:latin typeface="Gill Sans MT" pitchFamily="34" charset="-18"/>
              </a:rPr>
              <a:t>share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vacation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homes</a:t>
            </a:r>
            <a:r>
              <a:rPr lang="cs-CZ" dirty="0" smtClean="0">
                <a:latin typeface="Gill Sans MT" pitchFamily="34" charset="-18"/>
              </a:rPr>
              <a:t>. </a:t>
            </a:r>
            <a:r>
              <a:rPr lang="cs-CZ" dirty="0" err="1" smtClean="0">
                <a:latin typeface="Gill Sans MT" pitchFamily="34" charset="-18"/>
              </a:rPr>
              <a:t>They</a:t>
            </a:r>
            <a:r>
              <a:rPr lang="cs-CZ" dirty="0" smtClean="0">
                <a:latin typeface="Gill Sans MT" pitchFamily="34" charset="-18"/>
              </a:rPr>
              <a:t>'re </a:t>
            </a:r>
            <a:r>
              <a:rPr lang="cs-CZ" dirty="0" err="1" smtClean="0">
                <a:latin typeface="Gill Sans MT" pitchFamily="34" charset="-18"/>
              </a:rPr>
              <a:t>going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fast</a:t>
            </a:r>
            <a:r>
              <a:rPr lang="cs-CZ" dirty="0" smtClean="0">
                <a:latin typeface="Gill Sans MT" pitchFamily="34" charset="-18"/>
              </a:rPr>
              <a:t>! To </a:t>
            </a:r>
            <a:r>
              <a:rPr lang="cs-CZ" dirty="0" err="1" smtClean="0">
                <a:latin typeface="Gill Sans MT" pitchFamily="34" charset="-18"/>
              </a:rPr>
              <a:t>reserve</a:t>
            </a:r>
            <a:r>
              <a:rPr lang="cs-CZ" dirty="0" smtClean="0">
                <a:latin typeface="Gill Sans MT" pitchFamily="34" charset="-18"/>
              </a:rPr>
              <a:t> a </a:t>
            </a:r>
            <a:r>
              <a:rPr lang="cs-CZ" dirty="0" err="1" smtClean="0">
                <a:latin typeface="Gill Sans MT" pitchFamily="34" charset="-18"/>
              </a:rPr>
              <a:t>place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for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your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holiday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call</a:t>
            </a:r>
            <a:r>
              <a:rPr lang="cs-CZ" dirty="0" smtClean="0">
                <a:latin typeface="Gill Sans MT" pitchFamily="34" charset="-18"/>
              </a:rPr>
              <a:t> &amp;agent; </a:t>
            </a:r>
            <a:r>
              <a:rPr lang="cs-CZ" dirty="0" err="1" smtClean="0">
                <a:latin typeface="Gill Sans MT" pitchFamily="34" charset="-18"/>
              </a:rPr>
              <a:t>at</a:t>
            </a:r>
            <a:r>
              <a:rPr lang="cs-CZ" dirty="0" smtClean="0">
                <a:latin typeface="Gill Sans MT" pitchFamily="34" charset="-18"/>
              </a:rPr>
              <a:t> &amp;</a:t>
            </a:r>
            <a:r>
              <a:rPr lang="cs-CZ" dirty="0" err="1" smtClean="0">
                <a:latin typeface="Gill Sans MT" pitchFamily="34" charset="-18"/>
              </a:rPr>
              <a:t>phone</a:t>
            </a:r>
            <a:r>
              <a:rPr lang="cs-CZ" dirty="0" smtClean="0">
                <a:latin typeface="Gill Sans MT" pitchFamily="34" charset="-18"/>
              </a:rPr>
              <a:t>;. </a:t>
            </a:r>
            <a:r>
              <a:rPr lang="cs-CZ" dirty="0" err="1" smtClean="0">
                <a:latin typeface="Gill Sans MT" pitchFamily="34" charset="-18"/>
              </a:rPr>
              <a:t>Hurry</a:t>
            </a:r>
            <a:r>
              <a:rPr lang="cs-CZ" dirty="0" smtClean="0">
                <a:latin typeface="Gill Sans MT" pitchFamily="34" charset="-18"/>
              </a:rPr>
              <a:t>, &amp;</a:t>
            </a:r>
            <a:r>
              <a:rPr lang="cs-CZ" dirty="0" err="1" smtClean="0">
                <a:latin typeface="Gill Sans MT" pitchFamily="34" charset="-18"/>
              </a:rPr>
              <a:t>client</a:t>
            </a:r>
            <a:r>
              <a:rPr lang="cs-CZ" dirty="0" smtClean="0">
                <a:latin typeface="Gill Sans MT" pitchFamily="34" charset="-18"/>
              </a:rPr>
              <a:t>;. Time </a:t>
            </a:r>
            <a:r>
              <a:rPr lang="cs-CZ" dirty="0" err="1" smtClean="0">
                <a:latin typeface="Gill Sans MT" pitchFamily="34" charset="-18"/>
              </a:rPr>
              <a:t>is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running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out</a:t>
            </a:r>
            <a:r>
              <a:rPr lang="cs-CZ" dirty="0" smtClean="0">
                <a:latin typeface="Gill Sans MT" pitchFamily="34" charset="-18"/>
              </a:rPr>
              <a:t>!&lt;/body&gt; 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&lt;/</a:t>
            </a:r>
            <a:r>
              <a:rPr lang="cs-CZ" dirty="0" err="1" smtClean="0">
                <a:latin typeface="Gill Sans MT" pitchFamily="34" charset="-18"/>
              </a:rPr>
              <a:t>message</a:t>
            </a:r>
            <a:r>
              <a:rPr lang="cs-CZ" dirty="0" smtClean="0">
                <a:latin typeface="Gill Sans MT" pitchFamily="34" charset="-18"/>
              </a:rPr>
              <a:t>&gt;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Entity v XML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Definice entit: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	</a:t>
            </a:r>
            <a:r>
              <a:rPr lang="cs-CZ" sz="2400" dirty="0" smtClean="0">
                <a:latin typeface="Gill Sans MT" pitchFamily="34" charset="-18"/>
              </a:rPr>
              <a:t>&lt;!ENTITY </a:t>
            </a:r>
            <a:r>
              <a:rPr lang="cs-CZ" sz="2400" dirty="0" err="1" smtClean="0">
                <a:latin typeface="Gill Sans MT" pitchFamily="34" charset="-18"/>
              </a:rPr>
              <a:t>client</a:t>
            </a:r>
            <a:r>
              <a:rPr lang="cs-CZ" sz="2400" dirty="0" smtClean="0">
                <a:latin typeface="Gill Sans MT" pitchFamily="34" charset="-18"/>
              </a:rPr>
              <a:t> "</a:t>
            </a:r>
            <a:r>
              <a:rPr lang="cs-CZ" sz="2400" dirty="0" err="1" smtClean="0">
                <a:latin typeface="Gill Sans MT" pitchFamily="34" charset="-18"/>
              </a:rPr>
              <a:t>Mr</a:t>
            </a:r>
            <a:r>
              <a:rPr lang="cs-CZ" sz="2400" dirty="0" smtClean="0">
                <a:latin typeface="Gill Sans MT" pitchFamily="34" charset="-18"/>
              </a:rPr>
              <a:t>. </a:t>
            </a:r>
            <a:r>
              <a:rPr lang="cs-CZ" sz="2400" dirty="0" err="1" smtClean="0">
                <a:latin typeface="Gill Sans MT" pitchFamily="34" charset="-18"/>
              </a:rPr>
              <a:t>Rufus</a:t>
            </a:r>
            <a:r>
              <a:rPr lang="cs-CZ" sz="2400" dirty="0" smtClean="0">
                <a:latin typeface="Gill Sans MT" pitchFamily="34" charset="-18"/>
              </a:rPr>
              <a:t> </a:t>
            </a:r>
            <a:r>
              <a:rPr lang="cs-CZ" sz="2400" dirty="0" err="1" smtClean="0">
                <a:latin typeface="Gill Sans MT" pitchFamily="34" charset="-18"/>
              </a:rPr>
              <a:t>Xavier</a:t>
            </a:r>
            <a:r>
              <a:rPr lang="cs-CZ" sz="2400" dirty="0" smtClean="0">
                <a:latin typeface="Gill Sans MT" pitchFamily="34" charset="-18"/>
              </a:rPr>
              <a:t> </a:t>
            </a:r>
            <a:r>
              <a:rPr lang="cs-CZ" sz="2400" dirty="0" err="1" smtClean="0">
                <a:latin typeface="Gill Sans MT" pitchFamily="34" charset="-18"/>
              </a:rPr>
              <a:t>Sasperilla</a:t>
            </a:r>
            <a:r>
              <a:rPr lang="cs-CZ" sz="2400" dirty="0" smtClean="0">
                <a:latin typeface="Gill Sans MT" pitchFamily="34" charset="-18"/>
              </a:rPr>
              <a:t>"&gt; </a:t>
            </a:r>
          </a:p>
          <a:p>
            <a:pPr>
              <a:buNone/>
            </a:pPr>
            <a:r>
              <a:rPr lang="cs-CZ" sz="2400" dirty="0" smtClean="0">
                <a:latin typeface="Gill Sans MT" pitchFamily="34" charset="-18"/>
              </a:rPr>
              <a:t>	&lt;!ENTITY agent "</a:t>
            </a:r>
            <a:r>
              <a:rPr lang="cs-CZ" sz="2400" dirty="0" err="1" smtClean="0">
                <a:latin typeface="Gill Sans MT" pitchFamily="34" charset="-18"/>
              </a:rPr>
              <a:t>Ms</a:t>
            </a:r>
            <a:r>
              <a:rPr lang="cs-CZ" sz="2400" dirty="0" smtClean="0">
                <a:latin typeface="Gill Sans MT" pitchFamily="34" charset="-18"/>
              </a:rPr>
              <a:t>. </a:t>
            </a:r>
            <a:r>
              <a:rPr lang="cs-CZ" sz="2400" dirty="0" err="1" smtClean="0">
                <a:latin typeface="Gill Sans MT" pitchFamily="34" charset="-18"/>
              </a:rPr>
              <a:t>Sally</a:t>
            </a:r>
            <a:r>
              <a:rPr lang="cs-CZ" sz="2400" dirty="0" smtClean="0">
                <a:latin typeface="Gill Sans MT" pitchFamily="34" charset="-18"/>
              </a:rPr>
              <a:t> </a:t>
            </a:r>
            <a:r>
              <a:rPr lang="cs-CZ" sz="2400" dirty="0" err="1" smtClean="0">
                <a:latin typeface="Gill Sans MT" pitchFamily="34" charset="-18"/>
              </a:rPr>
              <a:t>Tashuns</a:t>
            </a:r>
            <a:r>
              <a:rPr lang="cs-CZ" sz="2400" dirty="0" smtClean="0">
                <a:latin typeface="Gill Sans MT" pitchFamily="34" charset="-18"/>
              </a:rPr>
              <a:t>"&gt; </a:t>
            </a:r>
          </a:p>
          <a:p>
            <a:pPr>
              <a:buNone/>
            </a:pPr>
            <a:r>
              <a:rPr lang="cs-CZ" sz="2400" dirty="0" smtClean="0">
                <a:latin typeface="Gill Sans MT" pitchFamily="34" charset="-18"/>
              </a:rPr>
              <a:t>	&lt;!ENTITY </a:t>
            </a:r>
            <a:r>
              <a:rPr lang="cs-CZ" sz="2400" dirty="0" err="1" smtClean="0">
                <a:latin typeface="Gill Sans MT" pitchFamily="34" charset="-18"/>
              </a:rPr>
              <a:t>phone</a:t>
            </a:r>
            <a:r>
              <a:rPr lang="cs-CZ" sz="2400" dirty="0" smtClean="0">
                <a:latin typeface="Gill Sans MT" pitchFamily="34" charset="-18"/>
              </a:rPr>
              <a:t> "&lt;</a:t>
            </a:r>
            <a:r>
              <a:rPr lang="cs-CZ" sz="2400" dirty="0" err="1" smtClean="0">
                <a:latin typeface="Gill Sans MT" pitchFamily="34" charset="-18"/>
              </a:rPr>
              <a:t>number</a:t>
            </a:r>
            <a:r>
              <a:rPr lang="cs-CZ" sz="2400" dirty="0" smtClean="0">
                <a:latin typeface="Gill Sans MT" pitchFamily="34" charset="-18"/>
              </a:rPr>
              <a:t>&gt;617-555-1299&lt;/</a:t>
            </a:r>
            <a:r>
              <a:rPr lang="cs-CZ" sz="2400" dirty="0" err="1" smtClean="0">
                <a:latin typeface="Gill Sans MT" pitchFamily="34" charset="-18"/>
              </a:rPr>
              <a:t>number</a:t>
            </a:r>
            <a:r>
              <a:rPr lang="cs-CZ" sz="2400" dirty="0" smtClean="0">
                <a:latin typeface="Gill Sans MT" pitchFamily="34" charset="-18"/>
              </a:rPr>
              <a:t>&gt;"&gt;</a:t>
            </a:r>
          </a:p>
          <a:p>
            <a:r>
              <a:rPr lang="cs-CZ" dirty="0" smtClean="0">
                <a:latin typeface="Gill Sans MT" pitchFamily="34" charset="-18"/>
              </a:rPr>
              <a:t>Použití entit: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	</a:t>
            </a:r>
            <a:r>
              <a:rPr lang="cs-CZ" dirty="0" err="1" smtClean="0">
                <a:latin typeface="Gill Sans MT" pitchFamily="34" charset="-18"/>
              </a:rPr>
              <a:t>call</a:t>
            </a:r>
            <a:r>
              <a:rPr lang="cs-CZ" dirty="0" smtClean="0">
                <a:latin typeface="Gill Sans MT" pitchFamily="34" charset="-18"/>
              </a:rPr>
              <a:t> &amp;agent; </a:t>
            </a:r>
            <a:r>
              <a:rPr lang="cs-CZ" dirty="0" err="1" smtClean="0">
                <a:latin typeface="Gill Sans MT" pitchFamily="34" charset="-18"/>
              </a:rPr>
              <a:t>at</a:t>
            </a:r>
            <a:r>
              <a:rPr lang="cs-CZ" dirty="0" smtClean="0">
                <a:latin typeface="Gill Sans MT" pitchFamily="34" charset="-18"/>
              </a:rPr>
              <a:t> &amp;</a:t>
            </a:r>
            <a:r>
              <a:rPr lang="cs-CZ" dirty="0" err="1" smtClean="0">
                <a:latin typeface="Gill Sans MT" pitchFamily="34" charset="-18"/>
              </a:rPr>
              <a:t>phone</a:t>
            </a:r>
            <a:r>
              <a:rPr lang="cs-CZ" dirty="0" smtClean="0">
                <a:latin typeface="Gill Sans MT" pitchFamily="34" charset="-18"/>
              </a:rPr>
              <a:t>;. </a:t>
            </a:r>
            <a:r>
              <a:rPr lang="cs-CZ" dirty="0" err="1" smtClean="0">
                <a:latin typeface="Gill Sans MT" pitchFamily="34" charset="-18"/>
              </a:rPr>
              <a:t>Hurry</a:t>
            </a:r>
            <a:r>
              <a:rPr lang="cs-CZ" dirty="0" smtClean="0">
                <a:latin typeface="Gill Sans MT" pitchFamily="34" charset="-18"/>
              </a:rPr>
              <a:t>, &amp;</a:t>
            </a:r>
            <a:r>
              <a:rPr lang="cs-CZ" dirty="0" err="1" smtClean="0">
                <a:latin typeface="Gill Sans MT" pitchFamily="34" charset="-18"/>
              </a:rPr>
              <a:t>client</a:t>
            </a:r>
            <a:r>
              <a:rPr lang="cs-CZ" dirty="0" smtClean="0">
                <a:latin typeface="Gill Sans MT" pitchFamily="34" charset="-18"/>
              </a:rPr>
              <a:t>;. Time </a:t>
            </a:r>
            <a:r>
              <a:rPr lang="cs-CZ" dirty="0" err="1" smtClean="0">
                <a:latin typeface="Gill Sans MT" pitchFamily="34" charset="-18"/>
              </a:rPr>
              <a:t>is</a:t>
            </a:r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Textová náhrada &amp;agent za </a:t>
            </a:r>
            <a:r>
              <a:rPr lang="cs-CZ" sz="3200" dirty="0" err="1" smtClean="0">
                <a:latin typeface="Gill Sans MT" pitchFamily="34" charset="-18"/>
              </a:rPr>
              <a:t>Ms</a:t>
            </a:r>
            <a:r>
              <a:rPr lang="cs-CZ" sz="3200" dirty="0" smtClean="0">
                <a:latin typeface="Gill Sans MT" pitchFamily="34" charset="-18"/>
              </a:rPr>
              <a:t>. </a:t>
            </a:r>
            <a:r>
              <a:rPr lang="cs-CZ" sz="3200" dirty="0" err="1" smtClean="0">
                <a:latin typeface="Gill Sans MT" pitchFamily="34" charset="-18"/>
              </a:rPr>
              <a:t>Sally</a:t>
            </a:r>
            <a:r>
              <a:rPr lang="cs-CZ" sz="3200" dirty="0" smtClean="0">
                <a:latin typeface="Gill Sans MT" pitchFamily="34" charset="-18"/>
              </a:rPr>
              <a:t> </a:t>
            </a:r>
            <a:r>
              <a:rPr lang="cs-CZ" sz="3200" dirty="0" err="1" smtClean="0">
                <a:latin typeface="Gill Sans MT" pitchFamily="34" charset="-18"/>
              </a:rPr>
              <a:t>Tashuns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XML schéma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Schéma: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Generická reprezentace třídy objektů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Předpis, jak mají vypadat objekty stejné třídy</a:t>
            </a:r>
          </a:p>
          <a:p>
            <a:r>
              <a:rPr lang="cs-CZ" dirty="0" smtClean="0">
                <a:latin typeface="Gill Sans MT" pitchFamily="34" charset="-18"/>
              </a:rPr>
              <a:t>XML schéma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Test, zda dokument XML odpovídá předpisu</a:t>
            </a:r>
          </a:p>
          <a:p>
            <a:r>
              <a:rPr lang="cs-CZ" dirty="0" smtClean="0">
                <a:latin typeface="Gill Sans MT" pitchFamily="34" charset="-18"/>
              </a:rPr>
              <a:t>XML schémata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DTD (Document Type </a:t>
            </a:r>
            <a:r>
              <a:rPr lang="cs-CZ" dirty="0" err="1" smtClean="0">
                <a:latin typeface="Gill Sans MT" pitchFamily="34" charset="-18"/>
              </a:rPr>
              <a:t>Definition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XSD (XML </a:t>
            </a:r>
            <a:r>
              <a:rPr lang="cs-CZ" dirty="0" err="1" smtClean="0">
                <a:latin typeface="Gill Sans MT" pitchFamily="34" charset="-18"/>
              </a:rPr>
              <a:t>Schema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Definition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DTD – příklad XML souboru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&lt;?</a:t>
            </a:r>
            <a:r>
              <a:rPr lang="cs-CZ" b="1" dirty="0" err="1" smtClean="0">
                <a:latin typeface="Gill Sans MT" pitchFamily="34" charset="-18"/>
              </a:rPr>
              <a:t>xml</a:t>
            </a:r>
            <a:r>
              <a:rPr lang="cs-CZ" b="1" dirty="0" smtClean="0">
                <a:latin typeface="Gill Sans MT" pitchFamily="34" charset="-18"/>
              </a:rPr>
              <a:t> </a:t>
            </a:r>
            <a:r>
              <a:rPr lang="cs-CZ" b="1" dirty="0" err="1" smtClean="0">
                <a:latin typeface="Gill Sans MT" pitchFamily="34" charset="-18"/>
              </a:rPr>
              <a:t>version</a:t>
            </a:r>
            <a:r>
              <a:rPr lang="cs-CZ" b="1" dirty="0" smtClean="0">
                <a:latin typeface="Gill Sans MT" pitchFamily="34" charset="-18"/>
              </a:rPr>
              <a:t>="1.0" </a:t>
            </a:r>
            <a:r>
              <a:rPr lang="cs-CZ" b="1" dirty="0" err="1" smtClean="0">
                <a:latin typeface="Gill Sans MT" pitchFamily="34" charset="-18"/>
              </a:rPr>
              <a:t>encoding</a:t>
            </a:r>
            <a:r>
              <a:rPr lang="cs-CZ" b="1" dirty="0" smtClean="0">
                <a:latin typeface="Gill Sans MT" pitchFamily="34" charset="-18"/>
              </a:rPr>
              <a:t>="UTF-8"?&gt;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&lt;!DOCTYPE </a:t>
            </a:r>
            <a:r>
              <a:rPr lang="cs-CZ" b="1" dirty="0" err="1" smtClean="0">
                <a:latin typeface="Gill Sans MT" pitchFamily="34" charset="-18"/>
              </a:rPr>
              <a:t>clovek</a:t>
            </a:r>
            <a:r>
              <a:rPr lang="cs-CZ" b="1" dirty="0" smtClean="0">
                <a:latin typeface="Gill Sans MT" pitchFamily="34" charset="-18"/>
              </a:rPr>
              <a:t> SYSTEM "příklad.</a:t>
            </a:r>
            <a:r>
              <a:rPr lang="cs-CZ" b="1" dirty="0" err="1" smtClean="0">
                <a:latin typeface="Gill Sans MT" pitchFamily="34" charset="-18"/>
              </a:rPr>
              <a:t>dtd</a:t>
            </a:r>
            <a:r>
              <a:rPr lang="cs-CZ" b="1" dirty="0" smtClean="0">
                <a:latin typeface="Gill Sans MT" pitchFamily="34" charset="-18"/>
              </a:rPr>
              <a:t>"&gt;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&lt;</a:t>
            </a:r>
            <a:r>
              <a:rPr lang="cs-CZ" b="1" dirty="0" err="1" smtClean="0">
                <a:latin typeface="Gill Sans MT" pitchFamily="34" charset="-18"/>
              </a:rPr>
              <a:t>clovek</a:t>
            </a:r>
            <a:r>
              <a:rPr lang="cs-CZ" b="1" dirty="0" smtClean="0">
                <a:latin typeface="Gill Sans MT" pitchFamily="34" charset="-18"/>
              </a:rPr>
              <a:t> </a:t>
            </a:r>
            <a:r>
              <a:rPr lang="cs-CZ" b="1" dirty="0" err="1" smtClean="0">
                <a:latin typeface="Gill Sans MT" pitchFamily="34" charset="-18"/>
              </a:rPr>
              <a:t>oscis</a:t>
            </a:r>
            <a:r>
              <a:rPr lang="cs-CZ" b="1" dirty="0" smtClean="0">
                <a:latin typeface="Gill Sans MT" pitchFamily="34" charset="-18"/>
              </a:rPr>
              <a:t>=</a:t>
            </a:r>
            <a:r>
              <a:rPr lang="en-US" b="1" dirty="0" smtClean="0">
                <a:latin typeface="Gill Sans MT" pitchFamily="34" charset="-18"/>
              </a:rPr>
              <a:t>“174762”</a:t>
            </a:r>
            <a:r>
              <a:rPr lang="cs-CZ" b="1" dirty="0" smtClean="0">
                <a:latin typeface="Gill Sans MT" pitchFamily="34" charset="-18"/>
              </a:rPr>
              <a:t>&gt;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  &lt;</a:t>
            </a:r>
            <a:r>
              <a:rPr lang="cs-CZ" b="1" dirty="0" err="1" smtClean="0">
                <a:latin typeface="Gill Sans MT" pitchFamily="34" charset="-18"/>
              </a:rPr>
              <a:t>jmeno</a:t>
            </a:r>
            <a:r>
              <a:rPr lang="cs-CZ" b="1" dirty="0" smtClean="0">
                <a:latin typeface="Gill Sans MT" pitchFamily="34" charset="-18"/>
              </a:rPr>
              <a:t>&gt;Tomáš&lt;/</a:t>
            </a:r>
            <a:r>
              <a:rPr lang="cs-CZ" b="1" dirty="0" err="1" smtClean="0">
                <a:latin typeface="Gill Sans MT" pitchFamily="34" charset="-18"/>
              </a:rPr>
              <a:t>jmeno</a:t>
            </a:r>
            <a:r>
              <a:rPr lang="cs-CZ" b="1" dirty="0" smtClean="0">
                <a:latin typeface="Gill Sans MT" pitchFamily="34" charset="-18"/>
              </a:rPr>
              <a:t>&gt;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  &lt;adresa&gt;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    &lt;ulice&gt;Nesmrtelná&lt;/ulice&gt;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    &lt;</a:t>
            </a:r>
            <a:r>
              <a:rPr lang="cs-CZ" b="1" dirty="0" err="1" smtClean="0">
                <a:latin typeface="Gill Sans MT" pitchFamily="34" charset="-18"/>
              </a:rPr>
              <a:t>cislo</a:t>
            </a:r>
            <a:r>
              <a:rPr lang="cs-CZ" b="1" dirty="0" smtClean="0">
                <a:latin typeface="Gill Sans MT" pitchFamily="34" charset="-18"/>
              </a:rPr>
              <a:t>&gt;99&lt;/</a:t>
            </a:r>
            <a:r>
              <a:rPr lang="cs-CZ" b="1" dirty="0" err="1" smtClean="0">
                <a:latin typeface="Gill Sans MT" pitchFamily="34" charset="-18"/>
              </a:rPr>
              <a:t>cislo</a:t>
            </a:r>
            <a:r>
              <a:rPr lang="cs-CZ" b="1" dirty="0" smtClean="0">
                <a:latin typeface="Gill Sans MT" pitchFamily="34" charset="-18"/>
              </a:rPr>
              <a:t>&gt;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    &lt;</a:t>
            </a:r>
            <a:r>
              <a:rPr lang="cs-CZ" b="1" dirty="0" err="1" smtClean="0">
                <a:latin typeface="Gill Sans MT" pitchFamily="34" charset="-18"/>
              </a:rPr>
              <a:t>mesto</a:t>
            </a:r>
            <a:r>
              <a:rPr lang="cs-CZ" b="1" dirty="0" smtClean="0">
                <a:latin typeface="Gill Sans MT" pitchFamily="34" charset="-18"/>
              </a:rPr>
              <a:t>&gt;Brno&lt;/</a:t>
            </a:r>
            <a:r>
              <a:rPr lang="cs-CZ" b="1" dirty="0" err="1" smtClean="0">
                <a:latin typeface="Gill Sans MT" pitchFamily="34" charset="-18"/>
              </a:rPr>
              <a:t>mesto</a:t>
            </a:r>
            <a:r>
              <a:rPr lang="cs-CZ" b="1" dirty="0" smtClean="0">
                <a:latin typeface="Gill Sans MT" pitchFamily="34" charset="-18"/>
              </a:rPr>
              <a:t>&gt;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  &lt;/adresa&gt;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&lt;/</a:t>
            </a:r>
            <a:r>
              <a:rPr lang="cs-CZ" b="1" dirty="0" err="1" smtClean="0">
                <a:latin typeface="Gill Sans MT" pitchFamily="34" charset="-18"/>
              </a:rPr>
              <a:t>clovek</a:t>
            </a:r>
            <a:r>
              <a:rPr lang="cs-CZ" b="1" dirty="0" smtClean="0">
                <a:latin typeface="Gill Sans MT" pitchFamily="34" charset="-18"/>
              </a:rPr>
              <a:t>&gt;</a:t>
            </a:r>
            <a:endParaRPr lang="cs-CZ" dirty="0" smtClean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Příklad.</a:t>
            </a:r>
            <a:r>
              <a:rPr lang="cs-CZ" sz="3200" dirty="0" err="1" smtClean="0">
                <a:latin typeface="Gill Sans MT" pitchFamily="34" charset="-18"/>
              </a:rPr>
              <a:t>dtd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&lt;!ELEMENT </a:t>
            </a:r>
            <a:r>
              <a:rPr lang="cs-CZ" b="1" dirty="0" err="1" smtClean="0">
                <a:latin typeface="Gill Sans MT" pitchFamily="34" charset="-18"/>
              </a:rPr>
              <a:t>clovek</a:t>
            </a:r>
            <a:r>
              <a:rPr lang="cs-CZ" b="1" dirty="0" smtClean="0">
                <a:latin typeface="Gill Sans MT" pitchFamily="34" charset="-18"/>
              </a:rPr>
              <a:t> (</a:t>
            </a:r>
            <a:r>
              <a:rPr lang="cs-CZ" b="1" dirty="0" err="1" smtClean="0">
                <a:latin typeface="Gill Sans MT" pitchFamily="34" charset="-18"/>
              </a:rPr>
              <a:t>jmeno</a:t>
            </a:r>
            <a:r>
              <a:rPr lang="cs-CZ" b="1" dirty="0" smtClean="0">
                <a:latin typeface="Gill Sans MT" pitchFamily="34" charset="-18"/>
              </a:rPr>
              <a:t>, adresa*)&gt;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&lt;!ELEMENT </a:t>
            </a:r>
            <a:r>
              <a:rPr lang="cs-CZ" b="1" dirty="0" err="1" smtClean="0">
                <a:latin typeface="Gill Sans MT" pitchFamily="34" charset="-18"/>
              </a:rPr>
              <a:t>jmeno</a:t>
            </a:r>
            <a:r>
              <a:rPr lang="cs-CZ" b="1" dirty="0" smtClean="0">
                <a:latin typeface="Gill Sans MT" pitchFamily="34" charset="-18"/>
              </a:rPr>
              <a:t>  (#PCDATA)&gt;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&lt;!ELEMENT adresa (ulice?, </a:t>
            </a:r>
            <a:r>
              <a:rPr lang="cs-CZ" b="1" dirty="0" err="1" smtClean="0">
                <a:latin typeface="Gill Sans MT" pitchFamily="34" charset="-18"/>
              </a:rPr>
              <a:t>cislo</a:t>
            </a:r>
            <a:r>
              <a:rPr lang="cs-CZ" b="1" dirty="0" smtClean="0">
                <a:latin typeface="Gill Sans MT" pitchFamily="34" charset="-18"/>
              </a:rPr>
              <a:t>?, </a:t>
            </a:r>
            <a:r>
              <a:rPr lang="cs-CZ" b="1" dirty="0" err="1" smtClean="0">
                <a:latin typeface="Gill Sans MT" pitchFamily="34" charset="-18"/>
              </a:rPr>
              <a:t>mesto</a:t>
            </a:r>
            <a:r>
              <a:rPr lang="cs-CZ" b="1" dirty="0" smtClean="0">
                <a:latin typeface="Gill Sans MT" pitchFamily="34" charset="-18"/>
              </a:rPr>
              <a:t>)&gt;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&lt;!ELEMENT ulice  (#PCDATA)&gt;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&lt;!ELEMENT </a:t>
            </a:r>
            <a:r>
              <a:rPr lang="cs-CZ" b="1" dirty="0" err="1" smtClean="0">
                <a:latin typeface="Gill Sans MT" pitchFamily="34" charset="-18"/>
              </a:rPr>
              <a:t>cislo</a:t>
            </a:r>
            <a:r>
              <a:rPr lang="cs-CZ" b="1" dirty="0" smtClean="0">
                <a:latin typeface="Gill Sans MT" pitchFamily="34" charset="-18"/>
              </a:rPr>
              <a:t>  (#PCDATA)&gt;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&lt;!ELEMENT </a:t>
            </a:r>
            <a:r>
              <a:rPr lang="cs-CZ" b="1" dirty="0" err="1" smtClean="0">
                <a:latin typeface="Gill Sans MT" pitchFamily="34" charset="-18"/>
              </a:rPr>
              <a:t>mesto</a:t>
            </a:r>
            <a:r>
              <a:rPr lang="cs-CZ" b="1" dirty="0" smtClean="0">
                <a:latin typeface="Gill Sans MT" pitchFamily="34" charset="-18"/>
              </a:rPr>
              <a:t>  (#PCDATA)&gt;</a:t>
            </a: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&lt;!ATTLIST </a:t>
            </a:r>
            <a:r>
              <a:rPr lang="cs-CZ" b="1" dirty="0" err="1" smtClean="0">
                <a:latin typeface="Gill Sans MT" pitchFamily="34" charset="-18"/>
              </a:rPr>
              <a:t>clovek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    </a:t>
            </a:r>
            <a:r>
              <a:rPr lang="en-US" b="1" dirty="0" err="1" smtClean="0">
                <a:latin typeface="Gill Sans MT" pitchFamily="34" charset="-18"/>
              </a:rPr>
              <a:t>oscis</a:t>
            </a:r>
            <a:r>
              <a:rPr lang="cs-CZ" b="1" dirty="0" smtClean="0">
                <a:latin typeface="Gill Sans MT" pitchFamily="34" charset="-18"/>
              </a:rPr>
              <a:t>  #REQUIRED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&gt;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Gill Sans MT" pitchFamily="34" charset="-18"/>
              </a:rPr>
              <a:t>DTD</a:t>
            </a:r>
            <a:r>
              <a:rPr lang="cs-CZ" sz="3200" dirty="0" smtClean="0">
                <a:latin typeface="Gill Sans MT" pitchFamily="34" charset="-18"/>
              </a:rPr>
              <a:t> syntaxe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Gill Sans MT" pitchFamily="34" charset="-18"/>
              </a:rPr>
              <a:t>#PCDATA</a:t>
            </a:r>
            <a:endParaRPr lang="en-US" dirty="0" smtClean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Znaková data, ale ne elementy</a:t>
            </a:r>
          </a:p>
          <a:p>
            <a:r>
              <a:rPr lang="cs-CZ" dirty="0" smtClean="0">
                <a:latin typeface="Gill Sans MT" pitchFamily="34" charset="-18"/>
              </a:rPr>
              <a:t>(</a:t>
            </a:r>
            <a:r>
              <a:rPr lang="en-US" dirty="0" smtClean="0">
                <a:latin typeface="Gill Sans MT" pitchFamily="34" charset="-18"/>
              </a:rPr>
              <a:t> e1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en-US" dirty="0" smtClean="0">
                <a:latin typeface="Gill Sans MT" pitchFamily="34" charset="-18"/>
              </a:rPr>
              <a:t>e2,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en-US" dirty="0" smtClean="0">
                <a:latin typeface="Gill Sans MT" pitchFamily="34" charset="-18"/>
              </a:rPr>
              <a:t>e3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Posloupnost elementů</a:t>
            </a:r>
          </a:p>
          <a:p>
            <a:r>
              <a:rPr lang="en-US" dirty="0" smtClean="0">
                <a:latin typeface="Gill Sans MT" pitchFamily="34" charset="-18"/>
              </a:rPr>
              <a:t>(e1| e2)</a:t>
            </a:r>
          </a:p>
          <a:p>
            <a:pPr lvl="1"/>
            <a:r>
              <a:rPr lang="en-US" dirty="0" smtClean="0">
                <a:latin typeface="Gill Sans MT" pitchFamily="34" charset="-18"/>
              </a:rPr>
              <a:t>e1 </a:t>
            </a:r>
            <a:r>
              <a:rPr lang="cs-CZ" dirty="0" smtClean="0">
                <a:latin typeface="Gill Sans MT" pitchFamily="34" charset="-18"/>
              </a:rPr>
              <a:t>nebo</a:t>
            </a:r>
            <a:r>
              <a:rPr lang="en-US" dirty="0" smtClean="0">
                <a:latin typeface="Gill Sans MT" pitchFamily="34" charset="-18"/>
              </a:rPr>
              <a:t> e2</a:t>
            </a:r>
          </a:p>
          <a:p>
            <a:r>
              <a:rPr lang="en-US" dirty="0" smtClean="0">
                <a:latin typeface="Gill Sans MT" pitchFamily="34" charset="-18"/>
              </a:rPr>
              <a:t>(…)*</a:t>
            </a:r>
          </a:p>
          <a:p>
            <a:pPr lvl="1"/>
            <a:r>
              <a:rPr lang="en-US" dirty="0" smtClean="0">
                <a:latin typeface="Gill Sans MT" pitchFamily="34" charset="-18"/>
              </a:rPr>
              <a:t>0 </a:t>
            </a:r>
            <a:r>
              <a:rPr lang="cs-CZ" dirty="0" smtClean="0">
                <a:latin typeface="Gill Sans MT" pitchFamily="34" charset="-18"/>
              </a:rPr>
              <a:t>až N opakování</a:t>
            </a:r>
          </a:p>
          <a:p>
            <a:r>
              <a:rPr lang="en-US" dirty="0" smtClean="0">
                <a:latin typeface="Gill Sans MT" pitchFamily="34" charset="-18"/>
              </a:rPr>
              <a:t>(…)+</a:t>
            </a:r>
          </a:p>
          <a:p>
            <a:pPr lvl="1"/>
            <a:r>
              <a:rPr lang="en-US" dirty="0" smtClean="0">
                <a:latin typeface="Gill Sans MT" pitchFamily="34" charset="-18"/>
              </a:rPr>
              <a:t>1 </a:t>
            </a:r>
            <a:r>
              <a:rPr lang="cs-CZ" dirty="0" smtClean="0">
                <a:latin typeface="Gill Sans MT" pitchFamily="34" charset="-18"/>
              </a:rPr>
              <a:t>až N opakování</a:t>
            </a:r>
            <a:endParaRPr lang="en-US" dirty="0" smtClean="0">
              <a:latin typeface="Gill Sans MT" pitchFamily="34" charset="-18"/>
            </a:endParaRPr>
          </a:p>
          <a:p>
            <a:r>
              <a:rPr lang="en-US" dirty="0" smtClean="0">
                <a:latin typeface="Gill Sans MT" pitchFamily="34" charset="-18"/>
              </a:rPr>
              <a:t>(…)</a:t>
            </a:r>
            <a:r>
              <a:rPr lang="cs-CZ" dirty="0" smtClean="0">
                <a:latin typeface="Gill Sans MT" pitchFamily="34" charset="-18"/>
              </a:rPr>
              <a:t>?</a:t>
            </a:r>
            <a:endParaRPr lang="en-US" dirty="0" smtClean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0</a:t>
            </a:r>
            <a:r>
              <a:rPr lang="en-US" dirty="0" smtClean="0">
                <a:latin typeface="Gill Sans MT" pitchFamily="34" charset="-18"/>
              </a:rPr>
              <a:t> </a:t>
            </a:r>
            <a:r>
              <a:rPr lang="cs-CZ" dirty="0" smtClean="0">
                <a:latin typeface="Gill Sans MT" pitchFamily="34" charset="-18"/>
              </a:rPr>
              <a:t>až 1 krát </a:t>
            </a:r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Rozšiřitelný značkovací jazyk XML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XML jako standardní textový formát pro výměnu informací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DTD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DTD deklaruje: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Slovník (elementy, které se mohou v XML dokumentu vyskytovat)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obsahový (</a:t>
            </a:r>
            <a:r>
              <a:rPr lang="cs-CZ" dirty="0" err="1" smtClean="0">
                <a:latin typeface="Gill Sans MT" pitchFamily="34" charset="-18"/>
              </a:rPr>
              <a:t>content</a:t>
            </a:r>
            <a:r>
              <a:rPr lang="cs-CZ" dirty="0" smtClean="0">
                <a:latin typeface="Gill Sans MT" pitchFamily="34" charset="-18"/>
              </a:rPr>
              <a:t>) model – jaké elementy může element-kontejner obsahovat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množinu atributů elementu 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Obsah jako element nebo atribut?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Textový obsah v XML může být umístěn uvnitř elementu-kontejneru nebo jako atribut, o umístění rozhoduje autor</a:t>
            </a:r>
          </a:p>
          <a:p>
            <a:r>
              <a:rPr lang="cs-CZ" dirty="0" smtClean="0">
                <a:latin typeface="Gill Sans MT" pitchFamily="34" charset="-18"/>
              </a:rPr>
              <a:t>Element-kontejner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Komplexnější text, který může být v budoucnosti dále strukturován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Nezáleží na přesném počtu mezer mezi slovy</a:t>
            </a:r>
          </a:p>
          <a:p>
            <a:r>
              <a:rPr lang="cs-CZ" dirty="0" smtClean="0">
                <a:latin typeface="Gill Sans MT" pitchFamily="34" charset="-18"/>
              </a:rPr>
              <a:t>Atribut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Textová položka, která nebude dále strukturována (např. Číslo zaměstnance)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Potřebujeme přenést přesný obsah včetně mezer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XSD – příklad XML souboru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&lt;?</a:t>
            </a:r>
            <a:r>
              <a:rPr lang="cs-CZ" dirty="0" err="1" smtClean="0">
                <a:latin typeface="Gill Sans MT" pitchFamily="34" charset="-18"/>
              </a:rPr>
              <a:t>xml</a:t>
            </a:r>
            <a:r>
              <a:rPr lang="cs-CZ" b="1" dirty="0" smtClean="0">
                <a:latin typeface="Gill Sans MT" pitchFamily="34" charset="-18"/>
              </a:rPr>
              <a:t> </a:t>
            </a:r>
            <a:r>
              <a:rPr lang="cs-CZ" b="1" dirty="0" err="1" smtClean="0">
                <a:latin typeface="Gill Sans MT" pitchFamily="34" charset="-18"/>
              </a:rPr>
              <a:t>version</a:t>
            </a:r>
            <a:r>
              <a:rPr lang="cs-CZ" b="1" dirty="0" smtClean="0">
                <a:latin typeface="Gill Sans MT" pitchFamily="34" charset="-18"/>
              </a:rPr>
              <a:t>="1.0" </a:t>
            </a:r>
            <a:r>
              <a:rPr lang="cs-CZ" b="1" dirty="0" err="1" smtClean="0">
                <a:latin typeface="Gill Sans MT" pitchFamily="34" charset="-18"/>
              </a:rPr>
              <a:t>encoding</a:t>
            </a:r>
            <a:r>
              <a:rPr lang="cs-CZ" b="1" dirty="0" smtClean="0">
                <a:latin typeface="Gill Sans MT" pitchFamily="34" charset="-18"/>
              </a:rPr>
              <a:t>="</a:t>
            </a:r>
            <a:r>
              <a:rPr lang="cs-CZ" b="1" dirty="0" err="1" smtClean="0">
                <a:latin typeface="Gill Sans MT" pitchFamily="34" charset="-18"/>
              </a:rPr>
              <a:t>utf</a:t>
            </a:r>
            <a:r>
              <a:rPr lang="cs-CZ" b="1" dirty="0" smtClean="0">
                <a:latin typeface="Gill Sans MT" pitchFamily="34" charset="-18"/>
              </a:rPr>
              <a:t>-8"</a:t>
            </a:r>
            <a:r>
              <a:rPr lang="cs-CZ" dirty="0" smtClean="0">
                <a:latin typeface="Gill Sans MT" pitchFamily="34" charset="-18"/>
              </a:rPr>
              <a:t>?&gt;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&lt;</a:t>
            </a:r>
            <a:r>
              <a:rPr lang="cs-CZ" dirty="0" err="1" smtClean="0">
                <a:latin typeface="Gill Sans MT" pitchFamily="34" charset="-18"/>
              </a:rPr>
              <a:t>Address</a:t>
            </a:r>
            <a:r>
              <a:rPr lang="cs-CZ" b="1" dirty="0" smtClean="0">
                <a:latin typeface="Gill Sans MT" pitchFamily="34" charset="-18"/>
              </a:rPr>
              <a:t> </a:t>
            </a: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     </a:t>
            </a:r>
            <a:r>
              <a:rPr lang="cs-CZ" b="1" dirty="0" err="1" smtClean="0">
                <a:latin typeface="Gill Sans MT" pitchFamily="34" charset="-18"/>
              </a:rPr>
              <a:t>xmlns</a:t>
            </a:r>
            <a:r>
              <a:rPr lang="cs-CZ" b="1" dirty="0" smtClean="0">
                <a:latin typeface="Gill Sans MT" pitchFamily="34" charset="-18"/>
              </a:rPr>
              <a:t>:</a:t>
            </a:r>
            <a:r>
              <a:rPr lang="cs-CZ" b="1" dirty="0" err="1" smtClean="0">
                <a:latin typeface="Gill Sans MT" pitchFamily="34" charset="-18"/>
              </a:rPr>
              <a:t>xsi</a:t>
            </a:r>
            <a:r>
              <a:rPr lang="cs-CZ" b="1" dirty="0" smtClean="0">
                <a:latin typeface="Gill Sans MT" pitchFamily="34" charset="-18"/>
              </a:rPr>
              <a:t>="http://www.w3.org/2001/</a:t>
            </a:r>
            <a:r>
              <a:rPr lang="cs-CZ" b="1" dirty="0" err="1" smtClean="0">
                <a:latin typeface="Gill Sans MT" pitchFamily="34" charset="-18"/>
              </a:rPr>
              <a:t>XMLSchema</a:t>
            </a:r>
            <a:r>
              <a:rPr lang="cs-CZ" b="1" dirty="0" smtClean="0">
                <a:latin typeface="Gill Sans MT" pitchFamily="34" charset="-18"/>
              </a:rPr>
              <a:t>-instance" </a:t>
            </a:r>
            <a:endParaRPr lang="cs-CZ" dirty="0" smtClean="0">
              <a:latin typeface="Gill Sans MT" pitchFamily="34" charset="-18"/>
            </a:endParaRP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     </a:t>
            </a:r>
            <a:r>
              <a:rPr lang="cs-CZ" b="1" dirty="0" err="1" smtClean="0">
                <a:latin typeface="Gill Sans MT" pitchFamily="34" charset="-18"/>
              </a:rPr>
              <a:t>xsi</a:t>
            </a:r>
            <a:r>
              <a:rPr lang="cs-CZ" b="1" dirty="0" smtClean="0">
                <a:latin typeface="Gill Sans MT" pitchFamily="34" charset="-18"/>
              </a:rPr>
              <a:t>:</a:t>
            </a:r>
            <a:r>
              <a:rPr lang="cs-CZ" b="1" dirty="0" err="1" smtClean="0">
                <a:latin typeface="Gill Sans MT" pitchFamily="34" charset="-18"/>
              </a:rPr>
              <a:t>noNamespaceSchemaLocation</a:t>
            </a:r>
            <a:r>
              <a:rPr lang="cs-CZ" b="1" dirty="0" smtClean="0">
                <a:latin typeface="Gill Sans MT" pitchFamily="34" charset="-18"/>
              </a:rPr>
              <a:t>="</a:t>
            </a:r>
            <a:r>
              <a:rPr lang="cs-CZ" b="1" dirty="0" err="1" smtClean="0">
                <a:latin typeface="Gill Sans MT" pitchFamily="34" charset="-18"/>
              </a:rPr>
              <a:t>SimpleAddress.xsd</a:t>
            </a:r>
            <a:r>
              <a:rPr lang="cs-CZ" b="1" dirty="0" smtClean="0">
                <a:latin typeface="Gill Sans MT" pitchFamily="34" charset="-18"/>
              </a:rPr>
              <a:t>"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  </a:t>
            </a:r>
            <a:r>
              <a:rPr lang="cs-CZ" dirty="0" smtClean="0">
                <a:latin typeface="Gill Sans MT" pitchFamily="34" charset="-18"/>
              </a:rPr>
              <a:t>&lt;Recipient&gt;</a:t>
            </a:r>
            <a:r>
              <a:rPr lang="cs-CZ" b="1" dirty="0" err="1" smtClean="0">
                <a:latin typeface="Gill Sans MT" pitchFamily="34" charset="-18"/>
              </a:rPr>
              <a:t>Mr</a:t>
            </a:r>
            <a:r>
              <a:rPr lang="cs-CZ" b="1" dirty="0" smtClean="0">
                <a:latin typeface="Gill Sans MT" pitchFamily="34" charset="-18"/>
              </a:rPr>
              <a:t>. Walter C. Brown</a:t>
            </a:r>
            <a:r>
              <a:rPr lang="cs-CZ" dirty="0" smtClean="0">
                <a:latin typeface="Gill Sans MT" pitchFamily="34" charset="-18"/>
              </a:rPr>
              <a:t>&lt;/Recipient&gt;</a:t>
            </a: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  </a:t>
            </a:r>
            <a:r>
              <a:rPr lang="cs-CZ" dirty="0" smtClean="0">
                <a:latin typeface="Gill Sans MT" pitchFamily="34" charset="-18"/>
              </a:rPr>
              <a:t>&lt;House&gt;</a:t>
            </a:r>
            <a:r>
              <a:rPr lang="cs-CZ" b="1" dirty="0" smtClean="0">
                <a:latin typeface="Gill Sans MT" pitchFamily="34" charset="-18"/>
              </a:rPr>
              <a:t>49</a:t>
            </a:r>
            <a:r>
              <a:rPr lang="cs-CZ" dirty="0" smtClean="0">
                <a:latin typeface="Gill Sans MT" pitchFamily="34" charset="-18"/>
              </a:rPr>
              <a:t>&lt;/House&gt;</a:t>
            </a: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  </a:t>
            </a:r>
            <a:r>
              <a:rPr lang="cs-CZ" dirty="0" smtClean="0">
                <a:latin typeface="Gill Sans MT" pitchFamily="34" charset="-18"/>
              </a:rPr>
              <a:t>&lt;</a:t>
            </a:r>
            <a:r>
              <a:rPr lang="cs-CZ" dirty="0" err="1" smtClean="0">
                <a:latin typeface="Gill Sans MT" pitchFamily="34" charset="-18"/>
              </a:rPr>
              <a:t>Street</a:t>
            </a:r>
            <a:r>
              <a:rPr lang="cs-CZ" dirty="0" smtClean="0">
                <a:latin typeface="Gill Sans MT" pitchFamily="34" charset="-18"/>
              </a:rPr>
              <a:t>&gt;</a:t>
            </a:r>
            <a:r>
              <a:rPr lang="cs-CZ" b="1" dirty="0" err="1" smtClean="0">
                <a:latin typeface="Gill Sans MT" pitchFamily="34" charset="-18"/>
              </a:rPr>
              <a:t>Featherstone</a:t>
            </a:r>
            <a:r>
              <a:rPr lang="cs-CZ" b="1" dirty="0" smtClean="0">
                <a:latin typeface="Gill Sans MT" pitchFamily="34" charset="-18"/>
              </a:rPr>
              <a:t> </a:t>
            </a:r>
            <a:r>
              <a:rPr lang="cs-CZ" b="1" dirty="0" err="1" smtClean="0">
                <a:latin typeface="Gill Sans MT" pitchFamily="34" charset="-18"/>
              </a:rPr>
              <a:t>Street</a:t>
            </a:r>
            <a:r>
              <a:rPr lang="cs-CZ" dirty="0" smtClean="0">
                <a:latin typeface="Gill Sans MT" pitchFamily="34" charset="-18"/>
              </a:rPr>
              <a:t>&lt;/</a:t>
            </a:r>
            <a:r>
              <a:rPr lang="cs-CZ" dirty="0" err="1" smtClean="0">
                <a:latin typeface="Gill Sans MT" pitchFamily="34" charset="-18"/>
              </a:rPr>
              <a:t>Street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  </a:t>
            </a:r>
            <a:r>
              <a:rPr lang="cs-CZ" dirty="0" smtClean="0">
                <a:latin typeface="Gill Sans MT" pitchFamily="34" charset="-18"/>
              </a:rPr>
              <a:t>&lt;</a:t>
            </a:r>
            <a:r>
              <a:rPr lang="cs-CZ" dirty="0" err="1" smtClean="0">
                <a:latin typeface="Gill Sans MT" pitchFamily="34" charset="-18"/>
              </a:rPr>
              <a:t>Town</a:t>
            </a:r>
            <a:r>
              <a:rPr lang="cs-CZ" dirty="0" smtClean="0">
                <a:latin typeface="Gill Sans MT" pitchFamily="34" charset="-18"/>
              </a:rPr>
              <a:t>&gt;</a:t>
            </a:r>
            <a:r>
              <a:rPr lang="cs-CZ" b="1" dirty="0" smtClean="0">
                <a:latin typeface="Gill Sans MT" pitchFamily="34" charset="-18"/>
              </a:rPr>
              <a:t>LONDON</a:t>
            </a:r>
            <a:r>
              <a:rPr lang="cs-CZ" dirty="0" smtClean="0">
                <a:latin typeface="Gill Sans MT" pitchFamily="34" charset="-18"/>
              </a:rPr>
              <a:t>&lt;/</a:t>
            </a:r>
            <a:r>
              <a:rPr lang="cs-CZ" dirty="0" err="1" smtClean="0">
                <a:latin typeface="Gill Sans MT" pitchFamily="34" charset="-18"/>
              </a:rPr>
              <a:t>Town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  </a:t>
            </a:r>
            <a:r>
              <a:rPr lang="cs-CZ" dirty="0" smtClean="0">
                <a:latin typeface="Gill Sans MT" pitchFamily="34" charset="-18"/>
              </a:rPr>
              <a:t>&lt;</a:t>
            </a:r>
            <a:r>
              <a:rPr lang="cs-CZ" dirty="0" err="1" smtClean="0">
                <a:latin typeface="Gill Sans MT" pitchFamily="34" charset="-18"/>
              </a:rPr>
              <a:t>PostCode</a:t>
            </a:r>
            <a:r>
              <a:rPr lang="cs-CZ" dirty="0" smtClean="0">
                <a:latin typeface="Gill Sans MT" pitchFamily="34" charset="-18"/>
              </a:rPr>
              <a:t>&gt;</a:t>
            </a:r>
            <a:r>
              <a:rPr lang="cs-CZ" b="1" dirty="0" smtClean="0">
                <a:latin typeface="Gill Sans MT" pitchFamily="34" charset="-18"/>
              </a:rPr>
              <a:t>EC1Y 8SY</a:t>
            </a:r>
            <a:r>
              <a:rPr lang="cs-CZ" dirty="0" smtClean="0">
                <a:latin typeface="Gill Sans MT" pitchFamily="34" charset="-18"/>
              </a:rPr>
              <a:t>&lt;/</a:t>
            </a:r>
            <a:r>
              <a:rPr lang="cs-CZ" dirty="0" err="1" smtClean="0">
                <a:latin typeface="Gill Sans MT" pitchFamily="34" charset="-18"/>
              </a:rPr>
              <a:t>PostCode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b="1" dirty="0" smtClean="0">
                <a:latin typeface="Gill Sans MT" pitchFamily="34" charset="-18"/>
              </a:rPr>
              <a:t>  </a:t>
            </a:r>
            <a:r>
              <a:rPr lang="cs-CZ" dirty="0" smtClean="0">
                <a:latin typeface="Gill Sans MT" pitchFamily="34" charset="-18"/>
              </a:rPr>
              <a:t>&lt;Country&gt;</a:t>
            </a:r>
            <a:r>
              <a:rPr lang="cs-CZ" b="1" dirty="0" smtClean="0">
                <a:latin typeface="Gill Sans MT" pitchFamily="34" charset="-18"/>
              </a:rPr>
              <a:t>UK</a:t>
            </a:r>
            <a:r>
              <a:rPr lang="cs-CZ" dirty="0" smtClean="0">
                <a:latin typeface="Gill Sans MT" pitchFamily="34" charset="-18"/>
              </a:rPr>
              <a:t>&lt;/Country&gt;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&lt;/</a:t>
            </a:r>
            <a:r>
              <a:rPr lang="cs-CZ" dirty="0" err="1" smtClean="0">
                <a:latin typeface="Gill Sans MT" pitchFamily="34" charset="-18"/>
              </a:rPr>
              <a:t>Address</a:t>
            </a:r>
            <a:r>
              <a:rPr lang="cs-CZ" dirty="0" smtClean="0">
                <a:latin typeface="Gill Sans MT" pitchFamily="34" charset="-18"/>
              </a:rPr>
              <a:t>&gt;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1052736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XSD – </a:t>
            </a:r>
            <a:r>
              <a:rPr lang="cs-CZ" sz="3200" dirty="0" err="1" smtClean="0">
                <a:latin typeface="Gill Sans MT" pitchFamily="34" charset="-18"/>
              </a:rPr>
              <a:t>SimpleAddress.xsd</a:t>
            </a:r>
            <a:r>
              <a:rPr lang="cs-CZ" sz="3200" dirty="0" smtClean="0">
                <a:latin typeface="Gill Sans MT" pitchFamily="34" charset="-18"/>
              </a:rPr>
              <a:t> 1. část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&lt;?</a:t>
            </a:r>
            <a:r>
              <a:rPr lang="cs-CZ" dirty="0" err="1" smtClean="0">
                <a:latin typeface="Gill Sans MT" pitchFamily="34" charset="-18"/>
              </a:rPr>
              <a:t>xml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version</a:t>
            </a:r>
            <a:r>
              <a:rPr lang="cs-CZ" dirty="0" smtClean="0">
                <a:latin typeface="Gill Sans MT" pitchFamily="34" charset="-18"/>
              </a:rPr>
              <a:t>="1.0" </a:t>
            </a:r>
            <a:r>
              <a:rPr lang="cs-CZ" dirty="0" err="1" smtClean="0">
                <a:latin typeface="Gill Sans MT" pitchFamily="34" charset="-18"/>
              </a:rPr>
              <a:t>encoding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utf</a:t>
            </a:r>
            <a:r>
              <a:rPr lang="cs-CZ" dirty="0" smtClean="0">
                <a:latin typeface="Gill Sans MT" pitchFamily="34" charset="-18"/>
              </a:rPr>
              <a:t>-8"?&gt;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schema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elementFormDefault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qualified</a:t>
            </a:r>
            <a:r>
              <a:rPr lang="cs-CZ" dirty="0" smtClean="0">
                <a:latin typeface="Gill Sans MT" pitchFamily="34" charset="-18"/>
              </a:rPr>
              <a:t>" </a:t>
            </a:r>
            <a:r>
              <a:rPr lang="cs-CZ" dirty="0" err="1" smtClean="0">
                <a:latin typeface="Gill Sans MT" pitchFamily="34" charset="-18"/>
              </a:rPr>
              <a:t>xmlns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="http://www.w3.org/2001/</a:t>
            </a:r>
            <a:r>
              <a:rPr lang="cs-CZ" dirty="0" err="1" smtClean="0">
                <a:latin typeface="Gill Sans MT" pitchFamily="34" charset="-18"/>
              </a:rPr>
              <a:t>XMLSchema</a:t>
            </a:r>
            <a:r>
              <a:rPr lang="cs-CZ" dirty="0" smtClean="0">
                <a:latin typeface="Gill Sans MT" pitchFamily="34" charset="-18"/>
              </a:rPr>
              <a:t>"&gt;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name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Address</a:t>
            </a:r>
            <a:r>
              <a:rPr lang="cs-CZ" dirty="0" smtClean="0">
                <a:latin typeface="Gill Sans MT" pitchFamily="34" charset="-18"/>
              </a:rPr>
              <a:t>"&gt;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complexType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sequence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name</a:t>
            </a:r>
            <a:r>
              <a:rPr lang="cs-CZ" dirty="0" smtClean="0">
                <a:latin typeface="Gill Sans MT" pitchFamily="34" charset="-18"/>
              </a:rPr>
              <a:t>="Recipient" type="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string</a:t>
            </a:r>
            <a:r>
              <a:rPr lang="cs-CZ" dirty="0" smtClean="0">
                <a:latin typeface="Gill Sans MT" pitchFamily="34" charset="-18"/>
              </a:rPr>
              <a:t>" 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name</a:t>
            </a:r>
            <a:r>
              <a:rPr lang="cs-CZ" dirty="0" smtClean="0">
                <a:latin typeface="Gill Sans MT" pitchFamily="34" charset="-18"/>
              </a:rPr>
              <a:t>="House" type="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string</a:t>
            </a:r>
            <a:r>
              <a:rPr lang="cs-CZ" dirty="0" smtClean="0">
                <a:latin typeface="Gill Sans MT" pitchFamily="34" charset="-18"/>
              </a:rPr>
              <a:t>" 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name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Street</a:t>
            </a:r>
            <a:r>
              <a:rPr lang="cs-CZ" dirty="0" smtClean="0">
                <a:latin typeface="Gill Sans MT" pitchFamily="34" charset="-18"/>
              </a:rPr>
              <a:t>" type="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string</a:t>
            </a:r>
            <a:r>
              <a:rPr lang="cs-CZ" dirty="0" smtClean="0">
                <a:latin typeface="Gill Sans MT" pitchFamily="34" charset="-18"/>
              </a:rPr>
              <a:t>" 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name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Town</a:t>
            </a:r>
            <a:r>
              <a:rPr lang="cs-CZ" dirty="0" smtClean="0">
                <a:latin typeface="Gill Sans MT" pitchFamily="34" charset="-18"/>
              </a:rPr>
              <a:t>" type="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string</a:t>
            </a:r>
            <a:r>
              <a:rPr lang="cs-CZ" dirty="0" smtClean="0">
                <a:latin typeface="Gill Sans MT" pitchFamily="34" charset="-18"/>
              </a:rPr>
              <a:t>" 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name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County</a:t>
            </a:r>
            <a:r>
              <a:rPr lang="cs-CZ" dirty="0" smtClean="0">
                <a:latin typeface="Gill Sans MT" pitchFamily="34" charset="-18"/>
              </a:rPr>
              <a:t>" type="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string</a:t>
            </a:r>
            <a:r>
              <a:rPr lang="cs-CZ" dirty="0" smtClean="0">
                <a:latin typeface="Gill Sans MT" pitchFamily="34" charset="-18"/>
              </a:rPr>
              <a:t>" </a:t>
            </a:r>
            <a:r>
              <a:rPr lang="cs-CZ" dirty="0" err="1" smtClean="0">
                <a:latin typeface="Gill Sans MT" pitchFamily="34" charset="-18"/>
              </a:rPr>
              <a:t>minOccurs</a:t>
            </a:r>
            <a:r>
              <a:rPr lang="cs-CZ" dirty="0" smtClean="0">
                <a:latin typeface="Gill Sans MT" pitchFamily="34" charset="-18"/>
              </a:rPr>
              <a:t>="0" 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name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PostCode</a:t>
            </a:r>
            <a:r>
              <a:rPr lang="cs-CZ" dirty="0" smtClean="0">
                <a:latin typeface="Gill Sans MT" pitchFamily="34" charset="-18"/>
              </a:rPr>
              <a:t>" type="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string</a:t>
            </a:r>
            <a:r>
              <a:rPr lang="cs-CZ" dirty="0" smtClean="0">
                <a:latin typeface="Gill Sans MT" pitchFamily="34" charset="-18"/>
              </a:rPr>
              <a:t>" /&gt;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XSD – </a:t>
            </a:r>
            <a:r>
              <a:rPr lang="cs-CZ" sz="3200" dirty="0" err="1" smtClean="0">
                <a:latin typeface="Gill Sans MT" pitchFamily="34" charset="-18"/>
              </a:rPr>
              <a:t>SimpleAddress.xsd</a:t>
            </a:r>
            <a:r>
              <a:rPr lang="cs-CZ" sz="3200" dirty="0" smtClean="0">
                <a:latin typeface="Gill Sans MT" pitchFamily="34" charset="-18"/>
              </a:rPr>
              <a:t>   2.část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84176"/>
            <a:ext cx="8153400" cy="51571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>
                <a:latin typeface="Gill Sans MT" pitchFamily="34" charset="-18"/>
              </a:rPr>
              <a:t>         </a:t>
            </a:r>
            <a:r>
              <a:rPr lang="cs-CZ" sz="1800" dirty="0" smtClean="0">
                <a:latin typeface="Gill Sans MT" pitchFamily="34" charset="-18"/>
              </a:rPr>
              <a:t>&lt;</a:t>
            </a:r>
            <a:r>
              <a:rPr lang="cs-CZ" sz="1800" dirty="0" err="1" smtClean="0">
                <a:latin typeface="Gill Sans MT" pitchFamily="34" charset="-18"/>
              </a:rPr>
              <a:t>xs</a:t>
            </a:r>
            <a:r>
              <a:rPr lang="cs-CZ" sz="1800" dirty="0" smtClean="0">
                <a:latin typeface="Gill Sans MT" pitchFamily="34" charset="-18"/>
              </a:rPr>
              <a:t>:element </a:t>
            </a:r>
            <a:r>
              <a:rPr lang="cs-CZ" sz="1800" dirty="0" err="1" smtClean="0">
                <a:latin typeface="Gill Sans MT" pitchFamily="34" charset="-18"/>
              </a:rPr>
              <a:t>name</a:t>
            </a:r>
            <a:r>
              <a:rPr lang="cs-CZ" sz="1800" dirty="0" smtClean="0">
                <a:latin typeface="Gill Sans MT" pitchFamily="34" charset="-18"/>
              </a:rPr>
              <a:t>="Country"&gt;</a:t>
            </a:r>
          </a:p>
          <a:p>
            <a:pPr>
              <a:buNone/>
            </a:pPr>
            <a:r>
              <a:rPr lang="cs-CZ" sz="1800" dirty="0" smtClean="0">
                <a:latin typeface="Gill Sans MT" pitchFamily="34" charset="-18"/>
              </a:rPr>
              <a:t>           &lt;</a:t>
            </a:r>
            <a:r>
              <a:rPr lang="cs-CZ" sz="1800" dirty="0" err="1" smtClean="0">
                <a:latin typeface="Gill Sans MT" pitchFamily="34" charset="-18"/>
              </a:rPr>
              <a:t>xs</a:t>
            </a:r>
            <a:r>
              <a:rPr lang="cs-CZ" sz="1800" dirty="0" smtClean="0">
                <a:latin typeface="Gill Sans MT" pitchFamily="34" charset="-18"/>
              </a:rPr>
              <a:t>:</a:t>
            </a:r>
            <a:r>
              <a:rPr lang="cs-CZ" sz="1800" dirty="0" err="1" smtClean="0">
                <a:latin typeface="Gill Sans MT" pitchFamily="34" charset="-18"/>
              </a:rPr>
              <a:t>simpleType</a:t>
            </a:r>
            <a:r>
              <a:rPr lang="cs-CZ" sz="1800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sz="1800" dirty="0" smtClean="0">
                <a:latin typeface="Gill Sans MT" pitchFamily="34" charset="-18"/>
              </a:rPr>
              <a:t>            &lt;</a:t>
            </a:r>
            <a:r>
              <a:rPr lang="cs-CZ" sz="1800" dirty="0" err="1" smtClean="0">
                <a:latin typeface="Gill Sans MT" pitchFamily="34" charset="-18"/>
              </a:rPr>
              <a:t>xs</a:t>
            </a:r>
            <a:r>
              <a:rPr lang="cs-CZ" sz="1800" dirty="0" smtClean="0">
                <a:latin typeface="Gill Sans MT" pitchFamily="34" charset="-18"/>
              </a:rPr>
              <a:t>:</a:t>
            </a:r>
            <a:r>
              <a:rPr lang="cs-CZ" sz="1800" dirty="0" err="1" smtClean="0">
                <a:latin typeface="Gill Sans MT" pitchFamily="34" charset="-18"/>
              </a:rPr>
              <a:t>restriction</a:t>
            </a:r>
            <a:r>
              <a:rPr lang="cs-CZ" sz="1800" dirty="0" smtClean="0">
                <a:latin typeface="Gill Sans MT" pitchFamily="34" charset="-18"/>
              </a:rPr>
              <a:t> base="</a:t>
            </a:r>
            <a:r>
              <a:rPr lang="cs-CZ" sz="1800" dirty="0" err="1" smtClean="0">
                <a:latin typeface="Gill Sans MT" pitchFamily="34" charset="-18"/>
              </a:rPr>
              <a:t>xs</a:t>
            </a:r>
            <a:r>
              <a:rPr lang="cs-CZ" sz="1800" dirty="0" smtClean="0">
                <a:latin typeface="Gill Sans MT" pitchFamily="34" charset="-18"/>
              </a:rPr>
              <a:t>:</a:t>
            </a:r>
            <a:r>
              <a:rPr lang="cs-CZ" sz="1800" dirty="0" err="1" smtClean="0">
                <a:latin typeface="Gill Sans MT" pitchFamily="34" charset="-18"/>
              </a:rPr>
              <a:t>string</a:t>
            </a:r>
            <a:r>
              <a:rPr lang="cs-CZ" sz="1800" dirty="0" smtClean="0">
                <a:latin typeface="Gill Sans MT" pitchFamily="34" charset="-18"/>
              </a:rPr>
              <a:t>"&gt;</a:t>
            </a:r>
          </a:p>
          <a:p>
            <a:pPr>
              <a:buNone/>
            </a:pPr>
            <a:r>
              <a:rPr lang="cs-CZ" sz="1800" dirty="0" smtClean="0">
                <a:latin typeface="Gill Sans MT" pitchFamily="34" charset="-18"/>
              </a:rPr>
              <a:t>              &lt;</a:t>
            </a:r>
            <a:r>
              <a:rPr lang="cs-CZ" sz="1800" dirty="0" err="1" smtClean="0">
                <a:latin typeface="Gill Sans MT" pitchFamily="34" charset="-18"/>
              </a:rPr>
              <a:t>xs</a:t>
            </a:r>
            <a:r>
              <a:rPr lang="cs-CZ" sz="1800" dirty="0" smtClean="0">
                <a:latin typeface="Gill Sans MT" pitchFamily="34" charset="-18"/>
              </a:rPr>
              <a:t>:</a:t>
            </a:r>
            <a:r>
              <a:rPr lang="cs-CZ" sz="1800" dirty="0" err="1" smtClean="0">
                <a:latin typeface="Gill Sans MT" pitchFamily="34" charset="-18"/>
              </a:rPr>
              <a:t>enumeration</a:t>
            </a:r>
            <a:r>
              <a:rPr lang="cs-CZ" sz="1800" dirty="0" smtClean="0">
                <a:latin typeface="Gill Sans MT" pitchFamily="34" charset="-18"/>
              </a:rPr>
              <a:t> </a:t>
            </a:r>
            <a:r>
              <a:rPr lang="cs-CZ" sz="1800" dirty="0" err="1" smtClean="0">
                <a:latin typeface="Gill Sans MT" pitchFamily="34" charset="-18"/>
              </a:rPr>
              <a:t>value</a:t>
            </a:r>
            <a:r>
              <a:rPr lang="cs-CZ" sz="1800" dirty="0" smtClean="0">
                <a:latin typeface="Gill Sans MT" pitchFamily="34" charset="-18"/>
              </a:rPr>
              <a:t>="FR" /&gt;</a:t>
            </a:r>
          </a:p>
          <a:p>
            <a:pPr>
              <a:buNone/>
            </a:pPr>
            <a:r>
              <a:rPr lang="cs-CZ" sz="1800" dirty="0" smtClean="0">
                <a:latin typeface="Gill Sans MT" pitchFamily="34" charset="-18"/>
              </a:rPr>
              <a:t>              &lt;</a:t>
            </a:r>
            <a:r>
              <a:rPr lang="cs-CZ" sz="1800" dirty="0" err="1" smtClean="0">
                <a:latin typeface="Gill Sans MT" pitchFamily="34" charset="-18"/>
              </a:rPr>
              <a:t>xs</a:t>
            </a:r>
            <a:r>
              <a:rPr lang="cs-CZ" sz="1800" dirty="0" smtClean="0">
                <a:latin typeface="Gill Sans MT" pitchFamily="34" charset="-18"/>
              </a:rPr>
              <a:t>:</a:t>
            </a:r>
            <a:r>
              <a:rPr lang="cs-CZ" sz="1800" dirty="0" err="1" smtClean="0">
                <a:latin typeface="Gill Sans MT" pitchFamily="34" charset="-18"/>
              </a:rPr>
              <a:t>enumeration</a:t>
            </a:r>
            <a:r>
              <a:rPr lang="cs-CZ" sz="1800" dirty="0" smtClean="0">
                <a:latin typeface="Gill Sans MT" pitchFamily="34" charset="-18"/>
              </a:rPr>
              <a:t> </a:t>
            </a:r>
            <a:r>
              <a:rPr lang="cs-CZ" sz="1800" dirty="0" err="1" smtClean="0">
                <a:latin typeface="Gill Sans MT" pitchFamily="34" charset="-18"/>
              </a:rPr>
              <a:t>value</a:t>
            </a:r>
            <a:r>
              <a:rPr lang="cs-CZ" sz="1800" dirty="0" smtClean="0">
                <a:latin typeface="Gill Sans MT" pitchFamily="34" charset="-18"/>
              </a:rPr>
              <a:t>="DE" /&gt;</a:t>
            </a:r>
          </a:p>
          <a:p>
            <a:pPr>
              <a:buNone/>
            </a:pPr>
            <a:r>
              <a:rPr lang="cs-CZ" sz="1800" dirty="0" smtClean="0">
                <a:latin typeface="Gill Sans MT" pitchFamily="34" charset="-18"/>
              </a:rPr>
              <a:t>              &lt;</a:t>
            </a:r>
            <a:r>
              <a:rPr lang="cs-CZ" sz="1800" dirty="0" err="1" smtClean="0">
                <a:latin typeface="Gill Sans MT" pitchFamily="34" charset="-18"/>
              </a:rPr>
              <a:t>xs</a:t>
            </a:r>
            <a:r>
              <a:rPr lang="cs-CZ" sz="1800" dirty="0" smtClean="0">
                <a:latin typeface="Gill Sans MT" pitchFamily="34" charset="-18"/>
              </a:rPr>
              <a:t>:</a:t>
            </a:r>
            <a:r>
              <a:rPr lang="cs-CZ" sz="1800" dirty="0" err="1" smtClean="0">
                <a:latin typeface="Gill Sans MT" pitchFamily="34" charset="-18"/>
              </a:rPr>
              <a:t>enumeration</a:t>
            </a:r>
            <a:r>
              <a:rPr lang="cs-CZ" sz="1800" dirty="0" smtClean="0">
                <a:latin typeface="Gill Sans MT" pitchFamily="34" charset="-18"/>
              </a:rPr>
              <a:t> </a:t>
            </a:r>
            <a:r>
              <a:rPr lang="cs-CZ" sz="1800" dirty="0" err="1" smtClean="0">
                <a:latin typeface="Gill Sans MT" pitchFamily="34" charset="-18"/>
              </a:rPr>
              <a:t>value</a:t>
            </a:r>
            <a:r>
              <a:rPr lang="cs-CZ" sz="1800" dirty="0" smtClean="0">
                <a:latin typeface="Gill Sans MT" pitchFamily="34" charset="-18"/>
              </a:rPr>
              <a:t>="ES" /&gt;</a:t>
            </a:r>
          </a:p>
          <a:p>
            <a:pPr>
              <a:buNone/>
            </a:pPr>
            <a:r>
              <a:rPr lang="cs-CZ" sz="1800" dirty="0" smtClean="0">
                <a:latin typeface="Gill Sans MT" pitchFamily="34" charset="-18"/>
              </a:rPr>
              <a:t>              &lt;</a:t>
            </a:r>
            <a:r>
              <a:rPr lang="cs-CZ" sz="1800" dirty="0" err="1" smtClean="0">
                <a:latin typeface="Gill Sans MT" pitchFamily="34" charset="-18"/>
              </a:rPr>
              <a:t>xs</a:t>
            </a:r>
            <a:r>
              <a:rPr lang="cs-CZ" sz="1800" dirty="0" smtClean="0">
                <a:latin typeface="Gill Sans MT" pitchFamily="34" charset="-18"/>
              </a:rPr>
              <a:t>:</a:t>
            </a:r>
            <a:r>
              <a:rPr lang="cs-CZ" sz="1800" dirty="0" err="1" smtClean="0">
                <a:latin typeface="Gill Sans MT" pitchFamily="34" charset="-18"/>
              </a:rPr>
              <a:t>enumeration</a:t>
            </a:r>
            <a:r>
              <a:rPr lang="cs-CZ" sz="1800" dirty="0" smtClean="0">
                <a:latin typeface="Gill Sans MT" pitchFamily="34" charset="-18"/>
              </a:rPr>
              <a:t> </a:t>
            </a:r>
            <a:r>
              <a:rPr lang="cs-CZ" sz="1800" dirty="0" err="1" smtClean="0">
                <a:latin typeface="Gill Sans MT" pitchFamily="34" charset="-18"/>
              </a:rPr>
              <a:t>value</a:t>
            </a:r>
            <a:r>
              <a:rPr lang="cs-CZ" sz="1800" dirty="0" smtClean="0">
                <a:latin typeface="Gill Sans MT" pitchFamily="34" charset="-18"/>
              </a:rPr>
              <a:t>="UK" /&gt;</a:t>
            </a:r>
          </a:p>
          <a:p>
            <a:pPr>
              <a:buNone/>
            </a:pPr>
            <a:r>
              <a:rPr lang="cs-CZ" sz="1800" dirty="0" smtClean="0">
                <a:latin typeface="Gill Sans MT" pitchFamily="34" charset="-18"/>
              </a:rPr>
              <a:t>              &lt;</a:t>
            </a:r>
            <a:r>
              <a:rPr lang="cs-CZ" sz="1800" dirty="0" err="1" smtClean="0">
                <a:latin typeface="Gill Sans MT" pitchFamily="34" charset="-18"/>
              </a:rPr>
              <a:t>xs</a:t>
            </a:r>
            <a:r>
              <a:rPr lang="cs-CZ" sz="1800" dirty="0" smtClean="0">
                <a:latin typeface="Gill Sans MT" pitchFamily="34" charset="-18"/>
              </a:rPr>
              <a:t>:</a:t>
            </a:r>
            <a:r>
              <a:rPr lang="cs-CZ" sz="1800" dirty="0" err="1" smtClean="0">
                <a:latin typeface="Gill Sans MT" pitchFamily="34" charset="-18"/>
              </a:rPr>
              <a:t>enumeration</a:t>
            </a:r>
            <a:r>
              <a:rPr lang="cs-CZ" sz="1800" dirty="0" smtClean="0">
                <a:latin typeface="Gill Sans MT" pitchFamily="34" charset="-18"/>
              </a:rPr>
              <a:t> </a:t>
            </a:r>
            <a:r>
              <a:rPr lang="cs-CZ" sz="1800" dirty="0" err="1" smtClean="0">
                <a:latin typeface="Gill Sans MT" pitchFamily="34" charset="-18"/>
              </a:rPr>
              <a:t>value</a:t>
            </a:r>
            <a:r>
              <a:rPr lang="cs-CZ" sz="1800" dirty="0" smtClean="0">
                <a:latin typeface="Gill Sans MT" pitchFamily="34" charset="-18"/>
              </a:rPr>
              <a:t>="US" /&gt;</a:t>
            </a:r>
          </a:p>
          <a:p>
            <a:pPr>
              <a:buNone/>
            </a:pPr>
            <a:r>
              <a:rPr lang="cs-CZ" sz="1800" dirty="0" smtClean="0">
                <a:latin typeface="Gill Sans MT" pitchFamily="34" charset="-18"/>
              </a:rPr>
              <a:t>            &lt;/</a:t>
            </a:r>
            <a:r>
              <a:rPr lang="cs-CZ" sz="1800" dirty="0" err="1" smtClean="0">
                <a:latin typeface="Gill Sans MT" pitchFamily="34" charset="-18"/>
              </a:rPr>
              <a:t>xs</a:t>
            </a:r>
            <a:r>
              <a:rPr lang="cs-CZ" sz="1800" dirty="0" smtClean="0">
                <a:latin typeface="Gill Sans MT" pitchFamily="34" charset="-18"/>
              </a:rPr>
              <a:t>:</a:t>
            </a:r>
            <a:r>
              <a:rPr lang="cs-CZ" sz="1800" dirty="0" err="1" smtClean="0">
                <a:latin typeface="Gill Sans MT" pitchFamily="34" charset="-18"/>
              </a:rPr>
              <a:t>restriction</a:t>
            </a:r>
            <a:r>
              <a:rPr lang="cs-CZ" sz="1800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sz="1800" dirty="0" smtClean="0">
                <a:latin typeface="Gill Sans MT" pitchFamily="34" charset="-18"/>
              </a:rPr>
              <a:t>          &lt;/</a:t>
            </a:r>
            <a:r>
              <a:rPr lang="cs-CZ" sz="1800" dirty="0" err="1" smtClean="0">
                <a:latin typeface="Gill Sans MT" pitchFamily="34" charset="-18"/>
              </a:rPr>
              <a:t>xs</a:t>
            </a:r>
            <a:r>
              <a:rPr lang="cs-CZ" sz="1800" dirty="0" smtClean="0">
                <a:latin typeface="Gill Sans MT" pitchFamily="34" charset="-18"/>
              </a:rPr>
              <a:t>:</a:t>
            </a:r>
            <a:r>
              <a:rPr lang="cs-CZ" sz="1800" dirty="0" err="1" smtClean="0">
                <a:latin typeface="Gill Sans MT" pitchFamily="34" charset="-18"/>
              </a:rPr>
              <a:t>simpleType</a:t>
            </a:r>
            <a:r>
              <a:rPr lang="cs-CZ" sz="1800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sz="1800" dirty="0" smtClean="0">
                <a:latin typeface="Gill Sans MT" pitchFamily="34" charset="-18"/>
              </a:rPr>
              <a:t>        &lt;/</a:t>
            </a:r>
            <a:r>
              <a:rPr lang="cs-CZ" sz="1800" dirty="0" err="1" smtClean="0">
                <a:latin typeface="Gill Sans MT" pitchFamily="34" charset="-18"/>
              </a:rPr>
              <a:t>xs</a:t>
            </a:r>
            <a:r>
              <a:rPr lang="cs-CZ" sz="1800" dirty="0" smtClean="0">
                <a:latin typeface="Gill Sans MT" pitchFamily="34" charset="-18"/>
              </a:rPr>
              <a:t>:element&gt;</a:t>
            </a:r>
          </a:p>
          <a:p>
            <a:pPr>
              <a:buNone/>
            </a:pPr>
            <a:r>
              <a:rPr lang="cs-CZ" sz="1800" dirty="0" smtClean="0">
                <a:latin typeface="Gill Sans MT" pitchFamily="34" charset="-18"/>
              </a:rPr>
              <a:t>      &lt;/</a:t>
            </a:r>
            <a:r>
              <a:rPr lang="cs-CZ" sz="1800" dirty="0" err="1" smtClean="0">
                <a:latin typeface="Gill Sans MT" pitchFamily="34" charset="-18"/>
              </a:rPr>
              <a:t>xs</a:t>
            </a:r>
            <a:r>
              <a:rPr lang="cs-CZ" sz="1800" dirty="0" smtClean="0">
                <a:latin typeface="Gill Sans MT" pitchFamily="34" charset="-18"/>
              </a:rPr>
              <a:t>:</a:t>
            </a:r>
            <a:r>
              <a:rPr lang="cs-CZ" sz="1800" dirty="0" err="1" smtClean="0">
                <a:latin typeface="Gill Sans MT" pitchFamily="34" charset="-18"/>
              </a:rPr>
              <a:t>sequence</a:t>
            </a:r>
            <a:r>
              <a:rPr lang="cs-CZ" sz="1800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sz="1800" dirty="0" smtClean="0">
                <a:latin typeface="Gill Sans MT" pitchFamily="34" charset="-18"/>
              </a:rPr>
              <a:t>    &lt;/</a:t>
            </a:r>
            <a:r>
              <a:rPr lang="cs-CZ" sz="1800" dirty="0" err="1" smtClean="0">
                <a:latin typeface="Gill Sans MT" pitchFamily="34" charset="-18"/>
              </a:rPr>
              <a:t>xs</a:t>
            </a:r>
            <a:r>
              <a:rPr lang="cs-CZ" sz="1800" dirty="0" smtClean="0">
                <a:latin typeface="Gill Sans MT" pitchFamily="34" charset="-18"/>
              </a:rPr>
              <a:t>:</a:t>
            </a:r>
            <a:r>
              <a:rPr lang="cs-CZ" sz="1800" dirty="0" err="1" smtClean="0">
                <a:latin typeface="Gill Sans MT" pitchFamily="34" charset="-18"/>
              </a:rPr>
              <a:t>complexType</a:t>
            </a:r>
            <a:r>
              <a:rPr lang="cs-CZ" sz="1800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sz="1800" dirty="0" smtClean="0">
                <a:latin typeface="Gill Sans MT" pitchFamily="34" charset="-18"/>
              </a:rPr>
              <a:t>  &lt;/</a:t>
            </a:r>
            <a:r>
              <a:rPr lang="cs-CZ" sz="1800" dirty="0" err="1" smtClean="0">
                <a:latin typeface="Gill Sans MT" pitchFamily="34" charset="-18"/>
              </a:rPr>
              <a:t>xs</a:t>
            </a:r>
            <a:r>
              <a:rPr lang="cs-CZ" sz="1800" dirty="0" smtClean="0">
                <a:latin typeface="Gill Sans MT" pitchFamily="34" charset="-18"/>
              </a:rPr>
              <a:t>:element&gt;</a:t>
            </a:r>
          </a:p>
          <a:p>
            <a:pPr>
              <a:buNone/>
            </a:pPr>
            <a:r>
              <a:rPr lang="cs-CZ" sz="1800" dirty="0" smtClean="0">
                <a:latin typeface="Gill Sans MT" pitchFamily="34" charset="-18"/>
              </a:rPr>
              <a:t>&lt;/</a:t>
            </a:r>
            <a:r>
              <a:rPr lang="cs-CZ" sz="1800" dirty="0" err="1" smtClean="0">
                <a:latin typeface="Gill Sans MT" pitchFamily="34" charset="-18"/>
              </a:rPr>
              <a:t>xs</a:t>
            </a:r>
            <a:r>
              <a:rPr lang="cs-CZ" sz="1800" dirty="0" smtClean="0">
                <a:latin typeface="Gill Sans MT" pitchFamily="34" charset="-18"/>
              </a:rPr>
              <a:t>:</a:t>
            </a:r>
            <a:r>
              <a:rPr lang="cs-CZ" sz="1800" dirty="0" err="1" smtClean="0">
                <a:latin typeface="Gill Sans MT" pitchFamily="34" charset="-18"/>
              </a:rPr>
              <a:t>schema</a:t>
            </a:r>
            <a:r>
              <a:rPr lang="cs-CZ" sz="1800" dirty="0" smtClean="0">
                <a:latin typeface="Gill Sans MT" pitchFamily="34" charset="-18"/>
              </a:rPr>
              <a:t>&gt;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en-US" sz="3200" dirty="0" smtClean="0">
                <a:latin typeface="Gill Sans MT" pitchFamily="34" charset="-18"/>
              </a:rPr>
              <a:t>XSD – </a:t>
            </a:r>
            <a:r>
              <a:rPr lang="cs-CZ" sz="3200" dirty="0" smtClean="0">
                <a:latin typeface="Gill Sans MT" pitchFamily="34" charset="-18"/>
              </a:rPr>
              <a:t>element-kontejner…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name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address</a:t>
            </a:r>
            <a:r>
              <a:rPr lang="cs-CZ" dirty="0" smtClean="0">
                <a:latin typeface="Gill Sans MT" pitchFamily="34" charset="-18"/>
              </a:rPr>
              <a:t>"&gt;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complexType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all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street</a:t>
            </a:r>
            <a:r>
              <a:rPr lang="cs-CZ" dirty="0" smtClean="0">
                <a:latin typeface="Gill Sans MT" pitchFamily="34" charset="-18"/>
              </a:rPr>
              <a:t>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="city"/&gt;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county</a:t>
            </a:r>
            <a:r>
              <a:rPr lang="cs-CZ" dirty="0" smtClean="0">
                <a:latin typeface="Gill Sans MT" pitchFamily="34" charset="-18"/>
              </a:rPr>
              <a:t>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="country"/&gt;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postalcode</a:t>
            </a:r>
            <a:r>
              <a:rPr lang="cs-CZ" dirty="0" smtClean="0">
                <a:latin typeface="Gill Sans MT" pitchFamily="34" charset="-18"/>
              </a:rPr>
              <a:t>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&lt;/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all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&lt;/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complexType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&lt;/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:element&gt;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… </a:t>
            </a:r>
            <a:r>
              <a:rPr lang="en-US" sz="3200" dirty="0" smtClean="0">
                <a:latin typeface="Gill Sans MT" pitchFamily="34" charset="-18"/>
              </a:rPr>
              <a:t>XSD – </a:t>
            </a:r>
            <a:r>
              <a:rPr lang="cs-CZ" sz="3200" dirty="0" smtClean="0">
                <a:latin typeface="Gill Sans MT" pitchFamily="34" charset="-18"/>
              </a:rPr>
              <a:t>element-kontejner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Gill Sans MT" pitchFamily="34" charset="-18"/>
              </a:rPr>
              <a:t>&lt;</a:t>
            </a:r>
            <a:r>
              <a:rPr lang="en-US" dirty="0" err="1" smtClean="0">
                <a:latin typeface="Gill Sans MT" pitchFamily="34" charset="-18"/>
              </a:rPr>
              <a:t>xs:element</a:t>
            </a:r>
            <a:r>
              <a:rPr lang="en-US" dirty="0" smtClean="0">
                <a:latin typeface="Gill Sans MT" pitchFamily="34" charset="-18"/>
              </a:rPr>
              <a:t> name="street" type=</a:t>
            </a:r>
            <a:r>
              <a:rPr lang="cs-CZ" dirty="0" smtClean="0">
                <a:latin typeface="Gill Sans MT" pitchFamily="34" charset="-18"/>
              </a:rPr>
              <a:t>"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en-US" dirty="0" smtClean="0">
                <a:latin typeface="Gill Sans MT" pitchFamily="34" charset="-18"/>
              </a:rPr>
              <a:t>string"/&gt;</a:t>
            </a:r>
          </a:p>
          <a:p>
            <a:pPr>
              <a:buNone/>
            </a:pPr>
            <a:r>
              <a:rPr lang="en-US" dirty="0" smtClean="0">
                <a:latin typeface="Gill Sans MT" pitchFamily="34" charset="-18"/>
              </a:rPr>
              <a:t> &lt;</a:t>
            </a:r>
            <a:r>
              <a:rPr lang="en-US" dirty="0" err="1" smtClean="0">
                <a:latin typeface="Gill Sans MT" pitchFamily="34" charset="-18"/>
              </a:rPr>
              <a:t>xs:element</a:t>
            </a:r>
            <a:r>
              <a:rPr lang="en-US" dirty="0" smtClean="0">
                <a:latin typeface="Gill Sans MT" pitchFamily="34" charset="-18"/>
              </a:rPr>
              <a:t> name="city" type="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 </a:t>
            </a:r>
            <a:r>
              <a:rPr lang="en-US" dirty="0" smtClean="0">
                <a:latin typeface="Gill Sans MT" pitchFamily="34" charset="-18"/>
              </a:rPr>
              <a:t>string"/&gt;</a:t>
            </a:r>
          </a:p>
          <a:p>
            <a:pPr>
              <a:buNone/>
            </a:pPr>
            <a:r>
              <a:rPr lang="en-US" dirty="0" smtClean="0">
                <a:latin typeface="Gill Sans MT" pitchFamily="34" charset="-18"/>
              </a:rPr>
              <a:t> &lt;</a:t>
            </a:r>
            <a:r>
              <a:rPr lang="en-US" dirty="0" err="1" smtClean="0">
                <a:latin typeface="Gill Sans MT" pitchFamily="34" charset="-18"/>
              </a:rPr>
              <a:t>xs:element</a:t>
            </a:r>
            <a:r>
              <a:rPr lang="en-US" dirty="0" smtClean="0">
                <a:latin typeface="Gill Sans MT" pitchFamily="34" charset="-18"/>
              </a:rPr>
              <a:t> name="county" type="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 </a:t>
            </a:r>
            <a:r>
              <a:rPr lang="en-US" dirty="0" smtClean="0">
                <a:latin typeface="Gill Sans MT" pitchFamily="34" charset="-18"/>
              </a:rPr>
              <a:t>string"/&gt;</a:t>
            </a:r>
          </a:p>
          <a:p>
            <a:pPr>
              <a:buNone/>
            </a:pPr>
            <a:r>
              <a:rPr lang="en-US" dirty="0" smtClean="0">
                <a:latin typeface="Gill Sans MT" pitchFamily="34" charset="-18"/>
              </a:rPr>
              <a:t> &lt;</a:t>
            </a:r>
            <a:r>
              <a:rPr lang="en-US" dirty="0" err="1" smtClean="0">
                <a:latin typeface="Gill Sans MT" pitchFamily="34" charset="-18"/>
              </a:rPr>
              <a:t>xs:element</a:t>
            </a:r>
            <a:r>
              <a:rPr lang="en-US" dirty="0" smtClean="0">
                <a:latin typeface="Gill Sans MT" pitchFamily="34" charset="-18"/>
              </a:rPr>
              <a:t> name="country" type="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 </a:t>
            </a:r>
            <a:r>
              <a:rPr lang="en-US" dirty="0" smtClean="0">
                <a:latin typeface="Gill Sans MT" pitchFamily="34" charset="-18"/>
              </a:rPr>
              <a:t>string"/&gt;</a:t>
            </a:r>
          </a:p>
          <a:p>
            <a:pPr>
              <a:buNone/>
            </a:pPr>
            <a:endParaRPr lang="en-US" dirty="0" smtClean="0">
              <a:latin typeface="Gill Sans MT" pitchFamily="34" charset="-18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Gill Sans MT" pitchFamily="34" charset="-18"/>
              </a:rPr>
              <a:t>XSD – </a:t>
            </a:r>
            <a:r>
              <a:rPr lang="cs-CZ" sz="3200" dirty="0" smtClean="0">
                <a:latin typeface="Gill Sans MT" pitchFamily="34" charset="-18"/>
              </a:rPr>
              <a:t>element-kontejner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name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address</a:t>
            </a:r>
            <a:r>
              <a:rPr lang="cs-CZ" dirty="0" smtClean="0">
                <a:latin typeface="Gill Sans MT" pitchFamily="34" charset="-18"/>
              </a:rPr>
              <a:t>"&gt;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complexType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all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street</a:t>
            </a:r>
            <a:r>
              <a:rPr lang="cs-CZ" dirty="0" smtClean="0">
                <a:latin typeface="Gill Sans MT" pitchFamily="34" charset="-18"/>
              </a:rPr>
              <a:t>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="city"/&gt;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county</a:t>
            </a:r>
            <a:r>
              <a:rPr lang="cs-CZ" dirty="0" smtClean="0">
                <a:latin typeface="Gill Sans MT" pitchFamily="34" charset="-18"/>
              </a:rPr>
              <a:t>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="country"/&gt;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postalcode</a:t>
            </a:r>
            <a:r>
              <a:rPr lang="cs-CZ" dirty="0" smtClean="0">
                <a:latin typeface="Gill Sans MT" pitchFamily="34" charset="-18"/>
              </a:rPr>
              <a:t>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&lt;/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all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&lt;/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complexType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&lt;/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:element&gt;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XSD - atribut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attribute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name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taker</a:t>
            </a:r>
            <a:r>
              <a:rPr lang="cs-CZ" dirty="0" smtClean="0">
                <a:latin typeface="Gill Sans MT" pitchFamily="34" charset="-18"/>
              </a:rPr>
              <a:t>"&gt;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simpleType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restriction</a:t>
            </a:r>
            <a:r>
              <a:rPr lang="cs-CZ" dirty="0" smtClean="0">
                <a:latin typeface="Gill Sans MT" pitchFamily="34" charset="-18"/>
              </a:rPr>
              <a:t> base="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integer</a:t>
            </a:r>
            <a:r>
              <a:rPr lang="cs-CZ" dirty="0" smtClean="0">
                <a:latin typeface="Gill Sans MT" pitchFamily="34" charset="-18"/>
              </a:rPr>
              <a:t>"&gt;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minInclusive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value</a:t>
            </a:r>
            <a:r>
              <a:rPr lang="cs-CZ" dirty="0" smtClean="0">
                <a:latin typeface="Gill Sans MT" pitchFamily="34" charset="-18"/>
              </a:rPr>
              <a:t>="1"/&gt;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maxInclusive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value</a:t>
            </a:r>
            <a:r>
              <a:rPr lang="cs-CZ" dirty="0" smtClean="0">
                <a:latin typeface="Gill Sans MT" pitchFamily="34" charset="-18"/>
              </a:rPr>
              <a:t>="9999"/&gt;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&lt;/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restriction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&lt;/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simpleType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&lt;/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attribute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XSD – opakování elementů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name</a:t>
            </a:r>
            <a:r>
              <a:rPr lang="cs-CZ" dirty="0" smtClean="0">
                <a:latin typeface="Gill Sans MT" pitchFamily="34" charset="-18"/>
              </a:rPr>
              <a:t>="census-</a:t>
            </a:r>
            <a:r>
              <a:rPr lang="cs-CZ" dirty="0" err="1" smtClean="0">
                <a:latin typeface="Gill Sans MT" pitchFamily="34" charset="-18"/>
              </a:rPr>
              <a:t>record</a:t>
            </a:r>
            <a:r>
              <a:rPr lang="cs-CZ" dirty="0" smtClean="0">
                <a:latin typeface="Gill Sans MT" pitchFamily="34" charset="-18"/>
              </a:rPr>
              <a:t>"&gt;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complexType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sequence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date</a:t>
            </a:r>
            <a:r>
              <a:rPr lang="cs-CZ" dirty="0" smtClean="0">
                <a:latin typeface="Gill Sans MT" pitchFamily="34" charset="-18"/>
              </a:rPr>
              <a:t>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address</a:t>
            </a:r>
            <a:r>
              <a:rPr lang="cs-CZ" dirty="0" smtClean="0">
                <a:latin typeface="Gill Sans MT" pitchFamily="34" charset="-18"/>
              </a:rPr>
              <a:t>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="person" </a:t>
            </a:r>
            <a:r>
              <a:rPr lang="cs-CZ" dirty="0" err="1" smtClean="0">
                <a:latin typeface="Gill Sans MT" pitchFamily="34" charset="-18"/>
              </a:rPr>
              <a:t>maxOccurs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unbounded</a:t>
            </a:r>
            <a:r>
              <a:rPr lang="cs-CZ" dirty="0" smtClean="0">
                <a:latin typeface="Gill Sans MT" pitchFamily="34" charset="-18"/>
              </a:rPr>
              <a:t>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&lt;/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sequence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attribute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taker</a:t>
            </a:r>
            <a:r>
              <a:rPr lang="cs-CZ" dirty="0" smtClean="0">
                <a:latin typeface="Gill Sans MT" pitchFamily="34" charset="-18"/>
              </a:rPr>
              <a:t>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&lt;/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complexType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&lt;/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:element&gt;</a:t>
            </a: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Značkovací jazyky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Standard </a:t>
            </a:r>
            <a:r>
              <a:rPr lang="cs-CZ" dirty="0" err="1" smtClean="0">
                <a:latin typeface="Gill Sans MT" pitchFamily="34" charset="-18"/>
              </a:rPr>
              <a:t>Generalized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Markup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Language</a:t>
            </a:r>
            <a:r>
              <a:rPr lang="cs-CZ" dirty="0" smtClean="0">
                <a:latin typeface="Gill Sans MT" pitchFamily="34" charset="-18"/>
              </a:rPr>
              <a:t> (SGML)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HTML (</a:t>
            </a:r>
            <a:r>
              <a:rPr lang="cs-CZ" dirty="0" err="1" smtClean="0">
                <a:latin typeface="Gill Sans MT" pitchFamily="34" charset="-18"/>
              </a:rPr>
              <a:t>HyperText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Markup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Language</a:t>
            </a:r>
            <a:r>
              <a:rPr lang="cs-CZ" dirty="0" smtClean="0">
                <a:latin typeface="Gill Sans MT" pitchFamily="34" charset="-18"/>
              </a:rPr>
              <a:t>) – jazyk webových stránek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XML (</a:t>
            </a:r>
            <a:r>
              <a:rPr lang="cs-CZ" dirty="0" err="1" smtClean="0">
                <a:latin typeface="Gill Sans MT" pitchFamily="34" charset="-18"/>
              </a:rPr>
              <a:t>eXtensible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Markup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Language</a:t>
            </a:r>
            <a:r>
              <a:rPr lang="cs-CZ" dirty="0" smtClean="0">
                <a:latin typeface="Gill Sans MT" pitchFamily="34" charset="-18"/>
              </a:rPr>
              <a:t>) – rozšiřitelný značkovací jazyk 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Skupina jazyků pro komunikaci mezi aplikacemi čitelná pro člověka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XSD – povinný výskyt elementu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name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name</a:t>
            </a:r>
            <a:r>
              <a:rPr lang="cs-CZ" dirty="0" smtClean="0">
                <a:latin typeface="Gill Sans MT" pitchFamily="34" charset="-18"/>
              </a:rPr>
              <a:t>"&gt;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complextype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all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</a:t>
            </a:r>
            <a:r>
              <a:rPr lang="cs-CZ" dirty="0" err="1" smtClean="0">
                <a:latin typeface="Gill Sans MT" pitchFamily="34" charset="-18"/>
              </a:rPr>
              <a:t>first</a:t>
            </a:r>
            <a:r>
              <a:rPr lang="cs-CZ" dirty="0" smtClean="0">
                <a:latin typeface="Gill Sans MT" pitchFamily="34" charset="-18"/>
              </a:rPr>
              <a:t>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="last"/&gt;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&lt;/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all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choice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minOccurs</a:t>
            </a:r>
            <a:r>
              <a:rPr lang="cs-CZ" dirty="0" smtClean="0">
                <a:latin typeface="Gill Sans MT" pitchFamily="34" charset="-18"/>
              </a:rPr>
              <a:t>="0"&gt;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="junior"/&gt;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  &lt;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 </a:t>
            </a:r>
            <a:r>
              <a:rPr lang="cs-CZ" dirty="0" err="1" smtClean="0">
                <a:latin typeface="Gill Sans MT" pitchFamily="34" charset="-18"/>
              </a:rPr>
              <a:t>ref</a:t>
            </a:r>
            <a:r>
              <a:rPr lang="cs-CZ" dirty="0" smtClean="0">
                <a:latin typeface="Gill Sans MT" pitchFamily="34" charset="-18"/>
              </a:rPr>
              <a:t>="senior"/&gt;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  &lt;/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choice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  &lt;/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</a:t>
            </a:r>
            <a:r>
              <a:rPr lang="cs-CZ" dirty="0" err="1" smtClean="0">
                <a:latin typeface="Gill Sans MT" pitchFamily="34" charset="-18"/>
              </a:rPr>
              <a:t>complextype</a:t>
            </a:r>
            <a:r>
              <a:rPr lang="cs-CZ" dirty="0" smtClean="0">
                <a:latin typeface="Gill Sans MT" pitchFamily="34" charset="-18"/>
              </a:rPr>
              <a:t>&gt;</a:t>
            </a:r>
          </a:p>
          <a:p>
            <a:pPr>
              <a:buNone/>
            </a:pPr>
            <a:r>
              <a:rPr lang="cs-CZ" dirty="0" smtClean="0">
                <a:latin typeface="Gill Sans MT" pitchFamily="34" charset="-18"/>
              </a:rPr>
              <a:t>  &lt;/</a:t>
            </a:r>
            <a:r>
              <a:rPr lang="cs-CZ" dirty="0" err="1" smtClean="0">
                <a:latin typeface="Gill Sans MT" pitchFamily="34" charset="-18"/>
              </a:rPr>
              <a:t>xs</a:t>
            </a:r>
            <a:r>
              <a:rPr lang="cs-CZ" dirty="0" smtClean="0">
                <a:latin typeface="Gill Sans MT" pitchFamily="34" charset="-18"/>
              </a:rPr>
              <a:t>:element&gt;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r>
              <a:rPr lang="cs-CZ" sz="3200" dirty="0" smtClean="0"/>
              <a:t>Definice typů v XSD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11560" y="1644104"/>
          <a:ext cx="8234363" cy="4521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62295"/>
                <a:gridCol w="627206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Typ</a:t>
                      </a:r>
                      <a:endParaRPr lang="cs-CZ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Použití</a:t>
                      </a:r>
                      <a:endParaRPr lang="cs-CZ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xs</a:t>
                      </a:r>
                      <a:r>
                        <a:rPr lang="cs-CZ" dirty="0" smtClean="0"/>
                        <a:t>:</a:t>
                      </a:r>
                      <a:r>
                        <a:rPr lang="cs-CZ" dirty="0" err="1" smtClean="0"/>
                        <a:t>string</a:t>
                      </a:r>
                      <a:endParaRPr lang="cs-CZ" dirty="0" smtClean="0"/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textová hodnota</a:t>
                      </a:r>
                      <a:endParaRPr lang="cs-CZ" dirty="0"/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xs</a:t>
                      </a:r>
                      <a:r>
                        <a:rPr lang="cs-CZ" dirty="0" smtClean="0"/>
                        <a:t>:</a:t>
                      </a:r>
                      <a:r>
                        <a:rPr lang="cs-CZ" dirty="0" err="1" smtClean="0"/>
                        <a:t>token</a:t>
                      </a:r>
                      <a:endParaRPr lang="cs-CZ" dirty="0" smtClean="0"/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slova</a:t>
                      </a:r>
                      <a:r>
                        <a:rPr lang="cs-CZ" baseline="0" dirty="0" smtClean="0"/>
                        <a:t> oddělená mezerami</a:t>
                      </a:r>
                      <a:endParaRPr lang="cs-CZ" dirty="0"/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xs</a:t>
                      </a:r>
                      <a:r>
                        <a:rPr lang="cs-CZ" dirty="0" smtClean="0"/>
                        <a:t>:</a:t>
                      </a:r>
                      <a:r>
                        <a:rPr lang="cs-CZ" dirty="0" err="1" smtClean="0"/>
                        <a:t>decimal</a:t>
                      </a:r>
                      <a:endParaRPr lang="cs-CZ" dirty="0" smtClean="0"/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čísla např. 1.356 </a:t>
                      </a:r>
                      <a:r>
                        <a:rPr lang="en-US" dirty="0" smtClean="0"/>
                        <a:t>;</a:t>
                      </a:r>
                      <a:r>
                        <a:rPr lang="cs-CZ" dirty="0" smtClean="0"/>
                        <a:t> -20  </a:t>
                      </a:r>
                      <a:endParaRPr lang="cs-CZ" dirty="0"/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xs</a:t>
                      </a:r>
                      <a:r>
                        <a:rPr lang="cs-CZ" dirty="0" smtClean="0"/>
                        <a:t>:</a:t>
                      </a:r>
                      <a:r>
                        <a:rPr lang="cs-CZ" dirty="0" err="1" smtClean="0"/>
                        <a:t>integer</a:t>
                      </a:r>
                      <a:endParaRPr lang="cs-CZ" dirty="0" smtClean="0"/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celá čísla  871</a:t>
                      </a:r>
                      <a:r>
                        <a:rPr lang="en-US" dirty="0" smtClean="0"/>
                        <a:t>;</a:t>
                      </a:r>
                      <a:r>
                        <a:rPr lang="cs-CZ" dirty="0" smtClean="0"/>
                        <a:t>  -13</a:t>
                      </a:r>
                      <a:r>
                        <a:rPr lang="en-US" dirty="0" smtClean="0"/>
                        <a:t>;</a:t>
                      </a:r>
                      <a:r>
                        <a:rPr lang="cs-CZ" dirty="0" smtClean="0"/>
                        <a:t>  </a:t>
                      </a:r>
                      <a:r>
                        <a:rPr lang="en-US" dirty="0" smtClean="0"/>
                        <a:t>+72</a:t>
                      </a:r>
                      <a:endParaRPr lang="cs-CZ" dirty="0"/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xs</a:t>
                      </a:r>
                      <a:r>
                        <a:rPr lang="cs-CZ" dirty="0" smtClean="0"/>
                        <a:t>:</a:t>
                      </a:r>
                      <a:r>
                        <a:rPr lang="cs-CZ" dirty="0" err="1" smtClean="0"/>
                        <a:t>float</a:t>
                      </a:r>
                      <a:endParaRPr lang="cs-CZ" dirty="0" smtClean="0"/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32 bitové číslo</a:t>
                      </a:r>
                      <a:r>
                        <a:rPr lang="cs-CZ" baseline="0" dirty="0" smtClean="0"/>
                        <a:t> s pohyblivou desetinnou tečkou</a:t>
                      </a:r>
                    </a:p>
                    <a:p>
                      <a:r>
                        <a:rPr lang="cs-CZ" baseline="0" dirty="0" smtClean="0"/>
                        <a:t>Např. 123.456</a:t>
                      </a:r>
                      <a:r>
                        <a:rPr lang="en-US" baseline="0" dirty="0" smtClean="0"/>
                        <a:t>;</a:t>
                      </a:r>
                      <a:r>
                        <a:rPr lang="cs-CZ" baseline="0" dirty="0" smtClean="0"/>
                        <a:t> +1234.456</a:t>
                      </a:r>
                      <a:r>
                        <a:rPr lang="en-US" baseline="0" dirty="0" smtClean="0"/>
                        <a:t>;</a:t>
                      </a:r>
                      <a:r>
                        <a:rPr lang="cs-CZ" baseline="0" dirty="0" smtClean="0"/>
                        <a:t>  -1.2344e56 </a:t>
                      </a:r>
                      <a:r>
                        <a:rPr lang="en-US" baseline="0" dirty="0" smtClean="0"/>
                        <a:t>;</a:t>
                      </a:r>
                      <a:r>
                        <a:rPr lang="cs-CZ" baseline="0" dirty="0" smtClean="0"/>
                        <a:t> -.45E-6</a:t>
                      </a:r>
                      <a:r>
                        <a:rPr lang="en-US" baseline="0" dirty="0" smtClean="0"/>
                        <a:t>;</a:t>
                      </a:r>
                      <a:r>
                        <a:rPr lang="cs-CZ" baseline="0" dirty="0" smtClean="0"/>
                        <a:t> INF</a:t>
                      </a:r>
                      <a:r>
                        <a:rPr lang="en-US" baseline="0" dirty="0" smtClean="0"/>
                        <a:t>;</a:t>
                      </a:r>
                      <a:r>
                        <a:rPr lang="cs-CZ" baseline="0" dirty="0" smtClean="0"/>
                        <a:t> –INF</a:t>
                      </a:r>
                      <a:r>
                        <a:rPr lang="en-US" baseline="0" dirty="0" smtClean="0"/>
                        <a:t>;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NaN</a:t>
                      </a:r>
                      <a:endParaRPr lang="cs-CZ" dirty="0"/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xs</a:t>
                      </a:r>
                      <a:r>
                        <a:rPr lang="cs-CZ" dirty="0" smtClean="0"/>
                        <a:t>:</a:t>
                      </a:r>
                      <a:r>
                        <a:rPr lang="cs-CZ" dirty="0" err="1" smtClean="0"/>
                        <a:t>boolean</a:t>
                      </a:r>
                      <a:endParaRPr lang="cs-CZ" dirty="0" smtClean="0"/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r>
                        <a:rPr lang="cs-CZ" dirty="0" err="1" smtClean="0"/>
                        <a:t>rue</a:t>
                      </a:r>
                      <a:r>
                        <a:rPr lang="en-US" dirty="0" smtClean="0"/>
                        <a:t>;</a:t>
                      </a:r>
                      <a:r>
                        <a:rPr lang="cs-CZ" dirty="0" err="1" smtClean="0"/>
                        <a:t>false</a:t>
                      </a:r>
                      <a:r>
                        <a:rPr lang="en-US" dirty="0" smtClean="0"/>
                        <a:t>;</a:t>
                      </a:r>
                      <a:r>
                        <a:rPr lang="cs-CZ" dirty="0" smtClean="0"/>
                        <a:t> 0</a:t>
                      </a:r>
                      <a:r>
                        <a:rPr lang="en-US" dirty="0" smtClean="0"/>
                        <a:t>;</a:t>
                      </a:r>
                      <a:r>
                        <a:rPr lang="cs-CZ" dirty="0" smtClean="0"/>
                        <a:t> 1</a:t>
                      </a:r>
                      <a:endParaRPr lang="cs-CZ" dirty="0"/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xs</a:t>
                      </a:r>
                      <a:r>
                        <a:rPr lang="cs-CZ" dirty="0" smtClean="0"/>
                        <a:t>:time</a:t>
                      </a: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 HH:MM:SS-</a:t>
                      </a:r>
                      <a:r>
                        <a:rPr lang="cs-CZ" dirty="0" err="1" smtClean="0"/>
                        <a:t>Timezone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jako</a:t>
                      </a:r>
                      <a:r>
                        <a:rPr lang="en-US" baseline="0" dirty="0" smtClean="0"/>
                        <a:t> nap</a:t>
                      </a:r>
                      <a:r>
                        <a:rPr lang="cs-CZ" baseline="0" dirty="0" err="1" smtClean="0"/>
                        <a:t>ř</a:t>
                      </a:r>
                      <a:r>
                        <a:rPr lang="cs-CZ" baseline="0" dirty="0" smtClean="0"/>
                        <a:t>.</a:t>
                      </a:r>
                      <a:r>
                        <a:rPr lang="cs-CZ" dirty="0" smtClean="0"/>
                        <a:t> 21:55:00-06:00</a:t>
                      </a:r>
                      <a:endParaRPr lang="cs-CZ" dirty="0"/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xs</a:t>
                      </a:r>
                      <a:r>
                        <a:rPr lang="cs-CZ" dirty="0" smtClean="0"/>
                        <a:t>:</a:t>
                      </a:r>
                      <a:r>
                        <a:rPr lang="cs-CZ" dirty="0" err="1" smtClean="0"/>
                        <a:t>date</a:t>
                      </a:r>
                      <a:endParaRPr lang="cs-CZ" dirty="0" smtClean="0"/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 CCYY-MM-DD</a:t>
                      </a:r>
                      <a:r>
                        <a:rPr lang="cs-CZ" baseline="0" dirty="0" smtClean="0"/>
                        <a:t> jako </a:t>
                      </a:r>
                      <a:r>
                        <a:rPr lang="cs-CZ" dirty="0" smtClean="0"/>
                        <a:t>2011-03-25</a:t>
                      </a:r>
                      <a:endParaRPr lang="cs-CZ" dirty="0"/>
                    </a:p>
                  </a:txBody>
                  <a:tcPr marL="92348" marR="92348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xs</a:t>
                      </a:r>
                      <a:r>
                        <a:rPr lang="cs-CZ" dirty="0" smtClean="0"/>
                        <a:t>:</a:t>
                      </a:r>
                      <a:r>
                        <a:rPr lang="cs-CZ" dirty="0" err="1" smtClean="0"/>
                        <a:t>dateTime</a:t>
                      </a:r>
                      <a:endParaRPr lang="cs-CZ" dirty="0" smtClean="0"/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 a čas CCYY-MM-DDTHH:MM:SS-</a:t>
                      </a:r>
                      <a:r>
                        <a:rPr lang="cs-CZ" dirty="0" err="1" smtClean="0"/>
                        <a:t>Timezone</a:t>
                      </a:r>
                      <a:r>
                        <a:rPr lang="cs-CZ" baseline="0" dirty="0" smtClean="0"/>
                        <a:t> jako </a:t>
                      </a:r>
                      <a:r>
                        <a:rPr lang="cs-CZ" dirty="0" smtClean="0"/>
                        <a:t>2011-03-25T21:55:00-06:00</a:t>
                      </a:r>
                    </a:p>
                  </a:txBody>
                  <a:tcPr marL="92348" marR="92348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1269132"/>
            <a:ext cx="7827963" cy="647700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XML jako standardní textový formát pro výměnu informací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XML (</a:t>
            </a:r>
            <a:r>
              <a:rPr lang="cs-CZ" dirty="0" err="1" smtClean="0">
                <a:latin typeface="Gill Sans MT" pitchFamily="34" charset="-18"/>
              </a:rPr>
              <a:t>eXtensible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Markup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Language</a:t>
            </a:r>
            <a:r>
              <a:rPr lang="cs-CZ" dirty="0" smtClean="0">
                <a:latin typeface="Gill Sans MT" pitchFamily="34" charset="-18"/>
              </a:rPr>
              <a:t>):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výměna a sdílení informací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pro dokumenty obsahující strukturované nebo </a:t>
            </a:r>
            <a:r>
              <a:rPr lang="cs-CZ" dirty="0" err="1" smtClean="0">
                <a:latin typeface="Gill Sans MT" pitchFamily="34" charset="-18"/>
              </a:rPr>
              <a:t>semistrukturované</a:t>
            </a:r>
            <a:r>
              <a:rPr lang="cs-CZ" dirty="0" smtClean="0">
                <a:latin typeface="Gill Sans MT" pitchFamily="34" charset="-18"/>
              </a:rPr>
              <a:t> informace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internetové aplikace (XSL definice vzhledu XML dokumentu)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databázové technologie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standardizace datových struktur</a:t>
            </a:r>
          </a:p>
          <a:p>
            <a:r>
              <a:rPr lang="cs-CZ" dirty="0" smtClean="0">
                <a:latin typeface="Gill Sans MT" pitchFamily="34" charset="-18"/>
              </a:rPr>
              <a:t>XML je metajazyk,  tedy souhrn pravidel pro tvorbu jednotlivých XML jazyků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1. příklad souboru v XML formátu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700808"/>
            <a:ext cx="67687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Gill Sans MT" pitchFamily="34" charset="-18"/>
              </a:rPr>
              <a:t>&lt;?</a:t>
            </a:r>
            <a:r>
              <a:rPr lang="cs-CZ" sz="2400" dirty="0" err="1" smtClean="0">
                <a:latin typeface="Gill Sans MT" pitchFamily="34" charset="-18"/>
              </a:rPr>
              <a:t>xml</a:t>
            </a:r>
            <a:r>
              <a:rPr lang="cs-CZ" sz="2400" dirty="0" smtClean="0">
                <a:latin typeface="Gill Sans MT" pitchFamily="34" charset="-18"/>
              </a:rPr>
              <a:t> </a:t>
            </a:r>
            <a:r>
              <a:rPr lang="cs-CZ" sz="2400" dirty="0" err="1" smtClean="0">
                <a:latin typeface="Gill Sans MT" pitchFamily="34" charset="-18"/>
              </a:rPr>
              <a:t>version</a:t>
            </a:r>
            <a:r>
              <a:rPr lang="cs-CZ" sz="2400" dirty="0" smtClean="0">
                <a:latin typeface="Gill Sans MT" pitchFamily="34" charset="-18"/>
              </a:rPr>
              <a:t>="1.0" </a:t>
            </a:r>
            <a:r>
              <a:rPr lang="cs-CZ" sz="2400" dirty="0" err="1" smtClean="0">
                <a:latin typeface="Gill Sans MT" pitchFamily="34" charset="-18"/>
              </a:rPr>
              <a:t>encoding</a:t>
            </a:r>
            <a:r>
              <a:rPr lang="cs-CZ" sz="2400" dirty="0" smtClean="0">
                <a:latin typeface="Gill Sans MT" pitchFamily="34" charset="-18"/>
              </a:rPr>
              <a:t>="ISO-8859-15"?&gt; </a:t>
            </a:r>
          </a:p>
          <a:p>
            <a:r>
              <a:rPr lang="cs-CZ" sz="2400" dirty="0" smtClean="0">
                <a:latin typeface="Gill Sans MT" pitchFamily="34" charset="-18"/>
              </a:rPr>
              <a:t>&lt;!-- </a:t>
            </a:r>
            <a:r>
              <a:rPr lang="cs-CZ" sz="2400" dirty="0" err="1" smtClean="0">
                <a:latin typeface="Gill Sans MT" pitchFamily="34" charset="-18"/>
              </a:rPr>
              <a:t>Students</a:t>
            </a:r>
            <a:r>
              <a:rPr lang="cs-CZ" sz="2400" dirty="0" smtClean="0">
                <a:latin typeface="Gill Sans MT" pitchFamily="34" charset="-18"/>
              </a:rPr>
              <a:t> </a:t>
            </a:r>
            <a:r>
              <a:rPr lang="cs-CZ" sz="2400" dirty="0" err="1" smtClean="0">
                <a:latin typeface="Gill Sans MT" pitchFamily="34" charset="-18"/>
              </a:rPr>
              <a:t>grades</a:t>
            </a:r>
            <a:r>
              <a:rPr lang="cs-CZ" sz="2400" dirty="0" smtClean="0">
                <a:latin typeface="Gill Sans MT" pitchFamily="34" charset="-18"/>
              </a:rPr>
              <a:t> are </a:t>
            </a:r>
            <a:r>
              <a:rPr lang="cs-CZ" sz="2400" dirty="0" err="1" smtClean="0">
                <a:latin typeface="Gill Sans MT" pitchFamily="34" charset="-18"/>
              </a:rPr>
              <a:t>updated</a:t>
            </a:r>
            <a:r>
              <a:rPr lang="cs-CZ" sz="2400" dirty="0" smtClean="0">
                <a:latin typeface="Gill Sans MT" pitchFamily="34" charset="-18"/>
              </a:rPr>
              <a:t> </a:t>
            </a:r>
            <a:r>
              <a:rPr lang="cs-CZ" sz="2400" dirty="0" err="1" smtClean="0">
                <a:latin typeface="Gill Sans MT" pitchFamily="34" charset="-18"/>
              </a:rPr>
              <a:t>bi</a:t>
            </a:r>
            <a:r>
              <a:rPr lang="cs-CZ" sz="2400" dirty="0" smtClean="0">
                <a:latin typeface="Gill Sans MT" pitchFamily="34" charset="-18"/>
              </a:rPr>
              <a:t>-</a:t>
            </a:r>
            <a:r>
              <a:rPr lang="cs-CZ" sz="2400" dirty="0" err="1" smtClean="0">
                <a:latin typeface="Gill Sans MT" pitchFamily="34" charset="-18"/>
              </a:rPr>
              <a:t>monthly</a:t>
            </a:r>
            <a:r>
              <a:rPr lang="cs-CZ" sz="2400" dirty="0" smtClean="0">
                <a:latin typeface="Gill Sans MT" pitchFamily="34" charset="-18"/>
              </a:rPr>
              <a:t> --&gt; 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&lt;</a:t>
            </a:r>
            <a:r>
              <a:rPr lang="cs-CZ" sz="2400" dirty="0" err="1" smtClean="0">
                <a:solidFill>
                  <a:schemeClr val="tx2"/>
                </a:solidFill>
                <a:latin typeface="Gill Sans MT" pitchFamily="34" charset="-18"/>
              </a:rPr>
              <a:t>class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_list&gt; </a:t>
            </a:r>
          </a:p>
          <a:p>
            <a:r>
              <a:rPr lang="cs-CZ" sz="2400" dirty="0" smtClean="0">
                <a:solidFill>
                  <a:schemeClr val="accent2"/>
                </a:solidFill>
                <a:latin typeface="Gill Sans MT" pitchFamily="34" charset="-18"/>
              </a:rPr>
              <a:t>     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&lt;student&gt; </a:t>
            </a:r>
          </a:p>
          <a:p>
            <a:r>
              <a:rPr lang="cs-CZ" sz="2400" dirty="0" smtClean="0">
                <a:solidFill>
                  <a:schemeClr val="accent2"/>
                </a:solidFill>
                <a:latin typeface="Gill Sans MT" pitchFamily="34" charset="-18"/>
              </a:rPr>
              <a:t>         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&lt;</a:t>
            </a:r>
            <a:r>
              <a:rPr lang="cs-CZ" sz="2400" dirty="0" err="1" smtClean="0">
                <a:solidFill>
                  <a:schemeClr val="tx2"/>
                </a:solidFill>
                <a:latin typeface="Gill Sans MT" pitchFamily="34" charset="-18"/>
              </a:rPr>
              <a:t>name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&gt;</a:t>
            </a:r>
            <a:r>
              <a:rPr lang="cs-CZ" sz="2400" dirty="0" smtClean="0">
                <a:latin typeface="Gill Sans MT" pitchFamily="34" charset="-18"/>
              </a:rPr>
              <a:t>Robert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&lt;/</a:t>
            </a:r>
            <a:r>
              <a:rPr lang="cs-CZ" sz="2400" dirty="0" err="1" smtClean="0">
                <a:solidFill>
                  <a:schemeClr val="tx2"/>
                </a:solidFill>
                <a:latin typeface="Gill Sans MT" pitchFamily="34" charset="-18"/>
              </a:rPr>
              <a:t>name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&gt; </a:t>
            </a:r>
          </a:p>
          <a:p>
            <a:r>
              <a:rPr lang="cs-CZ" sz="2400" dirty="0" smtClean="0">
                <a:solidFill>
                  <a:schemeClr val="accent2"/>
                </a:solidFill>
                <a:latin typeface="Gill Sans MT" pitchFamily="34" charset="-18"/>
              </a:rPr>
              <a:t>         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&lt;grade&gt;A</a:t>
            </a:r>
            <a:r>
              <a:rPr lang="cs-CZ" sz="2400" dirty="0" smtClean="0">
                <a:latin typeface="Gill Sans MT" pitchFamily="34" charset="-18"/>
              </a:rPr>
              <a:t>+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&lt;/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grade&gt; </a:t>
            </a:r>
          </a:p>
          <a:p>
            <a:r>
              <a:rPr lang="cs-CZ" sz="2400" dirty="0" smtClean="0">
                <a:latin typeface="Gill Sans MT" pitchFamily="34" charset="-18"/>
              </a:rPr>
              <a:t>    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&lt;/student&gt; 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    &lt;student&gt; 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        &lt;</a:t>
            </a:r>
            <a:r>
              <a:rPr lang="cs-CZ" sz="2400" dirty="0" err="1" smtClean="0">
                <a:solidFill>
                  <a:schemeClr val="tx2"/>
                </a:solidFill>
                <a:latin typeface="Gill Sans MT" pitchFamily="34" charset="-18"/>
              </a:rPr>
              <a:t>name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&gt;</a:t>
            </a:r>
            <a:r>
              <a:rPr lang="cs-CZ" sz="2400" dirty="0" err="1" smtClean="0">
                <a:latin typeface="Gill Sans MT" pitchFamily="34" charset="-18"/>
              </a:rPr>
              <a:t>Lenard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&lt;/</a:t>
            </a:r>
            <a:r>
              <a:rPr lang="cs-CZ" sz="2400" dirty="0" err="1" smtClean="0">
                <a:solidFill>
                  <a:schemeClr val="tx2"/>
                </a:solidFill>
                <a:latin typeface="Gill Sans MT" pitchFamily="34" charset="-18"/>
              </a:rPr>
              <a:t>name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&gt; </a:t>
            </a:r>
          </a:p>
          <a:p>
            <a:r>
              <a:rPr lang="cs-CZ" sz="2400" dirty="0" smtClean="0">
                <a:latin typeface="Gill Sans MT" pitchFamily="34" charset="-18"/>
              </a:rPr>
              <a:t>        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&lt;grade&gt;</a:t>
            </a:r>
            <a:r>
              <a:rPr lang="cs-CZ" sz="2400" dirty="0" smtClean="0">
                <a:latin typeface="Gill Sans MT" pitchFamily="34" charset="-18"/>
              </a:rPr>
              <a:t>A-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&lt;/grade&gt; </a:t>
            </a:r>
          </a:p>
          <a:p>
            <a:r>
              <a:rPr lang="cs-CZ" sz="2400" dirty="0" smtClean="0">
                <a:latin typeface="Gill Sans MT" pitchFamily="34" charset="-18"/>
              </a:rPr>
              <a:t>    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&lt;/student&gt; 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&lt;/</a:t>
            </a:r>
            <a:r>
              <a:rPr lang="cs-CZ" sz="2400" dirty="0" err="1" smtClean="0">
                <a:solidFill>
                  <a:schemeClr val="tx2"/>
                </a:solidFill>
                <a:latin typeface="Gill Sans MT" pitchFamily="34" charset="-18"/>
              </a:rPr>
              <a:t>class</a:t>
            </a:r>
            <a:r>
              <a:rPr lang="cs-CZ" sz="2400" dirty="0" smtClean="0">
                <a:solidFill>
                  <a:schemeClr val="tx2"/>
                </a:solidFill>
                <a:latin typeface="Gill Sans MT" pitchFamily="34" charset="-18"/>
              </a:rPr>
              <a:t>_list&gt;</a:t>
            </a:r>
            <a:endParaRPr lang="cs-CZ" sz="2400" dirty="0">
              <a:solidFill>
                <a:schemeClr val="tx2"/>
              </a:solidFill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9092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2. příklad souboru ve formátu XML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591627"/>
            <a:ext cx="853244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Gill Sans MT" pitchFamily="34" charset="-18"/>
              </a:rPr>
              <a:t>&lt;?</a:t>
            </a:r>
            <a:r>
              <a:rPr lang="cs-CZ" sz="2000" dirty="0" err="1" smtClean="0">
                <a:latin typeface="Gill Sans MT" pitchFamily="34" charset="-18"/>
              </a:rPr>
              <a:t>xml</a:t>
            </a:r>
            <a:r>
              <a:rPr lang="cs-CZ" sz="2000" dirty="0" smtClean="0">
                <a:latin typeface="Gill Sans MT" pitchFamily="34" charset="-18"/>
              </a:rPr>
              <a:t> </a:t>
            </a:r>
            <a:r>
              <a:rPr lang="cs-CZ" sz="2000" dirty="0" err="1" smtClean="0">
                <a:latin typeface="Gill Sans MT" pitchFamily="34" charset="-18"/>
              </a:rPr>
              <a:t>version</a:t>
            </a:r>
            <a:r>
              <a:rPr lang="cs-CZ" sz="2000" dirty="0" smtClean="0">
                <a:latin typeface="Gill Sans MT" pitchFamily="34" charset="-18"/>
              </a:rPr>
              <a:t>="1.0" </a:t>
            </a:r>
            <a:r>
              <a:rPr lang="cs-CZ" sz="2000" dirty="0" err="1" smtClean="0">
                <a:latin typeface="Gill Sans MT" pitchFamily="34" charset="-18"/>
              </a:rPr>
              <a:t>encoding</a:t>
            </a:r>
            <a:r>
              <a:rPr lang="cs-CZ" sz="2000" dirty="0" smtClean="0">
                <a:latin typeface="Gill Sans MT" pitchFamily="34" charset="-18"/>
              </a:rPr>
              <a:t>="</a:t>
            </a:r>
            <a:r>
              <a:rPr lang="cs-CZ" sz="2000" dirty="0" err="1" smtClean="0">
                <a:latin typeface="Gill Sans MT" pitchFamily="34" charset="-18"/>
              </a:rPr>
              <a:t>utf</a:t>
            </a:r>
            <a:r>
              <a:rPr lang="cs-CZ" sz="2000" dirty="0" smtClean="0">
                <a:latin typeface="Gill Sans MT" pitchFamily="34" charset="-18"/>
              </a:rPr>
              <a:t>-8"?&gt;</a:t>
            </a:r>
          </a:p>
          <a:p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&lt;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rss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 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version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="2.0" 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xmlns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:media="http://search.yahoo.com/mrss"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&gt;</a:t>
            </a:r>
          </a:p>
          <a:p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&lt;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channel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&gt;</a:t>
            </a:r>
          </a:p>
          <a:p>
            <a:r>
              <a:rPr lang="cs-CZ" sz="2000" dirty="0" smtClean="0">
                <a:latin typeface="Gill Sans MT" pitchFamily="34" charset="-18"/>
              </a:rPr>
              <a:t>  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&lt;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item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&gt;</a:t>
            </a:r>
          </a:p>
          <a:p>
            <a:r>
              <a:rPr lang="cs-CZ" sz="2000" dirty="0" smtClean="0">
                <a:latin typeface="Gill Sans MT" pitchFamily="34" charset="-18"/>
              </a:rPr>
              <a:t>     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&lt;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title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&gt;</a:t>
            </a:r>
            <a:r>
              <a:rPr lang="cs-CZ" sz="2000" dirty="0" smtClean="0">
                <a:latin typeface="Gill Sans MT" pitchFamily="34" charset="-18"/>
              </a:rPr>
              <a:t>VIDEO: Tři muži přepadli na pumpě cizince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&lt;/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title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&gt;</a:t>
            </a:r>
          </a:p>
          <a:p>
            <a:r>
              <a:rPr lang="cs-CZ" sz="2000" dirty="0" smtClean="0">
                <a:latin typeface="Gill Sans MT" pitchFamily="34" charset="-18"/>
              </a:rPr>
              <a:t>     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&lt;link&gt;</a:t>
            </a:r>
            <a:r>
              <a:rPr lang="cs-CZ" sz="2000" dirty="0" smtClean="0">
                <a:latin typeface="Gill Sans MT" pitchFamily="34" charset="-18"/>
              </a:rPr>
              <a:t>http://www.</a:t>
            </a:r>
            <a:r>
              <a:rPr lang="cs-CZ" sz="2000" dirty="0" err="1" smtClean="0">
                <a:latin typeface="Gill Sans MT" pitchFamily="34" charset="-18"/>
              </a:rPr>
              <a:t>denik.cz</a:t>
            </a:r>
            <a:r>
              <a:rPr lang="cs-CZ" sz="2000" dirty="0" smtClean="0">
                <a:latin typeface="Gill Sans MT" pitchFamily="34" charset="-18"/>
              </a:rPr>
              <a:t>/z_domova/video-tri-</a:t>
            </a:r>
            <a:r>
              <a:rPr lang="cs-CZ" sz="2000" dirty="0" err="1" smtClean="0">
                <a:latin typeface="Gill Sans MT" pitchFamily="34" charset="-18"/>
              </a:rPr>
              <a:t>muzi</a:t>
            </a:r>
            <a:r>
              <a:rPr lang="cs-CZ" sz="2000" dirty="0" smtClean="0">
                <a:latin typeface="Gill Sans MT" pitchFamily="34" charset="-18"/>
              </a:rPr>
              <a:t>-</a:t>
            </a:r>
            <a:r>
              <a:rPr lang="cs-CZ" sz="2000" dirty="0" err="1" smtClean="0">
                <a:latin typeface="Gill Sans MT" pitchFamily="34" charset="-18"/>
              </a:rPr>
              <a:t>prepadli</a:t>
            </a:r>
            <a:r>
              <a:rPr lang="cs-CZ" sz="2000" dirty="0" smtClean="0">
                <a:latin typeface="Gill Sans MT" pitchFamily="34" charset="-18"/>
              </a:rPr>
              <a:t>-na-</a:t>
            </a:r>
            <a:r>
              <a:rPr lang="cs-CZ" sz="2000" dirty="0" err="1" smtClean="0">
                <a:latin typeface="Gill Sans MT" pitchFamily="34" charset="-18"/>
              </a:rPr>
              <a:t>pumpe</a:t>
            </a:r>
            <a:r>
              <a:rPr lang="cs-CZ" sz="2000" dirty="0" smtClean="0">
                <a:latin typeface="Gill Sans MT" pitchFamily="34" charset="-18"/>
              </a:rPr>
              <a:t>-</a:t>
            </a:r>
          </a:p>
          <a:p>
            <a:r>
              <a:rPr lang="cs-CZ" sz="2000" dirty="0" smtClean="0">
                <a:latin typeface="Gill Sans MT" pitchFamily="34" charset="-18"/>
              </a:rPr>
              <a:t>            cizince20110212.html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&lt;/link&gt;</a:t>
            </a:r>
          </a:p>
          <a:p>
            <a:r>
              <a:rPr lang="cs-CZ" sz="2000" dirty="0" smtClean="0">
                <a:latin typeface="Gill Sans MT" pitchFamily="34" charset="-18"/>
              </a:rPr>
              <a:t>     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&lt;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description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&gt;</a:t>
            </a:r>
            <a:r>
              <a:rPr lang="cs-CZ" sz="2000" dirty="0" smtClean="0">
                <a:latin typeface="Gill Sans MT" pitchFamily="34" charset="-18"/>
              </a:rPr>
              <a:t>Karlovarsko /FOTOGALERIE/ - K loupežnému přepadení dvou cizinců    </a:t>
            </a:r>
          </a:p>
          <a:p>
            <a:r>
              <a:rPr lang="cs-CZ" sz="2000" dirty="0" smtClean="0">
                <a:latin typeface="Gill Sans MT" pitchFamily="34" charset="-18"/>
              </a:rPr>
              <a:t>            ve věku dvacet a dvaadvacet let došlo v pátek ve večerních   </a:t>
            </a:r>
          </a:p>
          <a:p>
            <a:r>
              <a:rPr lang="cs-CZ" sz="2000" dirty="0" smtClean="0">
                <a:latin typeface="Gill Sans MT" pitchFamily="34" charset="-18"/>
              </a:rPr>
              <a:t>            hodinách.</a:t>
            </a:r>
          </a:p>
          <a:p>
            <a:r>
              <a:rPr lang="cs-CZ" sz="2000" dirty="0" smtClean="0">
                <a:latin typeface="Gill Sans MT" pitchFamily="34" charset="-18"/>
              </a:rPr>
              <a:t>     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&lt;/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description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&gt;</a:t>
            </a:r>
          </a:p>
          <a:p>
            <a:r>
              <a:rPr lang="cs-CZ" sz="2000" dirty="0" smtClean="0">
                <a:latin typeface="Gill Sans MT" pitchFamily="34" charset="-18"/>
              </a:rPr>
              <a:t>     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&lt;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pubDate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&gt;</a:t>
            </a:r>
            <a:r>
              <a:rPr lang="cs-CZ" sz="2000" dirty="0" err="1" smtClean="0">
                <a:latin typeface="Gill Sans MT" pitchFamily="34" charset="-18"/>
              </a:rPr>
              <a:t>Sat</a:t>
            </a:r>
            <a:r>
              <a:rPr lang="cs-CZ" sz="2000" dirty="0" smtClean="0">
                <a:latin typeface="Gill Sans MT" pitchFamily="34" charset="-18"/>
              </a:rPr>
              <a:t>, 12 </a:t>
            </a:r>
            <a:r>
              <a:rPr lang="cs-CZ" sz="2000" dirty="0" err="1" smtClean="0">
                <a:latin typeface="Gill Sans MT" pitchFamily="34" charset="-18"/>
              </a:rPr>
              <a:t>Feb</a:t>
            </a:r>
            <a:r>
              <a:rPr lang="cs-CZ" sz="2000" dirty="0" smtClean="0">
                <a:latin typeface="Gill Sans MT" pitchFamily="34" charset="-18"/>
              </a:rPr>
              <a:t> 2011 17:40:00 GMT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&lt;/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pubDate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&gt;</a:t>
            </a:r>
          </a:p>
          <a:p>
            <a:r>
              <a:rPr lang="cs-CZ" sz="2000" dirty="0" smtClean="0">
                <a:latin typeface="Gill Sans MT" pitchFamily="34" charset="-18"/>
              </a:rPr>
              <a:t>     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&lt;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category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 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domain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="http://www.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denik.cz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/z_domova/"&gt;</a:t>
            </a:r>
            <a:r>
              <a:rPr lang="cs-CZ" sz="2000" dirty="0" smtClean="0">
                <a:latin typeface="Gill Sans MT" pitchFamily="34" charset="-18"/>
              </a:rPr>
              <a:t>Z domova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&lt;/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category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&gt;</a:t>
            </a:r>
          </a:p>
          <a:p>
            <a:r>
              <a:rPr lang="cs-CZ" sz="2000" dirty="0" smtClean="0">
                <a:latin typeface="Gill Sans MT" pitchFamily="34" charset="-18"/>
              </a:rPr>
              <a:t>  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&lt;/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item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&gt;</a:t>
            </a:r>
          </a:p>
          <a:p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&lt;/</a:t>
            </a:r>
            <a:r>
              <a:rPr lang="cs-CZ" sz="2000" dirty="0" err="1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channel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Gill Sans MT" pitchFamily="34" charset="-18"/>
              </a:rPr>
              <a:t>&gt;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XML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Značky (</a:t>
            </a:r>
            <a:r>
              <a:rPr lang="cs-CZ" dirty="0" err="1" smtClean="0">
                <a:latin typeface="Gill Sans MT" pitchFamily="34" charset="-18"/>
              </a:rPr>
              <a:t>tags</a:t>
            </a:r>
            <a:r>
              <a:rPr lang="cs-CZ" dirty="0" smtClean="0">
                <a:latin typeface="Gill Sans MT" pitchFamily="34" charset="-18"/>
              </a:rPr>
              <a:t>):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počáteční:  &lt;</a:t>
            </a:r>
            <a:r>
              <a:rPr lang="cs-CZ" dirty="0" err="1" smtClean="0">
                <a:latin typeface="Gill Sans MT" pitchFamily="34" charset="-18"/>
              </a:rPr>
              <a:t>channel</a:t>
            </a:r>
            <a:r>
              <a:rPr lang="cs-CZ" dirty="0" smtClean="0">
                <a:latin typeface="Gill Sans MT" pitchFamily="34" charset="-18"/>
              </a:rPr>
              <a:t>&gt;  &lt;</a:t>
            </a:r>
            <a:r>
              <a:rPr lang="cs-CZ" dirty="0" err="1" smtClean="0">
                <a:latin typeface="Gill Sans MT" pitchFamily="34" charset="-18"/>
              </a:rPr>
              <a:t>item</a:t>
            </a:r>
            <a:r>
              <a:rPr lang="cs-CZ" dirty="0" smtClean="0">
                <a:latin typeface="Gill Sans MT" pitchFamily="34" charset="-18"/>
              </a:rPr>
              <a:t>&gt; &lt;</a:t>
            </a:r>
            <a:r>
              <a:rPr lang="cs-CZ" dirty="0" err="1" smtClean="0">
                <a:latin typeface="Gill Sans MT" pitchFamily="34" charset="-18"/>
              </a:rPr>
              <a:t>title</a:t>
            </a:r>
            <a:r>
              <a:rPr lang="cs-CZ" dirty="0" smtClean="0">
                <a:latin typeface="Gill Sans MT" pitchFamily="34" charset="-18"/>
              </a:rPr>
              <a:t>&gt; </a:t>
            </a:r>
            <a:endParaRPr lang="en-US" dirty="0" smtClean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koncové: </a:t>
            </a:r>
            <a:r>
              <a:rPr lang="en-US" dirty="0" smtClean="0">
                <a:latin typeface="Gill Sans MT" pitchFamily="34" charset="-18"/>
              </a:rPr>
              <a:t>&lt;</a:t>
            </a:r>
            <a:r>
              <a:rPr lang="cs-CZ" dirty="0" smtClean="0">
                <a:latin typeface="Gill Sans MT" pitchFamily="34" charset="-18"/>
              </a:rPr>
              <a:t>/</a:t>
            </a:r>
            <a:r>
              <a:rPr lang="cs-CZ" dirty="0" err="1" smtClean="0">
                <a:latin typeface="Gill Sans MT" pitchFamily="34" charset="-18"/>
              </a:rPr>
              <a:t>item</a:t>
            </a:r>
            <a:r>
              <a:rPr lang="en-US" dirty="0" smtClean="0">
                <a:latin typeface="Gill Sans MT" pitchFamily="34" charset="-18"/>
              </a:rPr>
              <a:t>&gt;</a:t>
            </a:r>
            <a:endParaRPr lang="cs-CZ" dirty="0" smtClean="0">
              <a:latin typeface="Gill Sans MT" pitchFamily="34" charset="-18"/>
            </a:endParaRPr>
          </a:p>
          <a:p>
            <a:pPr lvl="1"/>
            <a:r>
              <a:rPr lang="cs-CZ" dirty="0" smtClean="0">
                <a:latin typeface="Gill Sans MT" pitchFamily="34" charset="-18"/>
              </a:rPr>
              <a:t>počáteční i koncová: </a:t>
            </a:r>
            <a:r>
              <a:rPr lang="en-US" dirty="0" smtClean="0">
                <a:latin typeface="Gill Sans MT" pitchFamily="34" charset="-18"/>
              </a:rPr>
              <a:t>&lt;item</a:t>
            </a:r>
            <a:r>
              <a:rPr lang="cs-CZ" dirty="0" smtClean="0">
                <a:latin typeface="Gill Sans MT" pitchFamily="34" charset="-18"/>
              </a:rPr>
              <a:t>/</a:t>
            </a:r>
            <a:r>
              <a:rPr lang="en-US" dirty="0" smtClean="0">
                <a:latin typeface="Gill Sans MT" pitchFamily="34" charset="-18"/>
              </a:rPr>
              <a:t>&gt;</a:t>
            </a:r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Data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VIDEO: Tři muži přepadli na pumpě cizince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Je XML značkovací jazyk ?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Jazyk má: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slovník symbolů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gramatiku</a:t>
            </a:r>
          </a:p>
          <a:p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XML není značkovací jazyk (</a:t>
            </a:r>
            <a:r>
              <a:rPr lang="cs-CZ" dirty="0" err="1" smtClean="0">
                <a:latin typeface="Gill Sans MT" pitchFamily="34" charset="-18"/>
              </a:rPr>
              <a:t>markup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language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r>
              <a:rPr lang="cs-CZ" dirty="0" smtClean="0">
                <a:latin typeface="Gill Sans MT" pitchFamily="34" charset="-18"/>
              </a:rPr>
              <a:t>XML definuje syntaxi pro </a:t>
            </a:r>
            <a:r>
              <a:rPr lang="cs-CZ" b="1" dirty="0" smtClean="0">
                <a:latin typeface="Gill Sans MT" pitchFamily="34" charset="-18"/>
              </a:rPr>
              <a:t>celou třídu jazyků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_PPTprezentace_sablona_CZ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</Template>
  <TotalTime>1719</TotalTime>
  <Words>2112</Words>
  <Application>Microsoft Office PowerPoint</Application>
  <PresentationFormat>Předvádění na obrazovce (4:3)</PresentationFormat>
  <Paragraphs>444</Paragraphs>
  <Slides>41</Slides>
  <Notes>41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MU_PPTprezentace_sablona_CZ</vt:lpstr>
      <vt:lpstr>1_Směsi</vt:lpstr>
      <vt:lpstr>2_Směsi</vt:lpstr>
      <vt:lpstr>1_MU_PPTprezentace_sablona_CZ</vt:lpstr>
      <vt:lpstr>3_Směsi</vt:lpstr>
      <vt:lpstr>ROZŠIŘITELNÝ ZNAČKOVACÍ JAZYK XML</vt:lpstr>
      <vt:lpstr>Rozšiřitelný značkovací jazyk XML  Jaroslav Šmarda</vt:lpstr>
      <vt:lpstr>Rozšiřitelný značkovací jazyk XML</vt:lpstr>
      <vt:lpstr>Značkovací jazyky</vt:lpstr>
      <vt:lpstr>XML jako standardní textový formát pro výměnu informací</vt:lpstr>
      <vt:lpstr>1. příklad souboru v XML formátu</vt:lpstr>
      <vt:lpstr>2. příklad souboru ve formátu XML</vt:lpstr>
      <vt:lpstr>XML</vt:lpstr>
      <vt:lpstr>Je XML značkovací jazyk ?</vt:lpstr>
      <vt:lpstr>Správně strukturovaný XML dokument</vt:lpstr>
      <vt:lpstr>Platnost XML dokumentu</vt:lpstr>
      <vt:lpstr>XML editory</vt:lpstr>
      <vt:lpstr>Značkovací objekty …</vt:lpstr>
      <vt:lpstr>… Značkovací objekty</vt:lpstr>
      <vt:lpstr>Struktura XML dokumentu</vt:lpstr>
      <vt:lpstr>Prolog XML dokumentu </vt:lpstr>
      <vt:lpstr>Elementy XML</vt:lpstr>
      <vt:lpstr>Elementy XML</vt:lpstr>
      <vt:lpstr>Správně strukturovaný XML?</vt:lpstr>
      <vt:lpstr>Element-kontejner</vt:lpstr>
      <vt:lpstr>Prázdný element</vt:lpstr>
      <vt:lpstr>Hierarchie XML elementů</vt:lpstr>
      <vt:lpstr>Hierarchie XML elementů</vt:lpstr>
      <vt:lpstr>Entity v XML</vt:lpstr>
      <vt:lpstr>Entity v XML</vt:lpstr>
      <vt:lpstr>XML schéma</vt:lpstr>
      <vt:lpstr>DTD – příklad XML souboru</vt:lpstr>
      <vt:lpstr>Příklad.dtd</vt:lpstr>
      <vt:lpstr>DTD syntaxe</vt:lpstr>
      <vt:lpstr>DTD</vt:lpstr>
      <vt:lpstr>Obsah jako element nebo atribut?</vt:lpstr>
      <vt:lpstr>XSD – příklad XML souboru</vt:lpstr>
      <vt:lpstr>XSD – SimpleAddress.xsd 1. část</vt:lpstr>
      <vt:lpstr>XSD – SimpleAddress.xsd   2.část</vt:lpstr>
      <vt:lpstr>XSD – element-kontejner…</vt:lpstr>
      <vt:lpstr>… XSD – element-kontejner</vt:lpstr>
      <vt:lpstr>XSD – element-kontejner</vt:lpstr>
      <vt:lpstr>XSD - atribut</vt:lpstr>
      <vt:lpstr>XSD – opakování elementů</vt:lpstr>
      <vt:lpstr>XSD – povinný výskyt elementu</vt:lpstr>
      <vt:lpstr>Definice typů v XSD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smarda</dc:creator>
  <cp:lastModifiedBy>smarda</cp:lastModifiedBy>
  <cp:revision>197</cp:revision>
  <dcterms:created xsi:type="dcterms:W3CDTF">2010-09-06T19:37:37Z</dcterms:created>
  <dcterms:modified xsi:type="dcterms:W3CDTF">2012-07-29T19:49:43Z</dcterms:modified>
</cp:coreProperties>
</file>