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diagrams/layout5.xml" ContentType="application/vnd.openxmlformats-officedocument.drawingml.diagramLayout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quickStyle3.xml" ContentType="application/vnd.openxmlformats-officedocument.drawingml.diagramStyl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3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5.xml" ContentType="application/vnd.openxmlformats-officedocument.presentationml.slideMaster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notesSlides/notesSlide45.xml" ContentType="application/vnd.openxmlformats-officedocument.presentationml.notesSlide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notesSlides/notesSlide3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  <p:sldMasterId id="2147484165" r:id="rId2"/>
    <p:sldMasterId id="2147484177" r:id="rId3"/>
    <p:sldMasterId id="2147484189" r:id="rId4"/>
    <p:sldMasterId id="2147484201" r:id="rId5"/>
  </p:sldMasterIdLst>
  <p:notesMasterIdLst>
    <p:notesMasterId r:id="rId60"/>
  </p:notesMasterIdLst>
  <p:sldIdLst>
    <p:sldId id="312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0" r:id="rId17"/>
    <p:sldId id="267" r:id="rId18"/>
    <p:sldId id="268" r:id="rId19"/>
    <p:sldId id="269" r:id="rId20"/>
    <p:sldId id="271" r:id="rId21"/>
    <p:sldId id="272" r:id="rId22"/>
    <p:sldId id="274" r:id="rId23"/>
    <p:sldId id="273" r:id="rId24"/>
    <p:sldId id="275" r:id="rId25"/>
    <p:sldId id="276" r:id="rId26"/>
    <p:sldId id="277" r:id="rId27"/>
    <p:sldId id="278" r:id="rId28"/>
    <p:sldId id="279" r:id="rId29"/>
    <p:sldId id="280" r:id="rId30"/>
    <p:sldId id="311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3" r:id="rId42"/>
    <p:sldId id="291" r:id="rId43"/>
    <p:sldId id="292" r:id="rId44"/>
    <p:sldId id="294" r:id="rId45"/>
    <p:sldId id="295" r:id="rId46"/>
    <p:sldId id="296" r:id="rId47"/>
    <p:sldId id="298" r:id="rId48"/>
    <p:sldId id="297" r:id="rId49"/>
    <p:sldId id="299" r:id="rId50"/>
    <p:sldId id="300" r:id="rId51"/>
    <p:sldId id="301" r:id="rId52"/>
    <p:sldId id="302" r:id="rId53"/>
    <p:sldId id="303" r:id="rId54"/>
    <p:sldId id="304" r:id="rId55"/>
    <p:sldId id="307" r:id="rId56"/>
    <p:sldId id="306" r:id="rId57"/>
    <p:sldId id="308" r:id="rId58"/>
    <p:sldId id="309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marda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2" autoAdjust="0"/>
    <p:restoredTop sz="94660"/>
  </p:normalViewPr>
  <p:slideViewPr>
    <p:cSldViewPr>
      <p:cViewPr>
        <p:scale>
          <a:sx n="90" d="100"/>
          <a:sy n="90" d="100"/>
        </p:scale>
        <p:origin x="-145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1-16T21:17:58.007" idx="1">
    <p:pos x="10" y="10"/>
    <p:text>DBV - ne UML, ale příklad MDA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3454D-6922-4D92-8321-5881C5A576D4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8ABC3D3-3F44-49EA-BF6B-C2F4F98D3B08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Případy užití (požadavky)</a:t>
          </a:r>
          <a:endParaRPr lang="cs-CZ" dirty="0">
            <a:latin typeface="Gill Sans MT" pitchFamily="34" charset="-18"/>
          </a:endParaRPr>
        </a:p>
      </dgm:t>
    </dgm:pt>
    <dgm:pt modelId="{A7101A33-35C4-41DE-9636-3ABA036D6B71}" type="parTrans" cxnId="{F32CDDEA-010B-4AFF-84BA-18A3B7CA1ECE}">
      <dgm:prSet/>
      <dgm:spPr/>
      <dgm:t>
        <a:bodyPr/>
        <a:lstStyle/>
        <a:p>
          <a:endParaRPr lang="cs-CZ"/>
        </a:p>
      </dgm:t>
    </dgm:pt>
    <dgm:pt modelId="{7CE33963-7B7D-4E99-9E5C-04A133115219}" type="sibTrans" cxnId="{F32CDDEA-010B-4AFF-84BA-18A3B7CA1ECE}">
      <dgm:prSet/>
      <dgm:spPr/>
      <dgm:t>
        <a:bodyPr/>
        <a:lstStyle/>
        <a:p>
          <a:endParaRPr lang="cs-CZ"/>
        </a:p>
      </dgm:t>
    </dgm:pt>
    <dgm:pt modelId="{98F91275-598E-4CA0-A73F-7B9A5A37D404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Logický</a:t>
          </a:r>
          <a:endParaRPr lang="cs-CZ" dirty="0">
            <a:latin typeface="Gill Sans MT" pitchFamily="34" charset="-18"/>
          </a:endParaRPr>
        </a:p>
      </dgm:t>
    </dgm:pt>
    <dgm:pt modelId="{43B98CB5-4FEE-46C8-9DF8-54B3D77AB6FB}" type="parTrans" cxnId="{ED41A400-6C4E-41AF-AD1F-8458E6374D27}">
      <dgm:prSet/>
      <dgm:spPr/>
      <dgm:t>
        <a:bodyPr/>
        <a:lstStyle/>
        <a:p>
          <a:endParaRPr lang="cs-CZ"/>
        </a:p>
      </dgm:t>
    </dgm:pt>
    <dgm:pt modelId="{8852E6DC-543A-4C69-A115-43B581C68179}" type="sibTrans" cxnId="{ED41A400-6C4E-41AF-AD1F-8458E6374D27}">
      <dgm:prSet/>
      <dgm:spPr/>
      <dgm:t>
        <a:bodyPr/>
        <a:lstStyle/>
        <a:p>
          <a:endParaRPr lang="cs-CZ"/>
        </a:p>
      </dgm:t>
    </dgm:pt>
    <dgm:pt modelId="{9D5FB969-C0B7-4252-BBC9-718EAFE88313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Procesní</a:t>
          </a:r>
          <a:endParaRPr lang="cs-CZ" dirty="0">
            <a:latin typeface="Gill Sans MT" pitchFamily="34" charset="-18"/>
          </a:endParaRPr>
        </a:p>
      </dgm:t>
    </dgm:pt>
    <dgm:pt modelId="{CB2FD841-F932-44CD-B7A0-D2FEAEBD870F}" type="parTrans" cxnId="{ABA940DD-F360-415C-ACB3-6A20B5C1DDBE}">
      <dgm:prSet/>
      <dgm:spPr/>
      <dgm:t>
        <a:bodyPr/>
        <a:lstStyle/>
        <a:p>
          <a:endParaRPr lang="cs-CZ"/>
        </a:p>
      </dgm:t>
    </dgm:pt>
    <dgm:pt modelId="{0D5CF282-9D55-4DD2-8B22-7D880E85EAE3}" type="sibTrans" cxnId="{ABA940DD-F360-415C-ACB3-6A20B5C1DDBE}">
      <dgm:prSet/>
      <dgm:spPr/>
      <dgm:t>
        <a:bodyPr/>
        <a:lstStyle/>
        <a:p>
          <a:endParaRPr lang="cs-CZ"/>
        </a:p>
      </dgm:t>
    </dgm:pt>
    <dgm:pt modelId="{0AB09797-A3E6-4BDB-9693-3749BFCC7A75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Fyzický</a:t>
          </a:r>
          <a:endParaRPr lang="cs-CZ" dirty="0">
            <a:latin typeface="Gill Sans MT" pitchFamily="34" charset="-18"/>
          </a:endParaRPr>
        </a:p>
      </dgm:t>
    </dgm:pt>
    <dgm:pt modelId="{F6F86F05-A3BE-4288-9594-1D3684B283FB}" type="parTrans" cxnId="{F2D254D3-4B92-4635-AD6D-B834B19176AE}">
      <dgm:prSet/>
      <dgm:spPr/>
      <dgm:t>
        <a:bodyPr/>
        <a:lstStyle/>
        <a:p>
          <a:endParaRPr lang="cs-CZ"/>
        </a:p>
      </dgm:t>
    </dgm:pt>
    <dgm:pt modelId="{4F160194-1661-4C3D-8C42-CEF83C8A689B}" type="sibTrans" cxnId="{F2D254D3-4B92-4635-AD6D-B834B19176AE}">
      <dgm:prSet/>
      <dgm:spPr/>
      <dgm:t>
        <a:bodyPr/>
        <a:lstStyle/>
        <a:p>
          <a:endParaRPr lang="cs-CZ"/>
        </a:p>
      </dgm:t>
    </dgm:pt>
    <dgm:pt modelId="{B4C63D45-715D-4C6D-B1D2-8B9E7C231669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Vývojový</a:t>
          </a:r>
          <a:endParaRPr lang="cs-CZ" dirty="0">
            <a:latin typeface="Gill Sans MT" pitchFamily="34" charset="-18"/>
          </a:endParaRPr>
        </a:p>
      </dgm:t>
    </dgm:pt>
    <dgm:pt modelId="{506A5941-9017-496C-B13E-F0624C5C0CA9}" type="parTrans" cxnId="{FED006E8-D286-4621-A4B2-073402E8BF04}">
      <dgm:prSet/>
      <dgm:spPr/>
      <dgm:t>
        <a:bodyPr/>
        <a:lstStyle/>
        <a:p>
          <a:endParaRPr lang="cs-CZ"/>
        </a:p>
      </dgm:t>
    </dgm:pt>
    <dgm:pt modelId="{5661520A-E08A-4F07-BDD4-7225F85E78A0}" type="sibTrans" cxnId="{FED006E8-D286-4621-A4B2-073402E8BF04}">
      <dgm:prSet/>
      <dgm:spPr/>
      <dgm:t>
        <a:bodyPr/>
        <a:lstStyle/>
        <a:p>
          <a:endParaRPr lang="cs-CZ"/>
        </a:p>
      </dgm:t>
    </dgm:pt>
    <dgm:pt modelId="{7D3D1795-9FB5-4F6D-8852-7D6AF9750694}" type="pres">
      <dgm:prSet presAssocID="{B5F3454D-6922-4D92-8321-5881C5A576D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485BA69-2BB8-43AA-BF3E-15468B1C8D35}" type="pres">
      <dgm:prSet presAssocID="{B5F3454D-6922-4D92-8321-5881C5A576D4}" presName="matrix" presStyleCnt="0"/>
      <dgm:spPr/>
      <dgm:t>
        <a:bodyPr/>
        <a:lstStyle/>
        <a:p>
          <a:endParaRPr lang="cs-CZ"/>
        </a:p>
      </dgm:t>
    </dgm:pt>
    <dgm:pt modelId="{7BA937FB-541D-4DB0-895F-DE1B8205B50B}" type="pres">
      <dgm:prSet presAssocID="{B5F3454D-6922-4D92-8321-5881C5A576D4}" presName="tile1" presStyleLbl="node1" presStyleIdx="0" presStyleCnt="4"/>
      <dgm:spPr/>
      <dgm:t>
        <a:bodyPr/>
        <a:lstStyle/>
        <a:p>
          <a:endParaRPr lang="cs-CZ"/>
        </a:p>
      </dgm:t>
    </dgm:pt>
    <dgm:pt modelId="{714FE773-7A99-4E6D-8CA6-7F4E6829F8EF}" type="pres">
      <dgm:prSet presAssocID="{B5F3454D-6922-4D92-8321-5881C5A576D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012FD1-3575-49B2-9324-5E74162BF2E2}" type="pres">
      <dgm:prSet presAssocID="{B5F3454D-6922-4D92-8321-5881C5A576D4}" presName="tile2" presStyleLbl="node1" presStyleIdx="1" presStyleCnt="4"/>
      <dgm:spPr/>
      <dgm:t>
        <a:bodyPr/>
        <a:lstStyle/>
        <a:p>
          <a:endParaRPr lang="cs-CZ"/>
        </a:p>
      </dgm:t>
    </dgm:pt>
    <dgm:pt modelId="{817DE6ED-E3B3-4721-B534-BCC5C687C11D}" type="pres">
      <dgm:prSet presAssocID="{B5F3454D-6922-4D92-8321-5881C5A576D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512EA7-37E0-43CC-8838-6D9908A81646}" type="pres">
      <dgm:prSet presAssocID="{B5F3454D-6922-4D92-8321-5881C5A576D4}" presName="tile3" presStyleLbl="node1" presStyleIdx="2" presStyleCnt="4"/>
      <dgm:spPr/>
      <dgm:t>
        <a:bodyPr/>
        <a:lstStyle/>
        <a:p>
          <a:endParaRPr lang="cs-CZ"/>
        </a:p>
      </dgm:t>
    </dgm:pt>
    <dgm:pt modelId="{5C7BF966-F3EC-4D16-B48C-0B352196EAC4}" type="pres">
      <dgm:prSet presAssocID="{B5F3454D-6922-4D92-8321-5881C5A576D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1A0565-DD26-4AE4-A0EB-6D4B782CEDE5}" type="pres">
      <dgm:prSet presAssocID="{B5F3454D-6922-4D92-8321-5881C5A576D4}" presName="tile4" presStyleLbl="node1" presStyleIdx="3" presStyleCnt="4"/>
      <dgm:spPr/>
      <dgm:t>
        <a:bodyPr/>
        <a:lstStyle/>
        <a:p>
          <a:endParaRPr lang="cs-CZ"/>
        </a:p>
      </dgm:t>
    </dgm:pt>
    <dgm:pt modelId="{29DE3135-FB86-404C-AF29-B3F305C97A74}" type="pres">
      <dgm:prSet presAssocID="{B5F3454D-6922-4D92-8321-5881C5A576D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2F0E5C-25A4-492C-98C1-BB742A74EE72}" type="pres">
      <dgm:prSet presAssocID="{B5F3454D-6922-4D92-8321-5881C5A576D4}" presName="centerTile" presStyleLbl="fgShp" presStyleIdx="0" presStyleCnt="1" custScaleX="150912" custScaleY="15145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ED41A400-6C4E-41AF-AD1F-8458E6374D27}" srcId="{28ABC3D3-3F44-49EA-BF6B-C2F4F98D3B08}" destId="{98F91275-598E-4CA0-A73F-7B9A5A37D404}" srcOrd="0" destOrd="0" parTransId="{43B98CB5-4FEE-46C8-9DF8-54B3D77AB6FB}" sibTransId="{8852E6DC-543A-4C69-A115-43B581C68179}"/>
    <dgm:cxn modelId="{63C47D73-286E-4A38-A8BF-07A2F4455146}" type="presOf" srcId="{B5F3454D-6922-4D92-8321-5881C5A576D4}" destId="{7D3D1795-9FB5-4F6D-8852-7D6AF9750694}" srcOrd="0" destOrd="0" presId="urn:microsoft.com/office/officeart/2005/8/layout/matrix1"/>
    <dgm:cxn modelId="{BAB51257-3C2D-42EF-A1EC-39A213624CE3}" type="presOf" srcId="{9D5FB969-C0B7-4252-BBC9-718EAFE88313}" destId="{A5012FD1-3575-49B2-9324-5E74162BF2E2}" srcOrd="0" destOrd="0" presId="urn:microsoft.com/office/officeart/2005/8/layout/matrix1"/>
    <dgm:cxn modelId="{F2D254D3-4B92-4635-AD6D-B834B19176AE}" srcId="{28ABC3D3-3F44-49EA-BF6B-C2F4F98D3B08}" destId="{0AB09797-A3E6-4BDB-9693-3749BFCC7A75}" srcOrd="2" destOrd="0" parTransId="{F6F86F05-A3BE-4288-9594-1D3684B283FB}" sibTransId="{4F160194-1661-4C3D-8C42-CEF83C8A689B}"/>
    <dgm:cxn modelId="{FED006E8-D286-4621-A4B2-073402E8BF04}" srcId="{28ABC3D3-3F44-49EA-BF6B-C2F4F98D3B08}" destId="{B4C63D45-715D-4C6D-B1D2-8B9E7C231669}" srcOrd="3" destOrd="0" parTransId="{506A5941-9017-496C-B13E-F0624C5C0CA9}" sibTransId="{5661520A-E08A-4F07-BDD4-7225F85E78A0}"/>
    <dgm:cxn modelId="{F32CDDEA-010B-4AFF-84BA-18A3B7CA1ECE}" srcId="{B5F3454D-6922-4D92-8321-5881C5A576D4}" destId="{28ABC3D3-3F44-49EA-BF6B-C2F4F98D3B08}" srcOrd="0" destOrd="0" parTransId="{A7101A33-35C4-41DE-9636-3ABA036D6B71}" sibTransId="{7CE33963-7B7D-4E99-9E5C-04A133115219}"/>
    <dgm:cxn modelId="{8F92169D-473E-4F03-92EA-F21E0C821FF0}" type="presOf" srcId="{98F91275-598E-4CA0-A73F-7B9A5A37D404}" destId="{714FE773-7A99-4E6D-8CA6-7F4E6829F8EF}" srcOrd="1" destOrd="0" presId="urn:microsoft.com/office/officeart/2005/8/layout/matrix1"/>
    <dgm:cxn modelId="{F67933FC-EF77-4F00-A166-11F97046E3DB}" type="presOf" srcId="{B4C63D45-715D-4C6D-B1D2-8B9E7C231669}" destId="{29DE3135-FB86-404C-AF29-B3F305C97A74}" srcOrd="1" destOrd="0" presId="urn:microsoft.com/office/officeart/2005/8/layout/matrix1"/>
    <dgm:cxn modelId="{48BBD9E1-4F5B-4510-961C-31A56D5B9D02}" type="presOf" srcId="{0AB09797-A3E6-4BDB-9693-3749BFCC7A75}" destId="{A9512EA7-37E0-43CC-8838-6D9908A81646}" srcOrd="0" destOrd="0" presId="urn:microsoft.com/office/officeart/2005/8/layout/matrix1"/>
    <dgm:cxn modelId="{E9EFDF0F-06AE-43BA-B97D-74A08EF50A20}" type="presOf" srcId="{28ABC3D3-3F44-49EA-BF6B-C2F4F98D3B08}" destId="{DF2F0E5C-25A4-492C-98C1-BB742A74EE72}" srcOrd="0" destOrd="0" presId="urn:microsoft.com/office/officeart/2005/8/layout/matrix1"/>
    <dgm:cxn modelId="{ABA940DD-F360-415C-ACB3-6A20B5C1DDBE}" srcId="{28ABC3D3-3F44-49EA-BF6B-C2F4F98D3B08}" destId="{9D5FB969-C0B7-4252-BBC9-718EAFE88313}" srcOrd="1" destOrd="0" parTransId="{CB2FD841-F932-44CD-B7A0-D2FEAEBD870F}" sibTransId="{0D5CF282-9D55-4DD2-8B22-7D880E85EAE3}"/>
    <dgm:cxn modelId="{31863A4C-83B3-4D57-9E5B-208340C30E85}" type="presOf" srcId="{9D5FB969-C0B7-4252-BBC9-718EAFE88313}" destId="{817DE6ED-E3B3-4721-B534-BCC5C687C11D}" srcOrd="1" destOrd="0" presId="urn:microsoft.com/office/officeart/2005/8/layout/matrix1"/>
    <dgm:cxn modelId="{17131B5A-D374-4092-9823-8EA0B7EC21F0}" type="presOf" srcId="{98F91275-598E-4CA0-A73F-7B9A5A37D404}" destId="{7BA937FB-541D-4DB0-895F-DE1B8205B50B}" srcOrd="0" destOrd="0" presId="urn:microsoft.com/office/officeart/2005/8/layout/matrix1"/>
    <dgm:cxn modelId="{2D33977C-0851-413F-B82B-8BA99910A386}" type="presOf" srcId="{B4C63D45-715D-4C6D-B1D2-8B9E7C231669}" destId="{CA1A0565-DD26-4AE4-A0EB-6D4B782CEDE5}" srcOrd="0" destOrd="0" presId="urn:microsoft.com/office/officeart/2005/8/layout/matrix1"/>
    <dgm:cxn modelId="{B31FCF82-EEA7-4A97-92E9-61B60D1EA8F6}" type="presOf" srcId="{0AB09797-A3E6-4BDB-9693-3749BFCC7A75}" destId="{5C7BF966-F3EC-4D16-B48C-0B352196EAC4}" srcOrd="1" destOrd="0" presId="urn:microsoft.com/office/officeart/2005/8/layout/matrix1"/>
    <dgm:cxn modelId="{6259AB14-E37D-4550-8954-DF65337CF3B0}" type="presParOf" srcId="{7D3D1795-9FB5-4F6D-8852-7D6AF9750694}" destId="{8485BA69-2BB8-43AA-BF3E-15468B1C8D35}" srcOrd="0" destOrd="0" presId="urn:microsoft.com/office/officeart/2005/8/layout/matrix1"/>
    <dgm:cxn modelId="{3D0910A4-AD05-44DD-A96B-489FD9DA582D}" type="presParOf" srcId="{8485BA69-2BB8-43AA-BF3E-15468B1C8D35}" destId="{7BA937FB-541D-4DB0-895F-DE1B8205B50B}" srcOrd="0" destOrd="0" presId="urn:microsoft.com/office/officeart/2005/8/layout/matrix1"/>
    <dgm:cxn modelId="{4FC9D3BF-B5E9-4563-B93E-1926C56BF6F9}" type="presParOf" srcId="{8485BA69-2BB8-43AA-BF3E-15468B1C8D35}" destId="{714FE773-7A99-4E6D-8CA6-7F4E6829F8EF}" srcOrd="1" destOrd="0" presId="urn:microsoft.com/office/officeart/2005/8/layout/matrix1"/>
    <dgm:cxn modelId="{0BE5851B-2A02-4F2A-AA32-F200989BCFD6}" type="presParOf" srcId="{8485BA69-2BB8-43AA-BF3E-15468B1C8D35}" destId="{A5012FD1-3575-49B2-9324-5E74162BF2E2}" srcOrd="2" destOrd="0" presId="urn:microsoft.com/office/officeart/2005/8/layout/matrix1"/>
    <dgm:cxn modelId="{64BA48DC-F91C-4EAB-A67A-E7B786C149EA}" type="presParOf" srcId="{8485BA69-2BB8-43AA-BF3E-15468B1C8D35}" destId="{817DE6ED-E3B3-4721-B534-BCC5C687C11D}" srcOrd="3" destOrd="0" presId="urn:microsoft.com/office/officeart/2005/8/layout/matrix1"/>
    <dgm:cxn modelId="{8F797623-CBF8-4343-A730-B0F1D2F43220}" type="presParOf" srcId="{8485BA69-2BB8-43AA-BF3E-15468B1C8D35}" destId="{A9512EA7-37E0-43CC-8838-6D9908A81646}" srcOrd="4" destOrd="0" presId="urn:microsoft.com/office/officeart/2005/8/layout/matrix1"/>
    <dgm:cxn modelId="{C8E5E582-EBEF-4FD0-A857-792F9357BB1F}" type="presParOf" srcId="{8485BA69-2BB8-43AA-BF3E-15468B1C8D35}" destId="{5C7BF966-F3EC-4D16-B48C-0B352196EAC4}" srcOrd="5" destOrd="0" presId="urn:microsoft.com/office/officeart/2005/8/layout/matrix1"/>
    <dgm:cxn modelId="{1E911735-3B05-48D8-9874-56D3C59501FB}" type="presParOf" srcId="{8485BA69-2BB8-43AA-BF3E-15468B1C8D35}" destId="{CA1A0565-DD26-4AE4-A0EB-6D4B782CEDE5}" srcOrd="6" destOrd="0" presId="urn:microsoft.com/office/officeart/2005/8/layout/matrix1"/>
    <dgm:cxn modelId="{08E23C42-64A0-4364-9BE8-94F6244E78BD}" type="presParOf" srcId="{8485BA69-2BB8-43AA-BF3E-15468B1C8D35}" destId="{29DE3135-FB86-404C-AF29-B3F305C97A74}" srcOrd="7" destOrd="0" presId="urn:microsoft.com/office/officeart/2005/8/layout/matrix1"/>
    <dgm:cxn modelId="{483103D1-8539-4A46-A077-4ABFA4D43B1B}" type="presParOf" srcId="{7D3D1795-9FB5-4F6D-8852-7D6AF9750694}" destId="{DF2F0E5C-25A4-492C-98C1-BB742A74EE7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F3454D-6922-4D92-8321-5881C5A576D4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8ABC3D3-3F44-49EA-BF6B-C2F4F98D3B08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Případy užití (požadavky)</a:t>
          </a:r>
          <a:endParaRPr lang="cs-CZ" dirty="0">
            <a:latin typeface="Gill Sans MT" pitchFamily="34" charset="-18"/>
          </a:endParaRPr>
        </a:p>
      </dgm:t>
    </dgm:pt>
    <dgm:pt modelId="{A7101A33-35C4-41DE-9636-3ABA036D6B71}" type="parTrans" cxnId="{F32CDDEA-010B-4AFF-84BA-18A3B7CA1ECE}">
      <dgm:prSet/>
      <dgm:spPr/>
      <dgm:t>
        <a:bodyPr/>
        <a:lstStyle/>
        <a:p>
          <a:endParaRPr lang="cs-CZ"/>
        </a:p>
      </dgm:t>
    </dgm:pt>
    <dgm:pt modelId="{7CE33963-7B7D-4E99-9E5C-04A133115219}" type="sibTrans" cxnId="{F32CDDEA-010B-4AFF-84BA-18A3B7CA1ECE}">
      <dgm:prSet/>
      <dgm:spPr/>
      <dgm:t>
        <a:bodyPr/>
        <a:lstStyle/>
        <a:p>
          <a:endParaRPr lang="cs-CZ"/>
        </a:p>
      </dgm:t>
    </dgm:pt>
    <dgm:pt modelId="{98F91275-598E-4CA0-A73F-7B9A5A37D404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Logický</a:t>
          </a:r>
          <a:endParaRPr lang="cs-CZ" dirty="0">
            <a:latin typeface="Gill Sans MT" pitchFamily="34" charset="-18"/>
          </a:endParaRPr>
        </a:p>
      </dgm:t>
    </dgm:pt>
    <dgm:pt modelId="{43B98CB5-4FEE-46C8-9DF8-54B3D77AB6FB}" type="parTrans" cxnId="{ED41A400-6C4E-41AF-AD1F-8458E6374D27}">
      <dgm:prSet/>
      <dgm:spPr/>
      <dgm:t>
        <a:bodyPr/>
        <a:lstStyle/>
        <a:p>
          <a:endParaRPr lang="cs-CZ"/>
        </a:p>
      </dgm:t>
    </dgm:pt>
    <dgm:pt modelId="{8852E6DC-543A-4C69-A115-43B581C68179}" type="sibTrans" cxnId="{ED41A400-6C4E-41AF-AD1F-8458E6374D27}">
      <dgm:prSet/>
      <dgm:spPr/>
      <dgm:t>
        <a:bodyPr/>
        <a:lstStyle/>
        <a:p>
          <a:endParaRPr lang="cs-CZ"/>
        </a:p>
      </dgm:t>
    </dgm:pt>
    <dgm:pt modelId="{9D5FB969-C0B7-4252-BBC9-718EAFE88313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Procesní</a:t>
          </a:r>
          <a:endParaRPr lang="cs-CZ" dirty="0">
            <a:latin typeface="Gill Sans MT" pitchFamily="34" charset="-18"/>
          </a:endParaRPr>
        </a:p>
      </dgm:t>
    </dgm:pt>
    <dgm:pt modelId="{CB2FD841-F932-44CD-B7A0-D2FEAEBD870F}" type="parTrans" cxnId="{ABA940DD-F360-415C-ACB3-6A20B5C1DDBE}">
      <dgm:prSet/>
      <dgm:spPr/>
      <dgm:t>
        <a:bodyPr/>
        <a:lstStyle/>
        <a:p>
          <a:endParaRPr lang="cs-CZ"/>
        </a:p>
      </dgm:t>
    </dgm:pt>
    <dgm:pt modelId="{0D5CF282-9D55-4DD2-8B22-7D880E85EAE3}" type="sibTrans" cxnId="{ABA940DD-F360-415C-ACB3-6A20B5C1DDBE}">
      <dgm:prSet/>
      <dgm:spPr/>
      <dgm:t>
        <a:bodyPr/>
        <a:lstStyle/>
        <a:p>
          <a:endParaRPr lang="cs-CZ"/>
        </a:p>
      </dgm:t>
    </dgm:pt>
    <dgm:pt modelId="{0AB09797-A3E6-4BDB-9693-3749BFCC7A75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Fyzický</a:t>
          </a:r>
          <a:endParaRPr lang="cs-CZ" dirty="0">
            <a:latin typeface="Gill Sans MT" pitchFamily="34" charset="-18"/>
          </a:endParaRPr>
        </a:p>
      </dgm:t>
    </dgm:pt>
    <dgm:pt modelId="{F6F86F05-A3BE-4288-9594-1D3684B283FB}" type="parTrans" cxnId="{F2D254D3-4B92-4635-AD6D-B834B19176AE}">
      <dgm:prSet/>
      <dgm:spPr/>
      <dgm:t>
        <a:bodyPr/>
        <a:lstStyle/>
        <a:p>
          <a:endParaRPr lang="cs-CZ"/>
        </a:p>
      </dgm:t>
    </dgm:pt>
    <dgm:pt modelId="{4F160194-1661-4C3D-8C42-CEF83C8A689B}" type="sibTrans" cxnId="{F2D254D3-4B92-4635-AD6D-B834B19176AE}">
      <dgm:prSet/>
      <dgm:spPr/>
      <dgm:t>
        <a:bodyPr/>
        <a:lstStyle/>
        <a:p>
          <a:endParaRPr lang="cs-CZ"/>
        </a:p>
      </dgm:t>
    </dgm:pt>
    <dgm:pt modelId="{B4C63D45-715D-4C6D-B1D2-8B9E7C231669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Vývojový</a:t>
          </a:r>
          <a:endParaRPr lang="cs-CZ" dirty="0">
            <a:latin typeface="Gill Sans MT" pitchFamily="34" charset="-18"/>
          </a:endParaRPr>
        </a:p>
      </dgm:t>
    </dgm:pt>
    <dgm:pt modelId="{506A5941-9017-496C-B13E-F0624C5C0CA9}" type="parTrans" cxnId="{FED006E8-D286-4621-A4B2-073402E8BF04}">
      <dgm:prSet/>
      <dgm:spPr/>
      <dgm:t>
        <a:bodyPr/>
        <a:lstStyle/>
        <a:p>
          <a:endParaRPr lang="cs-CZ"/>
        </a:p>
      </dgm:t>
    </dgm:pt>
    <dgm:pt modelId="{5661520A-E08A-4F07-BDD4-7225F85E78A0}" type="sibTrans" cxnId="{FED006E8-D286-4621-A4B2-073402E8BF04}">
      <dgm:prSet/>
      <dgm:spPr/>
      <dgm:t>
        <a:bodyPr/>
        <a:lstStyle/>
        <a:p>
          <a:endParaRPr lang="cs-CZ"/>
        </a:p>
      </dgm:t>
    </dgm:pt>
    <dgm:pt modelId="{7D3D1795-9FB5-4F6D-8852-7D6AF9750694}" type="pres">
      <dgm:prSet presAssocID="{B5F3454D-6922-4D92-8321-5881C5A576D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485BA69-2BB8-43AA-BF3E-15468B1C8D35}" type="pres">
      <dgm:prSet presAssocID="{B5F3454D-6922-4D92-8321-5881C5A576D4}" presName="matrix" presStyleCnt="0"/>
      <dgm:spPr/>
      <dgm:t>
        <a:bodyPr/>
        <a:lstStyle/>
        <a:p>
          <a:endParaRPr lang="cs-CZ"/>
        </a:p>
      </dgm:t>
    </dgm:pt>
    <dgm:pt modelId="{7BA937FB-541D-4DB0-895F-DE1B8205B50B}" type="pres">
      <dgm:prSet presAssocID="{B5F3454D-6922-4D92-8321-5881C5A576D4}" presName="tile1" presStyleLbl="node1" presStyleIdx="0" presStyleCnt="4"/>
      <dgm:spPr/>
      <dgm:t>
        <a:bodyPr/>
        <a:lstStyle/>
        <a:p>
          <a:endParaRPr lang="cs-CZ"/>
        </a:p>
      </dgm:t>
    </dgm:pt>
    <dgm:pt modelId="{714FE773-7A99-4E6D-8CA6-7F4E6829F8EF}" type="pres">
      <dgm:prSet presAssocID="{B5F3454D-6922-4D92-8321-5881C5A576D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012FD1-3575-49B2-9324-5E74162BF2E2}" type="pres">
      <dgm:prSet presAssocID="{B5F3454D-6922-4D92-8321-5881C5A576D4}" presName="tile2" presStyleLbl="node1" presStyleIdx="1" presStyleCnt="4"/>
      <dgm:spPr/>
      <dgm:t>
        <a:bodyPr/>
        <a:lstStyle/>
        <a:p>
          <a:endParaRPr lang="cs-CZ"/>
        </a:p>
      </dgm:t>
    </dgm:pt>
    <dgm:pt modelId="{817DE6ED-E3B3-4721-B534-BCC5C687C11D}" type="pres">
      <dgm:prSet presAssocID="{B5F3454D-6922-4D92-8321-5881C5A576D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512EA7-37E0-43CC-8838-6D9908A81646}" type="pres">
      <dgm:prSet presAssocID="{B5F3454D-6922-4D92-8321-5881C5A576D4}" presName="tile3" presStyleLbl="node1" presStyleIdx="2" presStyleCnt="4"/>
      <dgm:spPr/>
      <dgm:t>
        <a:bodyPr/>
        <a:lstStyle/>
        <a:p>
          <a:endParaRPr lang="cs-CZ"/>
        </a:p>
      </dgm:t>
    </dgm:pt>
    <dgm:pt modelId="{5C7BF966-F3EC-4D16-B48C-0B352196EAC4}" type="pres">
      <dgm:prSet presAssocID="{B5F3454D-6922-4D92-8321-5881C5A576D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1A0565-DD26-4AE4-A0EB-6D4B782CEDE5}" type="pres">
      <dgm:prSet presAssocID="{B5F3454D-6922-4D92-8321-5881C5A576D4}" presName="tile4" presStyleLbl="node1" presStyleIdx="3" presStyleCnt="4"/>
      <dgm:spPr/>
      <dgm:t>
        <a:bodyPr/>
        <a:lstStyle/>
        <a:p>
          <a:endParaRPr lang="cs-CZ"/>
        </a:p>
      </dgm:t>
    </dgm:pt>
    <dgm:pt modelId="{29DE3135-FB86-404C-AF29-B3F305C97A74}" type="pres">
      <dgm:prSet presAssocID="{B5F3454D-6922-4D92-8321-5881C5A576D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2F0E5C-25A4-492C-98C1-BB742A74EE72}" type="pres">
      <dgm:prSet presAssocID="{B5F3454D-6922-4D92-8321-5881C5A576D4}" presName="centerTile" presStyleLbl="fgShp" presStyleIdx="0" presStyleCnt="1" custScaleX="150912" custScaleY="15145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ED41A400-6C4E-41AF-AD1F-8458E6374D27}" srcId="{28ABC3D3-3F44-49EA-BF6B-C2F4F98D3B08}" destId="{98F91275-598E-4CA0-A73F-7B9A5A37D404}" srcOrd="0" destOrd="0" parTransId="{43B98CB5-4FEE-46C8-9DF8-54B3D77AB6FB}" sibTransId="{8852E6DC-543A-4C69-A115-43B581C68179}"/>
    <dgm:cxn modelId="{D83CAC54-91F8-4B43-A543-357C56F2ADD6}" type="presOf" srcId="{B4C63D45-715D-4C6D-B1D2-8B9E7C231669}" destId="{CA1A0565-DD26-4AE4-A0EB-6D4B782CEDE5}" srcOrd="0" destOrd="0" presId="urn:microsoft.com/office/officeart/2005/8/layout/matrix1"/>
    <dgm:cxn modelId="{4B8EDD9B-7FA5-4DBF-8BDC-EC068317293F}" type="presOf" srcId="{28ABC3D3-3F44-49EA-BF6B-C2F4F98D3B08}" destId="{DF2F0E5C-25A4-492C-98C1-BB742A74EE72}" srcOrd="0" destOrd="0" presId="urn:microsoft.com/office/officeart/2005/8/layout/matrix1"/>
    <dgm:cxn modelId="{66A88289-CD94-4264-BA8C-61F72415F7CB}" type="presOf" srcId="{0AB09797-A3E6-4BDB-9693-3749BFCC7A75}" destId="{A9512EA7-37E0-43CC-8838-6D9908A81646}" srcOrd="0" destOrd="0" presId="urn:microsoft.com/office/officeart/2005/8/layout/matrix1"/>
    <dgm:cxn modelId="{F2D254D3-4B92-4635-AD6D-B834B19176AE}" srcId="{28ABC3D3-3F44-49EA-BF6B-C2F4F98D3B08}" destId="{0AB09797-A3E6-4BDB-9693-3749BFCC7A75}" srcOrd="2" destOrd="0" parTransId="{F6F86F05-A3BE-4288-9594-1D3684B283FB}" sibTransId="{4F160194-1661-4C3D-8C42-CEF83C8A689B}"/>
    <dgm:cxn modelId="{FED006E8-D286-4621-A4B2-073402E8BF04}" srcId="{28ABC3D3-3F44-49EA-BF6B-C2F4F98D3B08}" destId="{B4C63D45-715D-4C6D-B1D2-8B9E7C231669}" srcOrd="3" destOrd="0" parTransId="{506A5941-9017-496C-B13E-F0624C5C0CA9}" sibTransId="{5661520A-E08A-4F07-BDD4-7225F85E78A0}"/>
    <dgm:cxn modelId="{A4D377F9-3AA4-4451-A2FA-F1F5E4A237DE}" type="presOf" srcId="{B4C63D45-715D-4C6D-B1D2-8B9E7C231669}" destId="{29DE3135-FB86-404C-AF29-B3F305C97A74}" srcOrd="1" destOrd="0" presId="urn:microsoft.com/office/officeart/2005/8/layout/matrix1"/>
    <dgm:cxn modelId="{F32CDDEA-010B-4AFF-84BA-18A3B7CA1ECE}" srcId="{B5F3454D-6922-4D92-8321-5881C5A576D4}" destId="{28ABC3D3-3F44-49EA-BF6B-C2F4F98D3B08}" srcOrd="0" destOrd="0" parTransId="{A7101A33-35C4-41DE-9636-3ABA036D6B71}" sibTransId="{7CE33963-7B7D-4E99-9E5C-04A133115219}"/>
    <dgm:cxn modelId="{38B9F8FD-040D-49BE-A371-8C79C619C52D}" type="presOf" srcId="{98F91275-598E-4CA0-A73F-7B9A5A37D404}" destId="{7BA937FB-541D-4DB0-895F-DE1B8205B50B}" srcOrd="0" destOrd="0" presId="urn:microsoft.com/office/officeart/2005/8/layout/matrix1"/>
    <dgm:cxn modelId="{8F802625-72AE-4F51-9CEB-19EF7B02E83F}" type="presOf" srcId="{9D5FB969-C0B7-4252-BBC9-718EAFE88313}" destId="{817DE6ED-E3B3-4721-B534-BCC5C687C11D}" srcOrd="1" destOrd="0" presId="urn:microsoft.com/office/officeart/2005/8/layout/matrix1"/>
    <dgm:cxn modelId="{12B3E457-D1C8-4242-A1FB-540B2CBBBB94}" type="presOf" srcId="{B5F3454D-6922-4D92-8321-5881C5A576D4}" destId="{7D3D1795-9FB5-4F6D-8852-7D6AF9750694}" srcOrd="0" destOrd="0" presId="urn:microsoft.com/office/officeart/2005/8/layout/matrix1"/>
    <dgm:cxn modelId="{A557A173-8351-4AB3-A762-340832F3A416}" type="presOf" srcId="{9D5FB969-C0B7-4252-BBC9-718EAFE88313}" destId="{A5012FD1-3575-49B2-9324-5E74162BF2E2}" srcOrd="0" destOrd="0" presId="urn:microsoft.com/office/officeart/2005/8/layout/matrix1"/>
    <dgm:cxn modelId="{ABA940DD-F360-415C-ACB3-6A20B5C1DDBE}" srcId="{28ABC3D3-3F44-49EA-BF6B-C2F4F98D3B08}" destId="{9D5FB969-C0B7-4252-BBC9-718EAFE88313}" srcOrd="1" destOrd="0" parTransId="{CB2FD841-F932-44CD-B7A0-D2FEAEBD870F}" sibTransId="{0D5CF282-9D55-4DD2-8B22-7D880E85EAE3}"/>
    <dgm:cxn modelId="{474F8E5E-7F99-47C5-8172-50077FDCB1BB}" type="presOf" srcId="{0AB09797-A3E6-4BDB-9693-3749BFCC7A75}" destId="{5C7BF966-F3EC-4D16-B48C-0B352196EAC4}" srcOrd="1" destOrd="0" presId="urn:microsoft.com/office/officeart/2005/8/layout/matrix1"/>
    <dgm:cxn modelId="{D23E0CC5-4521-4123-93DB-42C244952D9A}" type="presOf" srcId="{98F91275-598E-4CA0-A73F-7B9A5A37D404}" destId="{714FE773-7A99-4E6D-8CA6-7F4E6829F8EF}" srcOrd="1" destOrd="0" presId="urn:microsoft.com/office/officeart/2005/8/layout/matrix1"/>
    <dgm:cxn modelId="{21C95E22-4169-4052-B79F-278081597D3A}" type="presParOf" srcId="{7D3D1795-9FB5-4F6D-8852-7D6AF9750694}" destId="{8485BA69-2BB8-43AA-BF3E-15468B1C8D35}" srcOrd="0" destOrd="0" presId="urn:microsoft.com/office/officeart/2005/8/layout/matrix1"/>
    <dgm:cxn modelId="{AB3B6430-BC00-4BEE-8406-623FC4D7C6E1}" type="presParOf" srcId="{8485BA69-2BB8-43AA-BF3E-15468B1C8D35}" destId="{7BA937FB-541D-4DB0-895F-DE1B8205B50B}" srcOrd="0" destOrd="0" presId="urn:microsoft.com/office/officeart/2005/8/layout/matrix1"/>
    <dgm:cxn modelId="{C13BFC0E-7090-4FD5-8B05-29B0D8EDA2C2}" type="presParOf" srcId="{8485BA69-2BB8-43AA-BF3E-15468B1C8D35}" destId="{714FE773-7A99-4E6D-8CA6-7F4E6829F8EF}" srcOrd="1" destOrd="0" presId="urn:microsoft.com/office/officeart/2005/8/layout/matrix1"/>
    <dgm:cxn modelId="{2836180B-F792-4C0A-AE9E-089F85AA5262}" type="presParOf" srcId="{8485BA69-2BB8-43AA-BF3E-15468B1C8D35}" destId="{A5012FD1-3575-49B2-9324-5E74162BF2E2}" srcOrd="2" destOrd="0" presId="urn:microsoft.com/office/officeart/2005/8/layout/matrix1"/>
    <dgm:cxn modelId="{F72C3FD5-9473-46FB-8CF8-316BB6E85B2D}" type="presParOf" srcId="{8485BA69-2BB8-43AA-BF3E-15468B1C8D35}" destId="{817DE6ED-E3B3-4721-B534-BCC5C687C11D}" srcOrd="3" destOrd="0" presId="urn:microsoft.com/office/officeart/2005/8/layout/matrix1"/>
    <dgm:cxn modelId="{1F6070FF-EFFB-4ACB-A997-D41948508D33}" type="presParOf" srcId="{8485BA69-2BB8-43AA-BF3E-15468B1C8D35}" destId="{A9512EA7-37E0-43CC-8838-6D9908A81646}" srcOrd="4" destOrd="0" presId="urn:microsoft.com/office/officeart/2005/8/layout/matrix1"/>
    <dgm:cxn modelId="{71B9E940-0253-4030-B7BF-358256161B99}" type="presParOf" srcId="{8485BA69-2BB8-43AA-BF3E-15468B1C8D35}" destId="{5C7BF966-F3EC-4D16-B48C-0B352196EAC4}" srcOrd="5" destOrd="0" presId="urn:microsoft.com/office/officeart/2005/8/layout/matrix1"/>
    <dgm:cxn modelId="{8567F901-E93B-4C01-840F-A0B20CF5BE00}" type="presParOf" srcId="{8485BA69-2BB8-43AA-BF3E-15468B1C8D35}" destId="{CA1A0565-DD26-4AE4-A0EB-6D4B782CEDE5}" srcOrd="6" destOrd="0" presId="urn:microsoft.com/office/officeart/2005/8/layout/matrix1"/>
    <dgm:cxn modelId="{4317A236-FBB9-434E-BF0B-D81C469D29E0}" type="presParOf" srcId="{8485BA69-2BB8-43AA-BF3E-15468B1C8D35}" destId="{29DE3135-FB86-404C-AF29-B3F305C97A74}" srcOrd="7" destOrd="0" presId="urn:microsoft.com/office/officeart/2005/8/layout/matrix1"/>
    <dgm:cxn modelId="{0A3532E0-1D93-489C-B967-185C59A867CA}" type="presParOf" srcId="{7D3D1795-9FB5-4F6D-8852-7D6AF9750694}" destId="{DF2F0E5C-25A4-492C-98C1-BB742A74EE7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F3454D-6922-4D92-8321-5881C5A576D4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8ABC3D3-3F44-49EA-BF6B-C2F4F98D3B08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Případy užití (požadavky)</a:t>
          </a:r>
          <a:endParaRPr lang="cs-CZ" dirty="0">
            <a:latin typeface="Gill Sans MT" pitchFamily="34" charset="-18"/>
          </a:endParaRPr>
        </a:p>
      </dgm:t>
    </dgm:pt>
    <dgm:pt modelId="{A7101A33-35C4-41DE-9636-3ABA036D6B71}" type="parTrans" cxnId="{F32CDDEA-010B-4AFF-84BA-18A3B7CA1ECE}">
      <dgm:prSet/>
      <dgm:spPr/>
      <dgm:t>
        <a:bodyPr/>
        <a:lstStyle/>
        <a:p>
          <a:endParaRPr lang="cs-CZ"/>
        </a:p>
      </dgm:t>
    </dgm:pt>
    <dgm:pt modelId="{7CE33963-7B7D-4E99-9E5C-04A133115219}" type="sibTrans" cxnId="{F32CDDEA-010B-4AFF-84BA-18A3B7CA1ECE}">
      <dgm:prSet/>
      <dgm:spPr/>
      <dgm:t>
        <a:bodyPr/>
        <a:lstStyle/>
        <a:p>
          <a:endParaRPr lang="cs-CZ"/>
        </a:p>
      </dgm:t>
    </dgm:pt>
    <dgm:pt modelId="{98F91275-598E-4CA0-A73F-7B9A5A37D404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Logický</a:t>
          </a:r>
          <a:endParaRPr lang="cs-CZ" dirty="0">
            <a:latin typeface="Gill Sans MT" pitchFamily="34" charset="-18"/>
          </a:endParaRPr>
        </a:p>
      </dgm:t>
    </dgm:pt>
    <dgm:pt modelId="{43B98CB5-4FEE-46C8-9DF8-54B3D77AB6FB}" type="parTrans" cxnId="{ED41A400-6C4E-41AF-AD1F-8458E6374D27}">
      <dgm:prSet/>
      <dgm:spPr/>
      <dgm:t>
        <a:bodyPr/>
        <a:lstStyle/>
        <a:p>
          <a:endParaRPr lang="cs-CZ"/>
        </a:p>
      </dgm:t>
    </dgm:pt>
    <dgm:pt modelId="{8852E6DC-543A-4C69-A115-43B581C68179}" type="sibTrans" cxnId="{ED41A400-6C4E-41AF-AD1F-8458E6374D27}">
      <dgm:prSet/>
      <dgm:spPr/>
      <dgm:t>
        <a:bodyPr/>
        <a:lstStyle/>
        <a:p>
          <a:endParaRPr lang="cs-CZ"/>
        </a:p>
      </dgm:t>
    </dgm:pt>
    <dgm:pt modelId="{9D5FB969-C0B7-4252-BBC9-718EAFE88313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Procesní</a:t>
          </a:r>
          <a:endParaRPr lang="cs-CZ" dirty="0">
            <a:latin typeface="Gill Sans MT" pitchFamily="34" charset="-18"/>
          </a:endParaRPr>
        </a:p>
      </dgm:t>
    </dgm:pt>
    <dgm:pt modelId="{CB2FD841-F932-44CD-B7A0-D2FEAEBD870F}" type="parTrans" cxnId="{ABA940DD-F360-415C-ACB3-6A20B5C1DDBE}">
      <dgm:prSet/>
      <dgm:spPr/>
      <dgm:t>
        <a:bodyPr/>
        <a:lstStyle/>
        <a:p>
          <a:endParaRPr lang="cs-CZ"/>
        </a:p>
      </dgm:t>
    </dgm:pt>
    <dgm:pt modelId="{0D5CF282-9D55-4DD2-8B22-7D880E85EAE3}" type="sibTrans" cxnId="{ABA940DD-F360-415C-ACB3-6A20B5C1DDBE}">
      <dgm:prSet/>
      <dgm:spPr/>
      <dgm:t>
        <a:bodyPr/>
        <a:lstStyle/>
        <a:p>
          <a:endParaRPr lang="cs-CZ"/>
        </a:p>
      </dgm:t>
    </dgm:pt>
    <dgm:pt modelId="{0AB09797-A3E6-4BDB-9693-3749BFCC7A75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Fyzický</a:t>
          </a:r>
          <a:endParaRPr lang="cs-CZ" dirty="0">
            <a:latin typeface="Gill Sans MT" pitchFamily="34" charset="-18"/>
          </a:endParaRPr>
        </a:p>
      </dgm:t>
    </dgm:pt>
    <dgm:pt modelId="{F6F86F05-A3BE-4288-9594-1D3684B283FB}" type="parTrans" cxnId="{F2D254D3-4B92-4635-AD6D-B834B19176AE}">
      <dgm:prSet/>
      <dgm:spPr/>
      <dgm:t>
        <a:bodyPr/>
        <a:lstStyle/>
        <a:p>
          <a:endParaRPr lang="cs-CZ"/>
        </a:p>
      </dgm:t>
    </dgm:pt>
    <dgm:pt modelId="{4F160194-1661-4C3D-8C42-CEF83C8A689B}" type="sibTrans" cxnId="{F2D254D3-4B92-4635-AD6D-B834B19176AE}">
      <dgm:prSet/>
      <dgm:spPr/>
      <dgm:t>
        <a:bodyPr/>
        <a:lstStyle/>
        <a:p>
          <a:endParaRPr lang="cs-CZ"/>
        </a:p>
      </dgm:t>
    </dgm:pt>
    <dgm:pt modelId="{B4C63D45-715D-4C6D-B1D2-8B9E7C231669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Vývojový</a:t>
          </a:r>
          <a:endParaRPr lang="cs-CZ" dirty="0">
            <a:latin typeface="Gill Sans MT" pitchFamily="34" charset="-18"/>
          </a:endParaRPr>
        </a:p>
      </dgm:t>
    </dgm:pt>
    <dgm:pt modelId="{506A5941-9017-496C-B13E-F0624C5C0CA9}" type="parTrans" cxnId="{FED006E8-D286-4621-A4B2-073402E8BF04}">
      <dgm:prSet/>
      <dgm:spPr/>
      <dgm:t>
        <a:bodyPr/>
        <a:lstStyle/>
        <a:p>
          <a:endParaRPr lang="cs-CZ"/>
        </a:p>
      </dgm:t>
    </dgm:pt>
    <dgm:pt modelId="{5661520A-E08A-4F07-BDD4-7225F85E78A0}" type="sibTrans" cxnId="{FED006E8-D286-4621-A4B2-073402E8BF04}">
      <dgm:prSet/>
      <dgm:spPr/>
      <dgm:t>
        <a:bodyPr/>
        <a:lstStyle/>
        <a:p>
          <a:endParaRPr lang="cs-CZ"/>
        </a:p>
      </dgm:t>
    </dgm:pt>
    <dgm:pt modelId="{7D3D1795-9FB5-4F6D-8852-7D6AF9750694}" type="pres">
      <dgm:prSet presAssocID="{B5F3454D-6922-4D92-8321-5881C5A576D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485BA69-2BB8-43AA-BF3E-15468B1C8D35}" type="pres">
      <dgm:prSet presAssocID="{B5F3454D-6922-4D92-8321-5881C5A576D4}" presName="matrix" presStyleCnt="0"/>
      <dgm:spPr/>
      <dgm:t>
        <a:bodyPr/>
        <a:lstStyle/>
        <a:p>
          <a:endParaRPr lang="cs-CZ"/>
        </a:p>
      </dgm:t>
    </dgm:pt>
    <dgm:pt modelId="{7BA937FB-541D-4DB0-895F-DE1B8205B50B}" type="pres">
      <dgm:prSet presAssocID="{B5F3454D-6922-4D92-8321-5881C5A576D4}" presName="tile1" presStyleLbl="node1" presStyleIdx="0" presStyleCnt="4"/>
      <dgm:spPr/>
      <dgm:t>
        <a:bodyPr/>
        <a:lstStyle/>
        <a:p>
          <a:endParaRPr lang="cs-CZ"/>
        </a:p>
      </dgm:t>
    </dgm:pt>
    <dgm:pt modelId="{714FE773-7A99-4E6D-8CA6-7F4E6829F8EF}" type="pres">
      <dgm:prSet presAssocID="{B5F3454D-6922-4D92-8321-5881C5A576D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012FD1-3575-49B2-9324-5E74162BF2E2}" type="pres">
      <dgm:prSet presAssocID="{B5F3454D-6922-4D92-8321-5881C5A576D4}" presName="tile2" presStyleLbl="node1" presStyleIdx="1" presStyleCnt="4"/>
      <dgm:spPr/>
      <dgm:t>
        <a:bodyPr/>
        <a:lstStyle/>
        <a:p>
          <a:endParaRPr lang="cs-CZ"/>
        </a:p>
      </dgm:t>
    </dgm:pt>
    <dgm:pt modelId="{817DE6ED-E3B3-4721-B534-BCC5C687C11D}" type="pres">
      <dgm:prSet presAssocID="{B5F3454D-6922-4D92-8321-5881C5A576D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512EA7-37E0-43CC-8838-6D9908A81646}" type="pres">
      <dgm:prSet presAssocID="{B5F3454D-6922-4D92-8321-5881C5A576D4}" presName="tile3" presStyleLbl="node1" presStyleIdx="2" presStyleCnt="4"/>
      <dgm:spPr/>
      <dgm:t>
        <a:bodyPr/>
        <a:lstStyle/>
        <a:p>
          <a:endParaRPr lang="cs-CZ"/>
        </a:p>
      </dgm:t>
    </dgm:pt>
    <dgm:pt modelId="{5C7BF966-F3EC-4D16-B48C-0B352196EAC4}" type="pres">
      <dgm:prSet presAssocID="{B5F3454D-6922-4D92-8321-5881C5A576D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1A0565-DD26-4AE4-A0EB-6D4B782CEDE5}" type="pres">
      <dgm:prSet presAssocID="{B5F3454D-6922-4D92-8321-5881C5A576D4}" presName="tile4" presStyleLbl="node1" presStyleIdx="3" presStyleCnt="4"/>
      <dgm:spPr/>
      <dgm:t>
        <a:bodyPr/>
        <a:lstStyle/>
        <a:p>
          <a:endParaRPr lang="cs-CZ"/>
        </a:p>
      </dgm:t>
    </dgm:pt>
    <dgm:pt modelId="{29DE3135-FB86-404C-AF29-B3F305C97A74}" type="pres">
      <dgm:prSet presAssocID="{B5F3454D-6922-4D92-8321-5881C5A576D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2F0E5C-25A4-492C-98C1-BB742A74EE72}" type="pres">
      <dgm:prSet presAssocID="{B5F3454D-6922-4D92-8321-5881C5A576D4}" presName="centerTile" presStyleLbl="fgShp" presStyleIdx="0" presStyleCnt="1" custScaleX="150912" custScaleY="15145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34BD68DC-B96A-4BC0-BC29-E8007EDFBF01}" type="presOf" srcId="{28ABC3D3-3F44-49EA-BF6B-C2F4F98D3B08}" destId="{DF2F0E5C-25A4-492C-98C1-BB742A74EE72}" srcOrd="0" destOrd="0" presId="urn:microsoft.com/office/officeart/2005/8/layout/matrix1"/>
    <dgm:cxn modelId="{ED41A400-6C4E-41AF-AD1F-8458E6374D27}" srcId="{28ABC3D3-3F44-49EA-BF6B-C2F4F98D3B08}" destId="{98F91275-598E-4CA0-A73F-7B9A5A37D404}" srcOrd="0" destOrd="0" parTransId="{43B98CB5-4FEE-46C8-9DF8-54B3D77AB6FB}" sibTransId="{8852E6DC-543A-4C69-A115-43B581C68179}"/>
    <dgm:cxn modelId="{EE9C6274-722D-43F5-8943-1822FDCC8934}" type="presOf" srcId="{98F91275-598E-4CA0-A73F-7B9A5A37D404}" destId="{7BA937FB-541D-4DB0-895F-DE1B8205B50B}" srcOrd="0" destOrd="0" presId="urn:microsoft.com/office/officeart/2005/8/layout/matrix1"/>
    <dgm:cxn modelId="{F2D254D3-4B92-4635-AD6D-B834B19176AE}" srcId="{28ABC3D3-3F44-49EA-BF6B-C2F4F98D3B08}" destId="{0AB09797-A3E6-4BDB-9693-3749BFCC7A75}" srcOrd="2" destOrd="0" parTransId="{F6F86F05-A3BE-4288-9594-1D3684B283FB}" sibTransId="{4F160194-1661-4C3D-8C42-CEF83C8A689B}"/>
    <dgm:cxn modelId="{0ECEC493-B392-4DD8-9B62-0654CFC14F3E}" type="presOf" srcId="{B4C63D45-715D-4C6D-B1D2-8B9E7C231669}" destId="{29DE3135-FB86-404C-AF29-B3F305C97A74}" srcOrd="1" destOrd="0" presId="urn:microsoft.com/office/officeart/2005/8/layout/matrix1"/>
    <dgm:cxn modelId="{74C7617B-F699-4656-A3DC-20FDE92087DE}" type="presOf" srcId="{98F91275-598E-4CA0-A73F-7B9A5A37D404}" destId="{714FE773-7A99-4E6D-8CA6-7F4E6829F8EF}" srcOrd="1" destOrd="0" presId="urn:microsoft.com/office/officeart/2005/8/layout/matrix1"/>
    <dgm:cxn modelId="{F7184C4D-4AAD-4DC5-8556-86EE1938BD9F}" type="presOf" srcId="{B5F3454D-6922-4D92-8321-5881C5A576D4}" destId="{7D3D1795-9FB5-4F6D-8852-7D6AF9750694}" srcOrd="0" destOrd="0" presId="urn:microsoft.com/office/officeart/2005/8/layout/matrix1"/>
    <dgm:cxn modelId="{9D35A853-65AE-4DDA-A3CB-8B20CF219AA2}" type="presOf" srcId="{9D5FB969-C0B7-4252-BBC9-718EAFE88313}" destId="{A5012FD1-3575-49B2-9324-5E74162BF2E2}" srcOrd="0" destOrd="0" presId="urn:microsoft.com/office/officeart/2005/8/layout/matrix1"/>
    <dgm:cxn modelId="{FED006E8-D286-4621-A4B2-073402E8BF04}" srcId="{28ABC3D3-3F44-49EA-BF6B-C2F4F98D3B08}" destId="{B4C63D45-715D-4C6D-B1D2-8B9E7C231669}" srcOrd="3" destOrd="0" parTransId="{506A5941-9017-496C-B13E-F0624C5C0CA9}" sibTransId="{5661520A-E08A-4F07-BDD4-7225F85E78A0}"/>
    <dgm:cxn modelId="{478C44EF-49B4-4E20-B7BD-00052112CE4B}" type="presOf" srcId="{9D5FB969-C0B7-4252-BBC9-718EAFE88313}" destId="{817DE6ED-E3B3-4721-B534-BCC5C687C11D}" srcOrd="1" destOrd="0" presId="urn:microsoft.com/office/officeart/2005/8/layout/matrix1"/>
    <dgm:cxn modelId="{760FAA19-2AC1-424D-84CB-D9AD26A2671E}" type="presOf" srcId="{0AB09797-A3E6-4BDB-9693-3749BFCC7A75}" destId="{A9512EA7-37E0-43CC-8838-6D9908A81646}" srcOrd="0" destOrd="0" presId="urn:microsoft.com/office/officeart/2005/8/layout/matrix1"/>
    <dgm:cxn modelId="{1064A39D-AA4E-4898-A0F0-AA6CD5953BFA}" type="presOf" srcId="{B4C63D45-715D-4C6D-B1D2-8B9E7C231669}" destId="{CA1A0565-DD26-4AE4-A0EB-6D4B782CEDE5}" srcOrd="0" destOrd="0" presId="urn:microsoft.com/office/officeart/2005/8/layout/matrix1"/>
    <dgm:cxn modelId="{F32CDDEA-010B-4AFF-84BA-18A3B7CA1ECE}" srcId="{B5F3454D-6922-4D92-8321-5881C5A576D4}" destId="{28ABC3D3-3F44-49EA-BF6B-C2F4F98D3B08}" srcOrd="0" destOrd="0" parTransId="{A7101A33-35C4-41DE-9636-3ABA036D6B71}" sibTransId="{7CE33963-7B7D-4E99-9E5C-04A133115219}"/>
    <dgm:cxn modelId="{170D1768-A8AF-4240-85FE-07D314E721C1}" type="presOf" srcId="{0AB09797-A3E6-4BDB-9693-3749BFCC7A75}" destId="{5C7BF966-F3EC-4D16-B48C-0B352196EAC4}" srcOrd="1" destOrd="0" presId="urn:microsoft.com/office/officeart/2005/8/layout/matrix1"/>
    <dgm:cxn modelId="{ABA940DD-F360-415C-ACB3-6A20B5C1DDBE}" srcId="{28ABC3D3-3F44-49EA-BF6B-C2F4F98D3B08}" destId="{9D5FB969-C0B7-4252-BBC9-718EAFE88313}" srcOrd="1" destOrd="0" parTransId="{CB2FD841-F932-44CD-B7A0-D2FEAEBD870F}" sibTransId="{0D5CF282-9D55-4DD2-8B22-7D880E85EAE3}"/>
    <dgm:cxn modelId="{96E73C24-6432-4DC6-B438-9BE620681BAD}" type="presParOf" srcId="{7D3D1795-9FB5-4F6D-8852-7D6AF9750694}" destId="{8485BA69-2BB8-43AA-BF3E-15468B1C8D35}" srcOrd="0" destOrd="0" presId="urn:microsoft.com/office/officeart/2005/8/layout/matrix1"/>
    <dgm:cxn modelId="{FD81E779-E588-4A89-AFA0-52ADD524A3FB}" type="presParOf" srcId="{8485BA69-2BB8-43AA-BF3E-15468B1C8D35}" destId="{7BA937FB-541D-4DB0-895F-DE1B8205B50B}" srcOrd="0" destOrd="0" presId="urn:microsoft.com/office/officeart/2005/8/layout/matrix1"/>
    <dgm:cxn modelId="{012460F6-71C1-4668-B247-BD87CFC89467}" type="presParOf" srcId="{8485BA69-2BB8-43AA-BF3E-15468B1C8D35}" destId="{714FE773-7A99-4E6D-8CA6-7F4E6829F8EF}" srcOrd="1" destOrd="0" presId="urn:microsoft.com/office/officeart/2005/8/layout/matrix1"/>
    <dgm:cxn modelId="{ED7416D2-7FE7-47D5-82AE-7B449F457F6A}" type="presParOf" srcId="{8485BA69-2BB8-43AA-BF3E-15468B1C8D35}" destId="{A5012FD1-3575-49B2-9324-5E74162BF2E2}" srcOrd="2" destOrd="0" presId="urn:microsoft.com/office/officeart/2005/8/layout/matrix1"/>
    <dgm:cxn modelId="{B25F0154-DA8F-44A0-9273-16CB54EDB7EC}" type="presParOf" srcId="{8485BA69-2BB8-43AA-BF3E-15468B1C8D35}" destId="{817DE6ED-E3B3-4721-B534-BCC5C687C11D}" srcOrd="3" destOrd="0" presId="urn:microsoft.com/office/officeart/2005/8/layout/matrix1"/>
    <dgm:cxn modelId="{53E27DF6-B924-47C8-AC2D-E403A12B1710}" type="presParOf" srcId="{8485BA69-2BB8-43AA-BF3E-15468B1C8D35}" destId="{A9512EA7-37E0-43CC-8838-6D9908A81646}" srcOrd="4" destOrd="0" presId="urn:microsoft.com/office/officeart/2005/8/layout/matrix1"/>
    <dgm:cxn modelId="{4147559A-2FF5-414B-963D-C200AC6AE47E}" type="presParOf" srcId="{8485BA69-2BB8-43AA-BF3E-15468B1C8D35}" destId="{5C7BF966-F3EC-4D16-B48C-0B352196EAC4}" srcOrd="5" destOrd="0" presId="urn:microsoft.com/office/officeart/2005/8/layout/matrix1"/>
    <dgm:cxn modelId="{619A817C-90B4-400D-9FA2-D4CB66CDD6BB}" type="presParOf" srcId="{8485BA69-2BB8-43AA-BF3E-15468B1C8D35}" destId="{CA1A0565-DD26-4AE4-A0EB-6D4B782CEDE5}" srcOrd="6" destOrd="0" presId="urn:microsoft.com/office/officeart/2005/8/layout/matrix1"/>
    <dgm:cxn modelId="{8E7BCE64-8A02-4AA3-AB54-074B10AB867A}" type="presParOf" srcId="{8485BA69-2BB8-43AA-BF3E-15468B1C8D35}" destId="{29DE3135-FB86-404C-AF29-B3F305C97A74}" srcOrd="7" destOrd="0" presId="urn:microsoft.com/office/officeart/2005/8/layout/matrix1"/>
    <dgm:cxn modelId="{AECED7BE-3BE6-4893-B8C1-3FBDB67E5CBE}" type="presParOf" srcId="{7D3D1795-9FB5-4F6D-8852-7D6AF9750694}" destId="{DF2F0E5C-25A4-492C-98C1-BB742A74EE7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714EC9-09A8-4307-A88C-A312858E385E}" type="doc">
      <dgm:prSet loTypeId="urn:microsoft.com/office/officeart/2005/8/layout/equation1" loCatId="process" qsTypeId="urn:microsoft.com/office/officeart/2005/8/quickstyle/3d5" qsCatId="3D" csTypeId="urn:microsoft.com/office/officeart/2005/8/colors/accent0_3" csCatId="mainScheme" phldr="1"/>
      <dgm:spPr/>
    </dgm:pt>
    <dgm:pt modelId="{F8D148EA-33DF-4857-BDBD-F7771CFE1677}">
      <dgm:prSet phldrT="[Text]" custT="1"/>
      <dgm:spPr/>
      <dgm:t>
        <a:bodyPr/>
        <a:lstStyle/>
        <a:p>
          <a:r>
            <a:rPr lang="cs-CZ" sz="2800" dirty="0" smtClean="0">
              <a:latin typeface="Gill Sans MT" pitchFamily="34" charset="-18"/>
            </a:rPr>
            <a:t>Objekt</a:t>
          </a:r>
          <a:endParaRPr lang="cs-CZ" sz="2800" dirty="0">
            <a:latin typeface="Gill Sans MT" pitchFamily="34" charset="-18"/>
          </a:endParaRPr>
        </a:p>
      </dgm:t>
    </dgm:pt>
    <dgm:pt modelId="{C500D132-BDA9-46CC-A160-94EF4056C0B2}" type="parTrans" cxnId="{29C719F7-B69F-48DE-8701-AE879E04FA44}">
      <dgm:prSet/>
      <dgm:spPr/>
      <dgm:t>
        <a:bodyPr/>
        <a:lstStyle/>
        <a:p>
          <a:endParaRPr lang="cs-CZ"/>
        </a:p>
      </dgm:t>
    </dgm:pt>
    <dgm:pt modelId="{CD2B7C43-7247-4E9B-A2C8-C822FB0106F9}" type="sibTrans" cxnId="{29C719F7-B69F-48DE-8701-AE879E04FA44}">
      <dgm:prSet/>
      <dgm:spPr/>
      <dgm:t>
        <a:bodyPr/>
        <a:lstStyle/>
        <a:p>
          <a:endParaRPr lang="cs-CZ"/>
        </a:p>
      </dgm:t>
    </dgm:pt>
    <dgm:pt modelId="{0631F790-63C3-46C9-A9E4-BE675301BC9A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Instance objektu</a:t>
          </a:r>
          <a:endParaRPr lang="cs-CZ" dirty="0">
            <a:latin typeface="Gill Sans MT" pitchFamily="34" charset="-18"/>
          </a:endParaRPr>
        </a:p>
      </dgm:t>
    </dgm:pt>
    <dgm:pt modelId="{ACB7C4EF-1579-4CCA-A2AE-E2772FE4B0F6}" type="parTrans" cxnId="{E7FFC205-D28C-45F6-BB7A-1C84E9FF198E}">
      <dgm:prSet/>
      <dgm:spPr/>
      <dgm:t>
        <a:bodyPr/>
        <a:lstStyle/>
        <a:p>
          <a:endParaRPr lang="cs-CZ"/>
        </a:p>
      </dgm:t>
    </dgm:pt>
    <dgm:pt modelId="{7D7BA346-2E56-42A6-87A1-F5DEEEE4B140}" type="sibTrans" cxnId="{E7FFC205-D28C-45F6-BB7A-1C84E9FF198E}">
      <dgm:prSet/>
      <dgm:spPr/>
      <dgm:t>
        <a:bodyPr/>
        <a:lstStyle/>
        <a:p>
          <a:endParaRPr lang="cs-CZ"/>
        </a:p>
      </dgm:t>
    </dgm:pt>
    <dgm:pt modelId="{3B80CA7E-7837-4E22-99C8-CDDE506A0D8B}" type="pres">
      <dgm:prSet presAssocID="{FB714EC9-09A8-4307-A88C-A312858E385E}" presName="linearFlow" presStyleCnt="0">
        <dgm:presLayoutVars>
          <dgm:dir/>
          <dgm:resizeHandles val="exact"/>
        </dgm:presLayoutVars>
      </dgm:prSet>
      <dgm:spPr/>
    </dgm:pt>
    <dgm:pt modelId="{12913C4C-8BB3-4944-A80F-CDBF9103B99F}" type="pres">
      <dgm:prSet presAssocID="{F8D148EA-33DF-4857-BDBD-F7771CFE167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8A0234-C3EF-46C3-9F7E-E3985BF823C4}" type="pres">
      <dgm:prSet presAssocID="{CD2B7C43-7247-4E9B-A2C8-C822FB0106F9}" presName="spacerL" presStyleCnt="0"/>
      <dgm:spPr/>
    </dgm:pt>
    <dgm:pt modelId="{F5BF9F8A-1E57-4F83-8E81-F05FAC766218}" type="pres">
      <dgm:prSet presAssocID="{CD2B7C43-7247-4E9B-A2C8-C822FB0106F9}" presName="sibTrans" presStyleLbl="sibTrans2D1" presStyleIdx="0" presStyleCnt="1"/>
      <dgm:spPr/>
      <dgm:t>
        <a:bodyPr/>
        <a:lstStyle/>
        <a:p>
          <a:endParaRPr lang="cs-CZ"/>
        </a:p>
      </dgm:t>
    </dgm:pt>
    <dgm:pt modelId="{B4F0FBDF-F273-4C88-9522-55FC469141BE}" type="pres">
      <dgm:prSet presAssocID="{CD2B7C43-7247-4E9B-A2C8-C822FB0106F9}" presName="spacerR" presStyleCnt="0"/>
      <dgm:spPr/>
    </dgm:pt>
    <dgm:pt modelId="{8ABEC83C-FFF5-41FA-8636-96D621B9129A}" type="pres">
      <dgm:prSet presAssocID="{0631F790-63C3-46C9-A9E4-BE675301BC9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C719F7-B69F-48DE-8701-AE879E04FA44}" srcId="{FB714EC9-09A8-4307-A88C-A312858E385E}" destId="{F8D148EA-33DF-4857-BDBD-F7771CFE1677}" srcOrd="0" destOrd="0" parTransId="{C500D132-BDA9-46CC-A160-94EF4056C0B2}" sibTransId="{CD2B7C43-7247-4E9B-A2C8-C822FB0106F9}"/>
    <dgm:cxn modelId="{3CDE0601-16D4-49A2-99F0-1D8461933108}" type="presOf" srcId="{FB714EC9-09A8-4307-A88C-A312858E385E}" destId="{3B80CA7E-7837-4E22-99C8-CDDE506A0D8B}" srcOrd="0" destOrd="0" presId="urn:microsoft.com/office/officeart/2005/8/layout/equation1"/>
    <dgm:cxn modelId="{E7FFC205-D28C-45F6-BB7A-1C84E9FF198E}" srcId="{FB714EC9-09A8-4307-A88C-A312858E385E}" destId="{0631F790-63C3-46C9-A9E4-BE675301BC9A}" srcOrd="1" destOrd="0" parTransId="{ACB7C4EF-1579-4CCA-A2AE-E2772FE4B0F6}" sibTransId="{7D7BA346-2E56-42A6-87A1-F5DEEEE4B140}"/>
    <dgm:cxn modelId="{FF20E698-9978-456B-A05A-AAA665ECD1DE}" type="presOf" srcId="{F8D148EA-33DF-4857-BDBD-F7771CFE1677}" destId="{12913C4C-8BB3-4944-A80F-CDBF9103B99F}" srcOrd="0" destOrd="0" presId="urn:microsoft.com/office/officeart/2005/8/layout/equation1"/>
    <dgm:cxn modelId="{760396A7-5EAC-47DD-BC87-0112FF4E09DB}" type="presOf" srcId="{0631F790-63C3-46C9-A9E4-BE675301BC9A}" destId="{8ABEC83C-FFF5-41FA-8636-96D621B9129A}" srcOrd="0" destOrd="0" presId="urn:microsoft.com/office/officeart/2005/8/layout/equation1"/>
    <dgm:cxn modelId="{B4F2EC71-9661-4DC3-A851-D296436F1198}" type="presOf" srcId="{CD2B7C43-7247-4E9B-A2C8-C822FB0106F9}" destId="{F5BF9F8A-1E57-4F83-8E81-F05FAC766218}" srcOrd="0" destOrd="0" presId="urn:microsoft.com/office/officeart/2005/8/layout/equation1"/>
    <dgm:cxn modelId="{A342226C-9654-4AE4-BE17-C8DC3A89F84A}" type="presParOf" srcId="{3B80CA7E-7837-4E22-99C8-CDDE506A0D8B}" destId="{12913C4C-8BB3-4944-A80F-CDBF9103B99F}" srcOrd="0" destOrd="0" presId="urn:microsoft.com/office/officeart/2005/8/layout/equation1"/>
    <dgm:cxn modelId="{59823C7B-7841-4344-84A7-13BBBD543A74}" type="presParOf" srcId="{3B80CA7E-7837-4E22-99C8-CDDE506A0D8B}" destId="{658A0234-C3EF-46C3-9F7E-E3985BF823C4}" srcOrd="1" destOrd="0" presId="urn:microsoft.com/office/officeart/2005/8/layout/equation1"/>
    <dgm:cxn modelId="{C22A1217-055C-488E-A583-D5642C38CF2D}" type="presParOf" srcId="{3B80CA7E-7837-4E22-99C8-CDDE506A0D8B}" destId="{F5BF9F8A-1E57-4F83-8E81-F05FAC766218}" srcOrd="2" destOrd="0" presId="urn:microsoft.com/office/officeart/2005/8/layout/equation1"/>
    <dgm:cxn modelId="{7018E6E9-8F28-4D16-9096-DA03FE6B7AE7}" type="presParOf" srcId="{3B80CA7E-7837-4E22-99C8-CDDE506A0D8B}" destId="{B4F0FBDF-F273-4C88-9522-55FC469141BE}" srcOrd="3" destOrd="0" presId="urn:microsoft.com/office/officeart/2005/8/layout/equation1"/>
    <dgm:cxn modelId="{207CB3C2-64DB-4CEC-A90C-AA9A0EFFD187}" type="presParOf" srcId="{3B80CA7E-7837-4E22-99C8-CDDE506A0D8B}" destId="{8ABEC83C-FFF5-41FA-8636-96D621B9129A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714EC9-09A8-4307-A88C-A312858E385E}" type="doc">
      <dgm:prSet loTypeId="urn:microsoft.com/office/officeart/2005/8/layout/equation1" loCatId="process" qsTypeId="urn:microsoft.com/office/officeart/2005/8/quickstyle/3d5" qsCatId="3D" csTypeId="urn:microsoft.com/office/officeart/2005/8/colors/accent0_2" csCatId="mainScheme" phldr="1"/>
      <dgm:spPr/>
    </dgm:pt>
    <dgm:pt modelId="{F8D148EA-33DF-4857-BDBD-F7771CFE1677}">
      <dgm:prSet phldrT="[Text]" custT="1"/>
      <dgm:spPr/>
      <dgm:t>
        <a:bodyPr/>
        <a:lstStyle/>
        <a:p>
          <a:r>
            <a:rPr lang="cs-CZ" sz="3600" dirty="0" smtClean="0">
              <a:latin typeface="Gill Sans MT" pitchFamily="34" charset="-18"/>
            </a:rPr>
            <a:t>Třída</a:t>
          </a:r>
          <a:endParaRPr lang="cs-CZ" sz="3600" dirty="0">
            <a:latin typeface="Gill Sans MT" pitchFamily="34" charset="-18"/>
          </a:endParaRPr>
        </a:p>
      </dgm:t>
    </dgm:pt>
    <dgm:pt modelId="{C500D132-BDA9-46CC-A160-94EF4056C0B2}" type="parTrans" cxnId="{29C719F7-B69F-48DE-8701-AE879E04FA44}">
      <dgm:prSet/>
      <dgm:spPr/>
      <dgm:t>
        <a:bodyPr/>
        <a:lstStyle/>
        <a:p>
          <a:endParaRPr lang="cs-CZ"/>
        </a:p>
      </dgm:t>
    </dgm:pt>
    <dgm:pt modelId="{CD2B7C43-7247-4E9B-A2C8-C822FB0106F9}" type="sibTrans" cxnId="{29C719F7-B69F-48DE-8701-AE879E04FA44}">
      <dgm:prSet/>
      <dgm:spPr/>
      <dgm:t>
        <a:bodyPr/>
        <a:lstStyle/>
        <a:p>
          <a:endParaRPr lang="cs-CZ"/>
        </a:p>
      </dgm:t>
    </dgm:pt>
    <dgm:pt modelId="{0631F790-63C3-46C9-A9E4-BE675301BC9A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Abstrakce pro všechny objekty stejného typu</a:t>
          </a:r>
          <a:endParaRPr lang="cs-CZ" dirty="0">
            <a:latin typeface="Gill Sans MT" pitchFamily="34" charset="-18"/>
          </a:endParaRPr>
        </a:p>
      </dgm:t>
    </dgm:pt>
    <dgm:pt modelId="{ACB7C4EF-1579-4CCA-A2AE-E2772FE4B0F6}" type="parTrans" cxnId="{E7FFC205-D28C-45F6-BB7A-1C84E9FF198E}">
      <dgm:prSet/>
      <dgm:spPr/>
      <dgm:t>
        <a:bodyPr/>
        <a:lstStyle/>
        <a:p>
          <a:endParaRPr lang="cs-CZ"/>
        </a:p>
      </dgm:t>
    </dgm:pt>
    <dgm:pt modelId="{7D7BA346-2E56-42A6-87A1-F5DEEEE4B140}" type="sibTrans" cxnId="{E7FFC205-D28C-45F6-BB7A-1C84E9FF198E}">
      <dgm:prSet/>
      <dgm:spPr/>
      <dgm:t>
        <a:bodyPr/>
        <a:lstStyle/>
        <a:p>
          <a:endParaRPr lang="cs-CZ"/>
        </a:p>
      </dgm:t>
    </dgm:pt>
    <dgm:pt modelId="{3B80CA7E-7837-4E22-99C8-CDDE506A0D8B}" type="pres">
      <dgm:prSet presAssocID="{FB714EC9-09A8-4307-A88C-A312858E385E}" presName="linearFlow" presStyleCnt="0">
        <dgm:presLayoutVars>
          <dgm:dir/>
          <dgm:resizeHandles val="exact"/>
        </dgm:presLayoutVars>
      </dgm:prSet>
      <dgm:spPr/>
    </dgm:pt>
    <dgm:pt modelId="{12913C4C-8BB3-4944-A80F-CDBF9103B99F}" type="pres">
      <dgm:prSet presAssocID="{F8D148EA-33DF-4857-BDBD-F7771CFE167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8A0234-C3EF-46C3-9F7E-E3985BF823C4}" type="pres">
      <dgm:prSet presAssocID="{CD2B7C43-7247-4E9B-A2C8-C822FB0106F9}" presName="spacerL" presStyleCnt="0"/>
      <dgm:spPr/>
    </dgm:pt>
    <dgm:pt modelId="{F5BF9F8A-1E57-4F83-8E81-F05FAC766218}" type="pres">
      <dgm:prSet presAssocID="{CD2B7C43-7247-4E9B-A2C8-C822FB0106F9}" presName="sibTrans" presStyleLbl="sibTrans2D1" presStyleIdx="0" presStyleCnt="1"/>
      <dgm:spPr/>
      <dgm:t>
        <a:bodyPr/>
        <a:lstStyle/>
        <a:p>
          <a:endParaRPr lang="cs-CZ"/>
        </a:p>
      </dgm:t>
    </dgm:pt>
    <dgm:pt modelId="{B4F0FBDF-F273-4C88-9522-55FC469141BE}" type="pres">
      <dgm:prSet presAssocID="{CD2B7C43-7247-4E9B-A2C8-C822FB0106F9}" presName="spacerR" presStyleCnt="0"/>
      <dgm:spPr/>
    </dgm:pt>
    <dgm:pt modelId="{8ABEC83C-FFF5-41FA-8636-96D621B9129A}" type="pres">
      <dgm:prSet presAssocID="{0631F790-63C3-46C9-A9E4-BE675301BC9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C719F7-B69F-48DE-8701-AE879E04FA44}" srcId="{FB714EC9-09A8-4307-A88C-A312858E385E}" destId="{F8D148EA-33DF-4857-BDBD-F7771CFE1677}" srcOrd="0" destOrd="0" parTransId="{C500D132-BDA9-46CC-A160-94EF4056C0B2}" sibTransId="{CD2B7C43-7247-4E9B-A2C8-C822FB0106F9}"/>
    <dgm:cxn modelId="{7304EBE6-EBA2-4D69-AB3A-D714D28DF400}" type="presOf" srcId="{F8D148EA-33DF-4857-BDBD-F7771CFE1677}" destId="{12913C4C-8BB3-4944-A80F-CDBF9103B99F}" srcOrd="0" destOrd="0" presId="urn:microsoft.com/office/officeart/2005/8/layout/equation1"/>
    <dgm:cxn modelId="{737CB0B3-332D-460F-B2CF-68ED8228EDA6}" type="presOf" srcId="{0631F790-63C3-46C9-A9E4-BE675301BC9A}" destId="{8ABEC83C-FFF5-41FA-8636-96D621B9129A}" srcOrd="0" destOrd="0" presId="urn:microsoft.com/office/officeart/2005/8/layout/equation1"/>
    <dgm:cxn modelId="{E7FFC205-D28C-45F6-BB7A-1C84E9FF198E}" srcId="{FB714EC9-09A8-4307-A88C-A312858E385E}" destId="{0631F790-63C3-46C9-A9E4-BE675301BC9A}" srcOrd="1" destOrd="0" parTransId="{ACB7C4EF-1579-4CCA-A2AE-E2772FE4B0F6}" sibTransId="{7D7BA346-2E56-42A6-87A1-F5DEEEE4B140}"/>
    <dgm:cxn modelId="{D34DB4BC-C397-4772-8A16-984F8C1E3640}" type="presOf" srcId="{CD2B7C43-7247-4E9B-A2C8-C822FB0106F9}" destId="{F5BF9F8A-1E57-4F83-8E81-F05FAC766218}" srcOrd="0" destOrd="0" presId="urn:microsoft.com/office/officeart/2005/8/layout/equation1"/>
    <dgm:cxn modelId="{812C5799-D4BB-4793-8BD4-9E2B3D1683EA}" type="presOf" srcId="{FB714EC9-09A8-4307-A88C-A312858E385E}" destId="{3B80CA7E-7837-4E22-99C8-CDDE506A0D8B}" srcOrd="0" destOrd="0" presId="urn:microsoft.com/office/officeart/2005/8/layout/equation1"/>
    <dgm:cxn modelId="{C4B3A61E-FE5C-40CC-BA84-9C6DE9B29797}" type="presParOf" srcId="{3B80CA7E-7837-4E22-99C8-CDDE506A0D8B}" destId="{12913C4C-8BB3-4944-A80F-CDBF9103B99F}" srcOrd="0" destOrd="0" presId="urn:microsoft.com/office/officeart/2005/8/layout/equation1"/>
    <dgm:cxn modelId="{3769362A-A261-4872-8AD8-4A99FC507E63}" type="presParOf" srcId="{3B80CA7E-7837-4E22-99C8-CDDE506A0D8B}" destId="{658A0234-C3EF-46C3-9F7E-E3985BF823C4}" srcOrd="1" destOrd="0" presId="urn:microsoft.com/office/officeart/2005/8/layout/equation1"/>
    <dgm:cxn modelId="{5D770A96-5D69-45F2-A325-137DA3354190}" type="presParOf" srcId="{3B80CA7E-7837-4E22-99C8-CDDE506A0D8B}" destId="{F5BF9F8A-1E57-4F83-8E81-F05FAC766218}" srcOrd="2" destOrd="0" presId="urn:microsoft.com/office/officeart/2005/8/layout/equation1"/>
    <dgm:cxn modelId="{00674B82-388D-4A61-9C5A-B6650C8C7AE9}" type="presParOf" srcId="{3B80CA7E-7837-4E22-99C8-CDDE506A0D8B}" destId="{B4F0FBDF-F273-4C88-9522-55FC469141BE}" srcOrd="3" destOrd="0" presId="urn:microsoft.com/office/officeart/2005/8/layout/equation1"/>
    <dgm:cxn modelId="{F74EB692-FF3D-4595-B491-34F6BE79CAC7}" type="presParOf" srcId="{3B80CA7E-7837-4E22-99C8-CDDE506A0D8B}" destId="{8ABEC83C-FFF5-41FA-8636-96D621B9129A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A937FB-541D-4DB0-895F-DE1B8205B50B}">
      <dsp:nvSpPr>
        <dsp:cNvPr id="0" name=""/>
        <dsp:cNvSpPr/>
      </dsp:nvSpPr>
      <dsp:spPr>
        <a:xfrm rot="16200000">
          <a:off x="1029890" y="-1029890"/>
          <a:ext cx="2057400" cy="4117181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Logický</a:t>
          </a:r>
          <a:endParaRPr lang="cs-CZ" sz="4100" kern="1200" dirty="0">
            <a:latin typeface="Gill Sans MT" pitchFamily="34" charset="-18"/>
          </a:endParaRPr>
        </a:p>
      </dsp:txBody>
      <dsp:txXfrm rot="16200000">
        <a:off x="1287065" y="-1287065"/>
        <a:ext cx="1543050" cy="4117181"/>
      </dsp:txXfrm>
    </dsp:sp>
    <dsp:sp modelId="{A5012FD1-3575-49B2-9324-5E74162BF2E2}">
      <dsp:nvSpPr>
        <dsp:cNvPr id="0" name=""/>
        <dsp:cNvSpPr/>
      </dsp:nvSpPr>
      <dsp:spPr>
        <a:xfrm>
          <a:off x="4117181" y="0"/>
          <a:ext cx="4117181" cy="205740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Procesní</a:t>
          </a:r>
          <a:endParaRPr lang="cs-CZ" sz="4100" kern="1200" dirty="0">
            <a:latin typeface="Gill Sans MT" pitchFamily="34" charset="-18"/>
          </a:endParaRPr>
        </a:p>
      </dsp:txBody>
      <dsp:txXfrm>
        <a:off x="4117181" y="0"/>
        <a:ext cx="4117181" cy="1543050"/>
      </dsp:txXfrm>
    </dsp:sp>
    <dsp:sp modelId="{A9512EA7-37E0-43CC-8838-6D9908A81646}">
      <dsp:nvSpPr>
        <dsp:cNvPr id="0" name=""/>
        <dsp:cNvSpPr/>
      </dsp:nvSpPr>
      <dsp:spPr>
        <a:xfrm rot="10800000">
          <a:off x="0" y="2057400"/>
          <a:ext cx="4117181" cy="205740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Fyzický</a:t>
          </a:r>
          <a:endParaRPr lang="cs-CZ" sz="4100" kern="1200" dirty="0">
            <a:latin typeface="Gill Sans MT" pitchFamily="34" charset="-18"/>
          </a:endParaRPr>
        </a:p>
      </dsp:txBody>
      <dsp:txXfrm rot="10800000">
        <a:off x="0" y="2571750"/>
        <a:ext cx="4117181" cy="1543050"/>
      </dsp:txXfrm>
    </dsp:sp>
    <dsp:sp modelId="{CA1A0565-DD26-4AE4-A0EB-6D4B782CEDE5}">
      <dsp:nvSpPr>
        <dsp:cNvPr id="0" name=""/>
        <dsp:cNvSpPr/>
      </dsp:nvSpPr>
      <dsp:spPr>
        <a:xfrm rot="5400000">
          <a:off x="5147072" y="1027509"/>
          <a:ext cx="2057400" cy="4117181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Vývojový</a:t>
          </a:r>
          <a:endParaRPr lang="cs-CZ" sz="4100" kern="1200" dirty="0">
            <a:latin typeface="Gill Sans MT" pitchFamily="34" charset="-18"/>
          </a:endParaRPr>
        </a:p>
      </dsp:txBody>
      <dsp:txXfrm rot="5400000">
        <a:off x="5404247" y="1284684"/>
        <a:ext cx="1543050" cy="4117181"/>
      </dsp:txXfrm>
    </dsp:sp>
    <dsp:sp modelId="{DF2F0E5C-25A4-492C-98C1-BB742A74EE72}">
      <dsp:nvSpPr>
        <dsp:cNvPr id="0" name=""/>
        <dsp:cNvSpPr/>
      </dsp:nvSpPr>
      <dsp:spPr>
        <a:xfrm>
          <a:off x="2253185" y="1278386"/>
          <a:ext cx="3727992" cy="1558027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Případy užití (požadavky)</a:t>
          </a:r>
          <a:endParaRPr lang="cs-CZ" sz="4100" kern="1200" dirty="0">
            <a:latin typeface="Gill Sans MT" pitchFamily="34" charset="-18"/>
          </a:endParaRPr>
        </a:p>
      </dsp:txBody>
      <dsp:txXfrm>
        <a:off x="2253185" y="1278386"/>
        <a:ext cx="3727992" cy="15580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A937FB-541D-4DB0-895F-DE1B8205B50B}">
      <dsp:nvSpPr>
        <dsp:cNvPr id="0" name=""/>
        <dsp:cNvSpPr/>
      </dsp:nvSpPr>
      <dsp:spPr>
        <a:xfrm rot="16200000">
          <a:off x="1029890" y="-1029890"/>
          <a:ext cx="2057400" cy="4117181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Logický</a:t>
          </a:r>
          <a:endParaRPr lang="cs-CZ" sz="4100" kern="1200" dirty="0">
            <a:latin typeface="Gill Sans MT" pitchFamily="34" charset="-18"/>
          </a:endParaRPr>
        </a:p>
      </dsp:txBody>
      <dsp:txXfrm rot="16200000">
        <a:off x="1287065" y="-1287065"/>
        <a:ext cx="1543050" cy="4117181"/>
      </dsp:txXfrm>
    </dsp:sp>
    <dsp:sp modelId="{A5012FD1-3575-49B2-9324-5E74162BF2E2}">
      <dsp:nvSpPr>
        <dsp:cNvPr id="0" name=""/>
        <dsp:cNvSpPr/>
      </dsp:nvSpPr>
      <dsp:spPr>
        <a:xfrm>
          <a:off x="4117181" y="0"/>
          <a:ext cx="4117181" cy="205740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Procesní</a:t>
          </a:r>
          <a:endParaRPr lang="cs-CZ" sz="4100" kern="1200" dirty="0">
            <a:latin typeface="Gill Sans MT" pitchFamily="34" charset="-18"/>
          </a:endParaRPr>
        </a:p>
      </dsp:txBody>
      <dsp:txXfrm>
        <a:off x="4117181" y="0"/>
        <a:ext cx="4117181" cy="1543050"/>
      </dsp:txXfrm>
    </dsp:sp>
    <dsp:sp modelId="{A9512EA7-37E0-43CC-8838-6D9908A81646}">
      <dsp:nvSpPr>
        <dsp:cNvPr id="0" name=""/>
        <dsp:cNvSpPr/>
      </dsp:nvSpPr>
      <dsp:spPr>
        <a:xfrm rot="10800000">
          <a:off x="0" y="2057400"/>
          <a:ext cx="4117181" cy="205740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Fyzický</a:t>
          </a:r>
          <a:endParaRPr lang="cs-CZ" sz="4100" kern="1200" dirty="0">
            <a:latin typeface="Gill Sans MT" pitchFamily="34" charset="-18"/>
          </a:endParaRPr>
        </a:p>
      </dsp:txBody>
      <dsp:txXfrm rot="10800000">
        <a:off x="0" y="2571750"/>
        <a:ext cx="4117181" cy="1543050"/>
      </dsp:txXfrm>
    </dsp:sp>
    <dsp:sp modelId="{CA1A0565-DD26-4AE4-A0EB-6D4B782CEDE5}">
      <dsp:nvSpPr>
        <dsp:cNvPr id="0" name=""/>
        <dsp:cNvSpPr/>
      </dsp:nvSpPr>
      <dsp:spPr>
        <a:xfrm rot="5400000">
          <a:off x="5147072" y="1027509"/>
          <a:ext cx="2057400" cy="4117181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Vývojový</a:t>
          </a:r>
          <a:endParaRPr lang="cs-CZ" sz="4100" kern="1200" dirty="0">
            <a:latin typeface="Gill Sans MT" pitchFamily="34" charset="-18"/>
          </a:endParaRPr>
        </a:p>
      </dsp:txBody>
      <dsp:txXfrm rot="5400000">
        <a:off x="5404247" y="1284684"/>
        <a:ext cx="1543050" cy="4117181"/>
      </dsp:txXfrm>
    </dsp:sp>
    <dsp:sp modelId="{DF2F0E5C-25A4-492C-98C1-BB742A74EE72}">
      <dsp:nvSpPr>
        <dsp:cNvPr id="0" name=""/>
        <dsp:cNvSpPr/>
      </dsp:nvSpPr>
      <dsp:spPr>
        <a:xfrm>
          <a:off x="2253185" y="1278386"/>
          <a:ext cx="3727992" cy="1558027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Případy užití (požadavky)</a:t>
          </a:r>
          <a:endParaRPr lang="cs-CZ" sz="4100" kern="1200" dirty="0">
            <a:latin typeface="Gill Sans MT" pitchFamily="34" charset="-18"/>
          </a:endParaRPr>
        </a:p>
      </dsp:txBody>
      <dsp:txXfrm>
        <a:off x="2253185" y="1278386"/>
        <a:ext cx="3727992" cy="15580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A937FB-541D-4DB0-895F-DE1B8205B50B}">
      <dsp:nvSpPr>
        <dsp:cNvPr id="0" name=""/>
        <dsp:cNvSpPr/>
      </dsp:nvSpPr>
      <dsp:spPr>
        <a:xfrm rot="16200000">
          <a:off x="1029890" y="-1029890"/>
          <a:ext cx="2057400" cy="4117181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Logický</a:t>
          </a:r>
          <a:endParaRPr lang="cs-CZ" sz="4100" kern="1200" dirty="0">
            <a:latin typeface="Gill Sans MT" pitchFamily="34" charset="-18"/>
          </a:endParaRPr>
        </a:p>
      </dsp:txBody>
      <dsp:txXfrm rot="16200000">
        <a:off x="1287065" y="-1287065"/>
        <a:ext cx="1543050" cy="4117181"/>
      </dsp:txXfrm>
    </dsp:sp>
    <dsp:sp modelId="{A5012FD1-3575-49B2-9324-5E74162BF2E2}">
      <dsp:nvSpPr>
        <dsp:cNvPr id="0" name=""/>
        <dsp:cNvSpPr/>
      </dsp:nvSpPr>
      <dsp:spPr>
        <a:xfrm>
          <a:off x="4117181" y="0"/>
          <a:ext cx="4117181" cy="205740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Procesní</a:t>
          </a:r>
          <a:endParaRPr lang="cs-CZ" sz="4100" kern="1200" dirty="0">
            <a:latin typeface="Gill Sans MT" pitchFamily="34" charset="-18"/>
          </a:endParaRPr>
        </a:p>
      </dsp:txBody>
      <dsp:txXfrm>
        <a:off x="4117181" y="0"/>
        <a:ext cx="4117181" cy="1543050"/>
      </dsp:txXfrm>
    </dsp:sp>
    <dsp:sp modelId="{A9512EA7-37E0-43CC-8838-6D9908A81646}">
      <dsp:nvSpPr>
        <dsp:cNvPr id="0" name=""/>
        <dsp:cNvSpPr/>
      </dsp:nvSpPr>
      <dsp:spPr>
        <a:xfrm rot="10800000">
          <a:off x="0" y="2057400"/>
          <a:ext cx="4117181" cy="205740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Fyzický</a:t>
          </a:r>
          <a:endParaRPr lang="cs-CZ" sz="4100" kern="1200" dirty="0">
            <a:latin typeface="Gill Sans MT" pitchFamily="34" charset="-18"/>
          </a:endParaRPr>
        </a:p>
      </dsp:txBody>
      <dsp:txXfrm rot="10800000">
        <a:off x="0" y="2571750"/>
        <a:ext cx="4117181" cy="1543050"/>
      </dsp:txXfrm>
    </dsp:sp>
    <dsp:sp modelId="{CA1A0565-DD26-4AE4-A0EB-6D4B782CEDE5}">
      <dsp:nvSpPr>
        <dsp:cNvPr id="0" name=""/>
        <dsp:cNvSpPr/>
      </dsp:nvSpPr>
      <dsp:spPr>
        <a:xfrm rot="5400000">
          <a:off x="5147072" y="1027509"/>
          <a:ext cx="2057400" cy="4117181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Vývojový</a:t>
          </a:r>
          <a:endParaRPr lang="cs-CZ" sz="4100" kern="1200" dirty="0">
            <a:latin typeface="Gill Sans MT" pitchFamily="34" charset="-18"/>
          </a:endParaRPr>
        </a:p>
      </dsp:txBody>
      <dsp:txXfrm rot="5400000">
        <a:off x="5404247" y="1284684"/>
        <a:ext cx="1543050" cy="4117181"/>
      </dsp:txXfrm>
    </dsp:sp>
    <dsp:sp modelId="{DF2F0E5C-25A4-492C-98C1-BB742A74EE72}">
      <dsp:nvSpPr>
        <dsp:cNvPr id="0" name=""/>
        <dsp:cNvSpPr/>
      </dsp:nvSpPr>
      <dsp:spPr>
        <a:xfrm>
          <a:off x="2253185" y="1278386"/>
          <a:ext cx="3727992" cy="1558027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latin typeface="Gill Sans MT" pitchFamily="34" charset="-18"/>
            </a:rPr>
            <a:t>Případy užití (požadavky)</a:t>
          </a:r>
          <a:endParaRPr lang="cs-CZ" sz="4100" kern="1200" dirty="0">
            <a:latin typeface="Gill Sans MT" pitchFamily="34" charset="-18"/>
          </a:endParaRPr>
        </a:p>
      </dsp:txBody>
      <dsp:txXfrm>
        <a:off x="2253185" y="1278386"/>
        <a:ext cx="3727992" cy="155802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913C4C-8BB3-4944-A80F-CDBF9103B99F}">
      <dsp:nvSpPr>
        <dsp:cNvPr id="0" name=""/>
        <dsp:cNvSpPr/>
      </dsp:nvSpPr>
      <dsp:spPr>
        <a:xfrm>
          <a:off x="680751" y="892"/>
          <a:ext cx="1726406" cy="172640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Gill Sans MT" pitchFamily="34" charset="-18"/>
            </a:rPr>
            <a:t>Objekt</a:t>
          </a:r>
          <a:endParaRPr lang="cs-CZ" sz="2800" kern="1200" dirty="0">
            <a:latin typeface="Gill Sans MT" pitchFamily="34" charset="-18"/>
          </a:endParaRPr>
        </a:p>
      </dsp:txBody>
      <dsp:txXfrm>
        <a:off x="680751" y="892"/>
        <a:ext cx="1726406" cy="1726406"/>
      </dsp:txXfrm>
    </dsp:sp>
    <dsp:sp modelId="{F5BF9F8A-1E57-4F83-8E81-F05FAC766218}">
      <dsp:nvSpPr>
        <dsp:cNvPr id="0" name=""/>
        <dsp:cNvSpPr/>
      </dsp:nvSpPr>
      <dsp:spPr>
        <a:xfrm>
          <a:off x="2547342" y="363438"/>
          <a:ext cx="1001315" cy="1001315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100" kern="1200"/>
        </a:p>
      </dsp:txBody>
      <dsp:txXfrm>
        <a:off x="2547342" y="363438"/>
        <a:ext cx="1001315" cy="1001315"/>
      </dsp:txXfrm>
    </dsp:sp>
    <dsp:sp modelId="{8ABEC83C-FFF5-41FA-8636-96D621B9129A}">
      <dsp:nvSpPr>
        <dsp:cNvPr id="0" name=""/>
        <dsp:cNvSpPr/>
      </dsp:nvSpPr>
      <dsp:spPr>
        <a:xfrm>
          <a:off x="3688842" y="892"/>
          <a:ext cx="1726406" cy="172640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latin typeface="Gill Sans MT" pitchFamily="34" charset="-18"/>
            </a:rPr>
            <a:t>Instance objektu</a:t>
          </a:r>
          <a:endParaRPr lang="cs-CZ" sz="2700" kern="1200" dirty="0">
            <a:latin typeface="Gill Sans MT" pitchFamily="34" charset="-18"/>
          </a:endParaRPr>
        </a:p>
      </dsp:txBody>
      <dsp:txXfrm>
        <a:off x="3688842" y="892"/>
        <a:ext cx="1726406" cy="172640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913C4C-8BB3-4944-A80F-CDBF9103B99F}">
      <dsp:nvSpPr>
        <dsp:cNvPr id="0" name=""/>
        <dsp:cNvSpPr/>
      </dsp:nvSpPr>
      <dsp:spPr>
        <a:xfrm>
          <a:off x="680751" y="892"/>
          <a:ext cx="1726406" cy="17264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>
              <a:latin typeface="Gill Sans MT" pitchFamily="34" charset="-18"/>
            </a:rPr>
            <a:t>Třída</a:t>
          </a:r>
          <a:endParaRPr lang="cs-CZ" sz="3600" kern="1200" dirty="0">
            <a:latin typeface="Gill Sans MT" pitchFamily="34" charset="-18"/>
          </a:endParaRPr>
        </a:p>
      </dsp:txBody>
      <dsp:txXfrm>
        <a:off x="680751" y="892"/>
        <a:ext cx="1726406" cy="1726406"/>
      </dsp:txXfrm>
    </dsp:sp>
    <dsp:sp modelId="{F5BF9F8A-1E57-4F83-8E81-F05FAC766218}">
      <dsp:nvSpPr>
        <dsp:cNvPr id="0" name=""/>
        <dsp:cNvSpPr/>
      </dsp:nvSpPr>
      <dsp:spPr>
        <a:xfrm>
          <a:off x="2547342" y="363438"/>
          <a:ext cx="1001315" cy="1001315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2547342" y="363438"/>
        <a:ext cx="1001315" cy="1001315"/>
      </dsp:txXfrm>
    </dsp:sp>
    <dsp:sp modelId="{8ABEC83C-FFF5-41FA-8636-96D621B9129A}">
      <dsp:nvSpPr>
        <dsp:cNvPr id="0" name=""/>
        <dsp:cNvSpPr/>
      </dsp:nvSpPr>
      <dsp:spPr>
        <a:xfrm>
          <a:off x="3688842" y="892"/>
          <a:ext cx="1726406" cy="17264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Gill Sans MT" pitchFamily="34" charset="-18"/>
            </a:rPr>
            <a:t>Abstrakce pro všechny objekty stejného typu</a:t>
          </a:r>
          <a:endParaRPr lang="cs-CZ" sz="1700" kern="1200" dirty="0">
            <a:latin typeface="Gill Sans MT" pitchFamily="34" charset="-18"/>
          </a:endParaRPr>
        </a:p>
      </dsp:txBody>
      <dsp:txXfrm>
        <a:off x="3688842" y="892"/>
        <a:ext cx="1726406" cy="1726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29.7.2012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4920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47</a:t>
            </a:fld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50</a:t>
            </a:fld>
            <a:endParaRPr 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51</a:t>
            </a:fld>
            <a:endParaRPr 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52</a:t>
            </a:fld>
            <a:endParaRPr 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53</a:t>
            </a:fld>
            <a:endParaRPr 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54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AA6A61-76EF-4CBF-BB34-B23D20D2B7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1C4CD7-AEF8-44FE-B2E4-DBB3267B2F6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336273-65E7-4F33-B633-43F8B0831B0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C0A962-6024-4881-AC62-19AC542813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BE2F19-4D80-4C93-BCD8-C903F75895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7D8F3A-157E-4D7C-8E03-EEC67162945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37E2AB-D6A6-4902-A3A1-FD83934ADF0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EEA5B-BF52-4BCE-9DB7-3B0D05BC15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921CDE-CBA3-41B7-BF54-4CEB3484A6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366554-20EC-49B8-AE45-F043D2DC88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837D9E-9C27-430B-B764-0346247077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257ABF-409D-4EBF-AE74-B0A820DAB9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07C13-D3E8-4034-9025-B79244F28A4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9F4A28-B5C8-42F0-85A7-521A7C3FA3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054053-7744-43ED-93F8-3FE5A398449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893239-BBF8-48EC-BF4A-E3B479F64D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DA8BCA-687C-4F01-B236-05283F32CE4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F519E6-91E1-40D6-9101-3F99293CFF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5A70E9-3490-44A3-A1C5-7FEC5A294F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320058-F9C6-4BD8-B5BD-821BFD91807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2A7594-181B-49AA-AF58-6901E8C5BB5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B0E425-218E-4737-9613-670C91C975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1A2827C-6D45-4302-860F-8A593A2A8E61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7BA206-324B-4E54-9EF8-6C547758D5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E5A5B8-0AC6-4F17-98C7-82DBEFAA0E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629541-426E-4E45-BCC3-BDD1ADB588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CEC4F6-438A-450D-9916-CACAC694D5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E90331-0F3C-4D03-B06C-DAAFF1E8CC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1AE97F-B3EF-45FE-988D-9046987E89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8B00F7-7864-4C1D-966B-B9FA54E5224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A657-D0D4-4553-8163-444AF47F4B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D724EF-5644-4D08-ADAF-FC44F70864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99A678-2BC7-48A2-9804-5D1287CCF1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410DBD-0EA0-4928-A633-0D1FE65B6E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8B30E8-62C2-4B38-A7A6-1AE1926628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253DE1-CE64-4C6A-A1F1-95AB2E2BE2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D4E61-822A-47B3-BEBD-253DA57F0A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E7428B-26E4-428E-95FC-23495AA698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BFA913-2FA8-4FA0-8A58-94820161021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9AD1CE-6C39-489F-9C20-711BF1C2903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2316EF-EECF-4787-9A2E-17A55E3CD08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5BDC77-7E8B-4F38-8552-8C9C6D63451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E368D-C474-49DE-AE36-A85BFB26592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C492FE-ED0F-47CD-8137-2BBBED7515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A9404146-F4BB-48BC-8BD4-2F4929B1077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E03A0A35-F074-4988-94C9-E6949AD5292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CA13A019-D7BC-47EF-979D-FF14D6413CD0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8AE51814-330D-4A15-B886-A869DA180DE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Modelování informačních systémů s využitím jazyka UML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Jaroslav Šmarda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275856" y="2132856"/>
            <a:ext cx="3528392" cy="3384376"/>
          </a:xfrm>
          <a:prstGeom prst="rect">
            <a:avLst/>
          </a:prstGeom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Diagram případů užití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3995936" y="2996952"/>
            <a:ext cx="2160240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UML akt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2492896"/>
            <a:ext cx="1135875" cy="231003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71600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Knihovník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355976" y="33569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Vypůjčit knihu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19872" y="220486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Systém pro evidenci knih</a:t>
            </a:r>
            <a:endParaRPr lang="cs-CZ" dirty="0"/>
          </a:p>
        </p:txBody>
      </p:sp>
      <p:cxnSp>
        <p:nvCxnSpPr>
          <p:cNvPr id="11" name="Přímá spojovací čára 10"/>
          <p:cNvCxnSpPr>
            <a:endCxn id="4" idx="2"/>
          </p:cNvCxnSpPr>
          <p:nvPr/>
        </p:nvCxnSpPr>
        <p:spPr>
          <a:xfrm flipV="1">
            <a:off x="2539523" y="3609020"/>
            <a:ext cx="1456413" cy="28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Diagram případů užití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Gill Sans MT" pitchFamily="34" charset="-18"/>
              </a:rPr>
              <a:t>Aktor</a:t>
            </a:r>
            <a:r>
              <a:rPr lang="cs-CZ" dirty="0" smtClean="0">
                <a:latin typeface="Gill Sans MT" pitchFamily="34" charset="-18"/>
              </a:rPr>
              <a:t> (</a:t>
            </a:r>
            <a:r>
              <a:rPr lang="cs-CZ" dirty="0" err="1" smtClean="0">
                <a:latin typeface="Gill Sans MT" pitchFamily="34" charset="-18"/>
              </a:rPr>
              <a:t>Actor</a:t>
            </a:r>
            <a:r>
              <a:rPr lang="cs-CZ" dirty="0" smtClean="0">
                <a:latin typeface="Gill Sans MT" pitchFamily="34" charset="-18"/>
              </a:rPr>
              <a:t> – herec):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Modeluje okolí systému</a:t>
            </a:r>
          </a:p>
          <a:p>
            <a:r>
              <a:rPr lang="cs-CZ" dirty="0" err="1" smtClean="0">
                <a:latin typeface="Gill Sans MT" pitchFamily="34" charset="-18"/>
              </a:rPr>
              <a:t>Aktor</a:t>
            </a:r>
            <a:r>
              <a:rPr lang="cs-CZ" dirty="0" smtClean="0">
                <a:latin typeface="Gill Sans MT" pitchFamily="34" charset="-18"/>
              </a:rPr>
              <a:t>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1. osoba interagující se systémem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2. nebo něco, co nelze ovlivnit v návrhu systému</a:t>
            </a:r>
            <a:endParaRPr lang="cs-CZ" dirty="0">
              <a:latin typeface="Gill Sans MT" pitchFamily="34" charset="-18"/>
            </a:endParaRPr>
          </a:p>
        </p:txBody>
      </p:sp>
      <p:pic>
        <p:nvPicPr>
          <p:cNvPr id="4" name="Obrázek 3" descr="UML akt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4441038"/>
            <a:ext cx="847843" cy="1724266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427984" y="4725144"/>
            <a:ext cx="295232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60032" y="486916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ill Sans MT" pitchFamily="34" charset="-18"/>
              </a:rPr>
              <a:t>&lt;&lt; actor&gt;&gt;</a:t>
            </a:r>
          </a:p>
          <a:p>
            <a:pPr algn="ctr"/>
            <a:r>
              <a:rPr lang="en-US" dirty="0" err="1" smtClean="0">
                <a:latin typeface="Gill Sans MT" pitchFamily="34" charset="-18"/>
              </a:rPr>
              <a:t>Knihovn</a:t>
            </a:r>
            <a:r>
              <a:rPr lang="cs-CZ" dirty="0" err="1" smtClean="0">
                <a:latin typeface="Gill Sans MT" pitchFamily="34" charset="-18"/>
              </a:rPr>
              <a:t>ík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835696" y="60840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Knihovník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Vztahy mezi případy užití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Zahrnutí případu užití (</a:t>
            </a:r>
            <a:r>
              <a:rPr lang="en-US" dirty="0" smtClean="0">
                <a:latin typeface="Gill Sans MT" pitchFamily="34" charset="-18"/>
              </a:rPr>
              <a:t>&lt;&lt;include&gt;&gt;)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Specializace případu užití</a:t>
            </a:r>
          </a:p>
          <a:p>
            <a:r>
              <a:rPr lang="cs-CZ" dirty="0" smtClean="0">
                <a:latin typeface="Gill Sans MT" pitchFamily="34" charset="-18"/>
              </a:rPr>
              <a:t>Rozšíření případu užití (</a:t>
            </a:r>
            <a:r>
              <a:rPr lang="en-US" dirty="0" smtClean="0">
                <a:latin typeface="Gill Sans MT" pitchFamily="34" charset="-18"/>
              </a:rPr>
              <a:t>&lt;&lt;</a:t>
            </a:r>
            <a:r>
              <a:rPr lang="cs-CZ" dirty="0" err="1" smtClean="0">
                <a:latin typeface="Gill Sans MT" pitchFamily="34" charset="-18"/>
              </a:rPr>
              <a:t>extend</a:t>
            </a:r>
            <a:r>
              <a:rPr lang="en-US" dirty="0" smtClean="0">
                <a:latin typeface="Gill Sans MT" pitchFamily="34" charset="-18"/>
              </a:rPr>
              <a:t>&gt;&gt;)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Vložení případu užití </a:t>
            </a:r>
            <a:r>
              <a:rPr lang="en-US" sz="3200" dirty="0" smtClean="0">
                <a:latin typeface="Gill Sans MT" pitchFamily="34" charset="-18"/>
              </a:rPr>
              <a:t>&lt;&lt;include&gt;&gt;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Strukturování případů užití do samostatných částí</a:t>
            </a:r>
          </a:p>
          <a:p>
            <a:r>
              <a:rPr lang="cs-CZ" dirty="0" err="1" smtClean="0">
                <a:latin typeface="Gill Sans MT" pitchFamily="34" charset="-18"/>
              </a:rPr>
              <a:t>Include</a:t>
            </a:r>
            <a:r>
              <a:rPr lang="cs-CZ" dirty="0" smtClean="0">
                <a:latin typeface="Gill Sans MT" pitchFamily="34" charset="-18"/>
              </a:rPr>
              <a:t> = obsahovat, zahrnovat</a:t>
            </a:r>
          </a:p>
          <a:p>
            <a:r>
              <a:rPr lang="cs-CZ" dirty="0" smtClean="0">
                <a:latin typeface="Gill Sans MT" pitchFamily="34" charset="-18"/>
              </a:rPr>
              <a:t>Podpora opakovaně použitelného kódu</a:t>
            </a:r>
          </a:p>
          <a:p>
            <a:r>
              <a:rPr lang="cs-CZ" dirty="0" smtClean="0">
                <a:latin typeface="Gill Sans MT" pitchFamily="34" charset="-18"/>
              </a:rPr>
              <a:t>V programovacích jazycích jsou </a:t>
            </a:r>
            <a:r>
              <a:rPr lang="cs-CZ" b="1" dirty="0" smtClean="0">
                <a:latin typeface="Gill Sans MT" pitchFamily="34" charset="-18"/>
              </a:rPr>
              <a:t>podprogramy</a:t>
            </a:r>
            <a:r>
              <a:rPr lang="cs-CZ" dirty="0" smtClean="0">
                <a:latin typeface="Gill Sans MT" pitchFamily="34" charset="-18"/>
              </a:rPr>
              <a:t> nebo v některých (jazyk C) </a:t>
            </a:r>
            <a:r>
              <a:rPr lang="cs-CZ" b="1" dirty="0" smtClean="0">
                <a:latin typeface="Gill Sans MT" pitchFamily="34" charset="-18"/>
              </a:rPr>
              <a:t>funkce</a:t>
            </a:r>
            <a:endParaRPr lang="cs-CZ" b="1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275856" y="1700808"/>
            <a:ext cx="5256584" cy="468052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Použití </a:t>
            </a:r>
            <a:r>
              <a:rPr lang="en-US" sz="3200" dirty="0" smtClean="0">
                <a:latin typeface="Gill Sans MT" pitchFamily="34" charset="-18"/>
              </a:rPr>
              <a:t>&lt;&lt;include&gt;&gt;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5" name="Obrázek 4" descr="UML akt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9" y="2492897"/>
            <a:ext cx="743552" cy="15121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71600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Knihovník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4139952" y="2564904"/>
            <a:ext cx="2016224" cy="792088"/>
            <a:chOff x="3995936" y="2996952"/>
            <a:chExt cx="2016224" cy="792088"/>
          </a:xfrm>
        </p:grpSpPr>
        <p:sp>
          <p:nvSpPr>
            <p:cNvPr id="4" name="Elipsa 3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4067944" y="3234462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Vložit novou knihu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sp>
        <p:nvSpPr>
          <p:cNvPr id="9" name="TextovéPole 8"/>
          <p:cNvSpPr txBox="1"/>
          <p:nvPr/>
        </p:nvSpPr>
        <p:spPr>
          <a:xfrm>
            <a:off x="3563888" y="177281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Aplikace pro správu interní knihovny</a:t>
            </a:r>
            <a:endParaRPr lang="cs-CZ" dirty="0"/>
          </a:p>
        </p:txBody>
      </p:sp>
      <p:cxnSp>
        <p:nvCxnSpPr>
          <p:cNvPr id="11" name="Přímá spojovací čára 10"/>
          <p:cNvCxnSpPr>
            <a:endCxn id="4" idx="2"/>
          </p:cNvCxnSpPr>
          <p:nvPr/>
        </p:nvCxnSpPr>
        <p:spPr>
          <a:xfrm flipV="1">
            <a:off x="2483768" y="2960948"/>
            <a:ext cx="1656184" cy="252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Skupina 16"/>
          <p:cNvGrpSpPr/>
          <p:nvPr/>
        </p:nvGrpSpPr>
        <p:grpSpPr>
          <a:xfrm>
            <a:off x="4139952" y="4293096"/>
            <a:ext cx="2016224" cy="792088"/>
            <a:chOff x="3995936" y="2996952"/>
            <a:chExt cx="2016224" cy="792088"/>
          </a:xfrm>
        </p:grpSpPr>
        <p:sp>
          <p:nvSpPr>
            <p:cNvPr id="18" name="Elipsa 17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067944" y="3234462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Vyřadit knihu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6228184" y="3429000"/>
            <a:ext cx="2016224" cy="792088"/>
            <a:chOff x="3995936" y="2996952"/>
            <a:chExt cx="2016224" cy="792088"/>
          </a:xfrm>
        </p:grpSpPr>
        <p:sp>
          <p:nvSpPr>
            <p:cNvPr id="21" name="Elipsa 20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995936" y="3212976"/>
              <a:ext cx="20162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Zkontrolovat identitu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cxnSp>
        <p:nvCxnSpPr>
          <p:cNvPr id="26" name="Přímá spojovací šipka 25"/>
          <p:cNvCxnSpPr>
            <a:stCxn id="4" idx="6"/>
          </p:cNvCxnSpPr>
          <p:nvPr/>
        </p:nvCxnSpPr>
        <p:spPr>
          <a:xfrm>
            <a:off x="6084168" y="2960948"/>
            <a:ext cx="864096" cy="46805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516216" y="2802414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-18"/>
              </a:rPr>
              <a:t>&lt;&lt;include&gt;&gt;</a:t>
            </a:r>
            <a:endParaRPr lang="cs-CZ" sz="1600" dirty="0" smtClean="0">
              <a:latin typeface="Gill Sans MT" pitchFamily="34" charset="-18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372200" y="429309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-18"/>
              </a:rPr>
              <a:t>&lt;&lt;include&gt;&gt;</a:t>
            </a:r>
            <a:endParaRPr lang="cs-CZ" sz="1600" dirty="0" smtClean="0">
              <a:latin typeface="Gill Sans MT" pitchFamily="34" charset="-18"/>
            </a:endParaRPr>
          </a:p>
        </p:txBody>
      </p:sp>
      <p:cxnSp>
        <p:nvCxnSpPr>
          <p:cNvPr id="30" name="Přímá spojovací šipka 29"/>
          <p:cNvCxnSpPr>
            <a:stCxn id="18" idx="6"/>
          </p:cNvCxnSpPr>
          <p:nvPr/>
        </p:nvCxnSpPr>
        <p:spPr>
          <a:xfrm flipV="1">
            <a:off x="6084168" y="4221088"/>
            <a:ext cx="581141" cy="46805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endCxn id="18" idx="2"/>
          </p:cNvCxnSpPr>
          <p:nvPr/>
        </p:nvCxnSpPr>
        <p:spPr>
          <a:xfrm>
            <a:off x="2411760" y="3717032"/>
            <a:ext cx="1728192" cy="972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Detailní popis případu užití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2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8586"/>
                <a:gridCol w="503577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Název případu</a:t>
                      </a:r>
                      <a:r>
                        <a:rPr lang="cs-CZ" baseline="0" dirty="0" smtClean="0">
                          <a:latin typeface="Gill Sans MT" pitchFamily="34" charset="-18"/>
                        </a:rPr>
                        <a:t> užití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Vložit nového čtenáře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Vazba na požadavky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K.1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Cíl (v kontextu)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Knihovník vytváří</a:t>
                      </a:r>
                      <a:r>
                        <a:rPr lang="cs-CZ" baseline="0" dirty="0" smtClean="0"/>
                        <a:t> záznam nového čtenáře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Předpoklady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Knihovník je</a:t>
                      </a:r>
                      <a:r>
                        <a:rPr lang="cs-CZ" baseline="0" dirty="0" smtClean="0"/>
                        <a:t> identifikován a autorizován pro vkládání záznamů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Úspěšný koncový stav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Záznam nového čtenáře je vytvořen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Neúspěšný koncový stav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Záznam čtenáře již existuje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Primární </a:t>
                      </a:r>
                      <a:r>
                        <a:rPr lang="cs-CZ" dirty="0" err="1" smtClean="0">
                          <a:latin typeface="Gill Sans MT" pitchFamily="34" charset="-18"/>
                        </a:rPr>
                        <a:t>aktor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Knihovník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Sekundární </a:t>
                      </a:r>
                      <a:r>
                        <a:rPr lang="cs-CZ" dirty="0" err="1" smtClean="0">
                          <a:latin typeface="Gill Sans MT" pitchFamily="34" charset="-18"/>
                        </a:rPr>
                        <a:t>aktor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Není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ill Sans MT" pitchFamily="34" charset="-18"/>
                        </a:rPr>
                        <a:t>Start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Čtenář, který dosud nemá</a:t>
                      </a:r>
                      <a:r>
                        <a:rPr lang="cs-CZ" baseline="0" dirty="0" smtClean="0"/>
                        <a:t> záznam v seznamu čtenářů, si chce vypůjčit knihu</a:t>
                      </a:r>
                      <a:endParaRPr lang="cs-CZ" dirty="0"/>
                    </a:p>
                  </a:txBody>
                  <a:tcPr marL="92348" marR="92348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275856" y="1628800"/>
            <a:ext cx="5256584" cy="468052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Specializace případu užití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26" name="Skupina 25"/>
          <p:cNvGrpSpPr/>
          <p:nvPr/>
        </p:nvGrpSpPr>
        <p:grpSpPr>
          <a:xfrm>
            <a:off x="971600" y="1772816"/>
            <a:ext cx="7200799" cy="3393668"/>
            <a:chOff x="971600" y="1772816"/>
            <a:chExt cx="7200799" cy="3393668"/>
          </a:xfrm>
        </p:grpSpPr>
        <p:pic>
          <p:nvPicPr>
            <p:cNvPr id="5" name="Obrázek 4" descr="UML akto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03648" y="2492897"/>
              <a:ext cx="743552" cy="151216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971600" y="4797152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Knihovník</a:t>
              </a:r>
              <a:endParaRPr lang="cs-CZ" dirty="0">
                <a:latin typeface="Gill Sans MT" pitchFamily="34" charset="-18"/>
              </a:endParaRPr>
            </a:p>
          </p:txBody>
        </p:sp>
        <p:grpSp>
          <p:nvGrpSpPr>
            <p:cNvPr id="3" name="Skupina 13"/>
            <p:cNvGrpSpPr/>
            <p:nvPr/>
          </p:nvGrpSpPr>
          <p:grpSpPr>
            <a:xfrm>
              <a:off x="4860031" y="2564904"/>
              <a:ext cx="2016224" cy="792088"/>
              <a:chOff x="3995936" y="2996952"/>
              <a:chExt cx="2016224" cy="792088"/>
            </a:xfrm>
          </p:grpSpPr>
          <p:sp>
            <p:nvSpPr>
              <p:cNvPr id="4" name="Elipsa 3"/>
              <p:cNvSpPr/>
              <p:nvPr/>
            </p:nvSpPr>
            <p:spPr>
              <a:xfrm>
                <a:off x="3995936" y="2996952"/>
                <a:ext cx="1944216" cy="79208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" name="TextovéPole 6"/>
              <p:cNvSpPr txBox="1"/>
              <p:nvPr/>
            </p:nvSpPr>
            <p:spPr>
              <a:xfrm>
                <a:off x="4067944" y="3234462"/>
                <a:ext cx="19442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>
                    <a:latin typeface="Gill Sans MT" pitchFamily="34" charset="-18"/>
                  </a:rPr>
                  <a:t>Vložit novou knihu</a:t>
                </a:r>
                <a:endParaRPr lang="cs-CZ" sz="1600" dirty="0">
                  <a:latin typeface="Gill Sans MT" pitchFamily="34" charset="-18"/>
                </a:endParaRPr>
              </a:p>
            </p:txBody>
          </p:sp>
        </p:grpSp>
        <p:sp>
          <p:nvSpPr>
            <p:cNvPr id="9" name="TextovéPole 8"/>
            <p:cNvSpPr txBox="1"/>
            <p:nvPr/>
          </p:nvSpPr>
          <p:spPr>
            <a:xfrm>
              <a:off x="3419871" y="1772816"/>
              <a:ext cx="3888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Aplikace pro správu interní knihovny</a:t>
              </a:r>
              <a:endParaRPr lang="cs-CZ" dirty="0"/>
            </a:p>
          </p:txBody>
        </p:sp>
        <p:cxnSp>
          <p:nvCxnSpPr>
            <p:cNvPr id="11" name="Přímá spojovací čára 10"/>
            <p:cNvCxnSpPr>
              <a:endCxn id="4" idx="2"/>
            </p:cNvCxnSpPr>
            <p:nvPr/>
          </p:nvCxnSpPr>
          <p:spPr>
            <a:xfrm flipV="1">
              <a:off x="2195735" y="2960948"/>
              <a:ext cx="2664296" cy="3240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Skupina 16"/>
            <p:cNvGrpSpPr/>
            <p:nvPr/>
          </p:nvGrpSpPr>
          <p:grpSpPr>
            <a:xfrm>
              <a:off x="3779911" y="3933056"/>
              <a:ext cx="2232248" cy="792088"/>
              <a:chOff x="3995936" y="2996952"/>
              <a:chExt cx="2016224" cy="792088"/>
            </a:xfrm>
          </p:grpSpPr>
          <p:sp>
            <p:nvSpPr>
              <p:cNvPr id="18" name="Elipsa 17"/>
              <p:cNvSpPr/>
              <p:nvPr/>
            </p:nvSpPr>
            <p:spPr>
              <a:xfrm>
                <a:off x="3995936" y="2996952"/>
                <a:ext cx="1944216" cy="79208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4067944" y="3234462"/>
                <a:ext cx="19442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>
                    <a:latin typeface="Gill Sans MT" pitchFamily="34" charset="-18"/>
                  </a:rPr>
                  <a:t>Vložit tištěnou knihu</a:t>
                </a:r>
                <a:endParaRPr lang="cs-CZ" sz="1600" dirty="0">
                  <a:latin typeface="Gill Sans MT" pitchFamily="34" charset="-18"/>
                </a:endParaRPr>
              </a:p>
            </p:txBody>
          </p:sp>
        </p:grpSp>
        <p:grpSp>
          <p:nvGrpSpPr>
            <p:cNvPr id="23" name="Skupina 16"/>
            <p:cNvGrpSpPr/>
            <p:nvPr/>
          </p:nvGrpSpPr>
          <p:grpSpPr>
            <a:xfrm>
              <a:off x="6156175" y="3933056"/>
              <a:ext cx="2016224" cy="792088"/>
              <a:chOff x="3995936" y="2996952"/>
              <a:chExt cx="2016224" cy="792088"/>
            </a:xfrm>
          </p:grpSpPr>
          <p:sp>
            <p:nvSpPr>
              <p:cNvPr id="24" name="Elipsa 23"/>
              <p:cNvSpPr/>
              <p:nvPr/>
            </p:nvSpPr>
            <p:spPr>
              <a:xfrm>
                <a:off x="3995936" y="2996952"/>
                <a:ext cx="1944216" cy="79208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TextovéPole 24"/>
              <p:cNvSpPr txBox="1"/>
              <p:nvPr/>
            </p:nvSpPr>
            <p:spPr>
              <a:xfrm>
                <a:off x="4067944" y="3234462"/>
                <a:ext cx="19442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>
                    <a:latin typeface="Gill Sans MT" pitchFamily="34" charset="-18"/>
                  </a:rPr>
                  <a:t>Vložit e-knihu</a:t>
                </a:r>
                <a:endParaRPr lang="cs-CZ" sz="1600" dirty="0">
                  <a:latin typeface="Gill Sans MT" pitchFamily="34" charset="-18"/>
                </a:endParaRPr>
              </a:p>
            </p:txBody>
          </p:sp>
        </p:grpSp>
        <p:cxnSp>
          <p:nvCxnSpPr>
            <p:cNvPr id="42" name="Přímá spojovací šipka 41"/>
            <p:cNvCxnSpPr>
              <a:stCxn id="18" idx="0"/>
            </p:cNvCxnSpPr>
            <p:nvPr/>
          </p:nvCxnSpPr>
          <p:spPr>
            <a:xfrm rot="5400000" flipH="1" flipV="1">
              <a:off x="4966114" y="3247052"/>
              <a:ext cx="576064" cy="7959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ovací šipka 42"/>
            <p:cNvCxnSpPr/>
            <p:nvPr/>
          </p:nvCxnSpPr>
          <p:spPr>
            <a:xfrm rot="10800000">
              <a:off x="6012161" y="3356996"/>
              <a:ext cx="936102" cy="57606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Specializace případu užití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Vložit knihu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Vložení všech údajů společných tištěným knihám i e-knihám</a:t>
            </a:r>
          </a:p>
          <a:p>
            <a:r>
              <a:rPr lang="cs-CZ" dirty="0" smtClean="0">
                <a:latin typeface="Gill Sans MT" pitchFamily="34" charset="-18"/>
              </a:rPr>
              <a:t>Vložit tištěnou knihu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Vložit údaj, zda se jedná o brožovanou nebo vázanou knihu</a:t>
            </a:r>
          </a:p>
          <a:p>
            <a:r>
              <a:rPr lang="cs-CZ" dirty="0" smtClean="0">
                <a:latin typeface="Gill Sans MT" pitchFamily="34" charset="-18"/>
              </a:rPr>
              <a:t>Vložit e-knihu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Vložit údaj o formátu e-knihy (PDF, </a:t>
            </a:r>
            <a:r>
              <a:rPr lang="cs-CZ" dirty="0" err="1" smtClean="0">
                <a:latin typeface="Gill Sans MT" pitchFamily="34" charset="-18"/>
              </a:rPr>
              <a:t>ePub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AmazonKindle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Nook</a:t>
            </a:r>
            <a:r>
              <a:rPr lang="cs-CZ" dirty="0" smtClean="0">
                <a:latin typeface="Gill Sans MT" pitchFamily="34" charset="-18"/>
              </a:rPr>
              <a:t>,…)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275856" y="1700808"/>
            <a:ext cx="5256584" cy="3672408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Rozšíření případu užití </a:t>
            </a:r>
            <a:r>
              <a:rPr lang="en-US" sz="3200" dirty="0" smtClean="0">
                <a:latin typeface="Gill Sans MT" pitchFamily="34" charset="-18"/>
              </a:rPr>
              <a:t>&lt;&lt;</a:t>
            </a:r>
            <a:r>
              <a:rPr lang="cs-CZ" sz="3200" dirty="0" err="1" smtClean="0">
                <a:latin typeface="Gill Sans MT" pitchFamily="34" charset="-18"/>
              </a:rPr>
              <a:t>extend</a:t>
            </a:r>
            <a:r>
              <a:rPr lang="en-US" sz="3200" dirty="0" smtClean="0">
                <a:latin typeface="Gill Sans MT" pitchFamily="34" charset="-18"/>
              </a:rPr>
              <a:t>&gt;&gt;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9" name="Zástupný symbol pro obsah 38"/>
          <p:cNvSpPr>
            <a:spLocks noGrp="1"/>
          </p:cNvSpPr>
          <p:nvPr>
            <p:ph idx="1"/>
          </p:nvPr>
        </p:nvSpPr>
        <p:spPr>
          <a:xfrm>
            <a:off x="612648" y="1888232"/>
            <a:ext cx="8153400" cy="50691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Gill Sans MT" pitchFamily="34" charset="-18"/>
              </a:rPr>
              <a:t>Ohlásit chybu v evidenci knih: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Vkládaná kniha už existuje nebo vyřazovaná kniha neexistuje</a:t>
            </a:r>
            <a:endParaRPr lang="cs-CZ" dirty="0">
              <a:latin typeface="Gill Sans MT" pitchFamily="34" charset="-18"/>
            </a:endParaRPr>
          </a:p>
        </p:txBody>
      </p:sp>
      <p:pic>
        <p:nvPicPr>
          <p:cNvPr id="5" name="Obrázek 4" descr="UML akt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9" y="2492897"/>
            <a:ext cx="743552" cy="15121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71600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Knihovník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3" name="Skupina 13"/>
          <p:cNvGrpSpPr/>
          <p:nvPr/>
        </p:nvGrpSpPr>
        <p:grpSpPr>
          <a:xfrm>
            <a:off x="3995936" y="2492896"/>
            <a:ext cx="2016224" cy="792088"/>
            <a:chOff x="3995936" y="2996952"/>
            <a:chExt cx="2016224" cy="792088"/>
          </a:xfrm>
        </p:grpSpPr>
        <p:sp>
          <p:nvSpPr>
            <p:cNvPr id="4" name="Elipsa 3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4067944" y="3234462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Vložit novou knihu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sp>
        <p:nvSpPr>
          <p:cNvPr id="9" name="TextovéPole 8"/>
          <p:cNvSpPr txBox="1"/>
          <p:nvPr/>
        </p:nvSpPr>
        <p:spPr>
          <a:xfrm>
            <a:off x="3419872" y="177281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Aplikace pro správu interní knihovny</a:t>
            </a:r>
            <a:endParaRPr lang="cs-CZ" dirty="0"/>
          </a:p>
        </p:txBody>
      </p:sp>
      <p:cxnSp>
        <p:nvCxnSpPr>
          <p:cNvPr id="11" name="Přímá spojovací čára 10"/>
          <p:cNvCxnSpPr>
            <a:endCxn id="4" idx="2"/>
          </p:cNvCxnSpPr>
          <p:nvPr/>
        </p:nvCxnSpPr>
        <p:spPr>
          <a:xfrm flipV="1">
            <a:off x="2339752" y="2888940"/>
            <a:ext cx="1656184" cy="252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Skupina 16"/>
          <p:cNvGrpSpPr/>
          <p:nvPr/>
        </p:nvGrpSpPr>
        <p:grpSpPr>
          <a:xfrm>
            <a:off x="4067944" y="4293096"/>
            <a:ext cx="2016224" cy="792088"/>
            <a:chOff x="3995936" y="2996952"/>
            <a:chExt cx="2016224" cy="792088"/>
          </a:xfrm>
        </p:grpSpPr>
        <p:sp>
          <p:nvSpPr>
            <p:cNvPr id="18" name="Elipsa 17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067944" y="3234462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Vyřadit knihu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sp>
        <p:nvSpPr>
          <p:cNvPr id="21" name="Elipsa 20"/>
          <p:cNvSpPr/>
          <p:nvPr/>
        </p:nvSpPr>
        <p:spPr>
          <a:xfrm>
            <a:off x="6084168" y="3348281"/>
            <a:ext cx="1944216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300192" y="3492297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Gill Sans MT" pitchFamily="34" charset="-18"/>
              </a:rPr>
              <a:t>Ohlásit chybu </a:t>
            </a:r>
            <a:br>
              <a:rPr lang="cs-CZ" sz="1600" dirty="0" smtClean="0">
                <a:latin typeface="Gill Sans MT" pitchFamily="34" charset="-18"/>
              </a:rPr>
            </a:br>
            <a:r>
              <a:rPr lang="cs-CZ" sz="1600" dirty="0" smtClean="0">
                <a:latin typeface="Gill Sans MT" pitchFamily="34" charset="-18"/>
              </a:rPr>
              <a:t>v evidenci knih</a:t>
            </a:r>
            <a:endParaRPr lang="cs-CZ" sz="1600" dirty="0">
              <a:latin typeface="Gill Sans MT" pitchFamily="34" charset="-18"/>
            </a:endParaRPr>
          </a:p>
        </p:txBody>
      </p:sp>
      <p:cxnSp>
        <p:nvCxnSpPr>
          <p:cNvPr id="26" name="Přímá spojovací šipka 25"/>
          <p:cNvCxnSpPr>
            <a:stCxn id="21" idx="0"/>
            <a:endCxn id="4" idx="6"/>
          </p:cNvCxnSpPr>
          <p:nvPr/>
        </p:nvCxnSpPr>
        <p:spPr>
          <a:xfrm flipH="1" flipV="1">
            <a:off x="5940152" y="2888940"/>
            <a:ext cx="1116124" cy="45934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372200" y="2780928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-18"/>
              </a:rPr>
              <a:t>&lt;&lt;</a:t>
            </a:r>
            <a:r>
              <a:rPr lang="cs-CZ" sz="1600" dirty="0" err="1" smtClean="0">
                <a:latin typeface="Gill Sans MT" pitchFamily="34" charset="-18"/>
              </a:rPr>
              <a:t>extend</a:t>
            </a:r>
            <a:r>
              <a:rPr lang="en-US" sz="1600" dirty="0" smtClean="0">
                <a:latin typeface="Gill Sans MT" pitchFamily="34" charset="-18"/>
              </a:rPr>
              <a:t>&gt;&gt;</a:t>
            </a:r>
            <a:endParaRPr lang="cs-CZ" sz="1600" dirty="0" smtClean="0">
              <a:latin typeface="Gill Sans MT" pitchFamily="34" charset="-18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372200" y="429309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-18"/>
              </a:rPr>
              <a:t>&lt;&lt;</a:t>
            </a:r>
            <a:r>
              <a:rPr lang="cs-CZ" sz="1600" dirty="0" err="1" smtClean="0">
                <a:latin typeface="Gill Sans MT" pitchFamily="34" charset="-18"/>
              </a:rPr>
              <a:t>extend</a:t>
            </a:r>
            <a:r>
              <a:rPr lang="en-US" sz="1600" dirty="0" smtClean="0">
                <a:latin typeface="Gill Sans MT" pitchFamily="34" charset="-18"/>
              </a:rPr>
              <a:t>&gt;&gt;</a:t>
            </a:r>
            <a:endParaRPr lang="cs-CZ" sz="1600" dirty="0" smtClean="0">
              <a:latin typeface="Gill Sans MT" pitchFamily="34" charset="-18"/>
            </a:endParaRPr>
          </a:p>
        </p:txBody>
      </p:sp>
      <p:cxnSp>
        <p:nvCxnSpPr>
          <p:cNvPr id="30" name="Přímá spojovací šipka 29"/>
          <p:cNvCxnSpPr>
            <a:endCxn id="18" idx="6"/>
          </p:cNvCxnSpPr>
          <p:nvPr/>
        </p:nvCxnSpPr>
        <p:spPr>
          <a:xfrm rot="10800000" flipV="1">
            <a:off x="6012160" y="4149080"/>
            <a:ext cx="864096" cy="54006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endCxn id="18" idx="2"/>
          </p:cNvCxnSpPr>
          <p:nvPr/>
        </p:nvCxnSpPr>
        <p:spPr>
          <a:xfrm>
            <a:off x="2339752" y="3717032"/>
            <a:ext cx="1728192" cy="972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Rozšíření případu užití &lt;&lt;</a:t>
            </a:r>
            <a:r>
              <a:rPr lang="cs-CZ" sz="3200" dirty="0" err="1" smtClean="0">
                <a:latin typeface="Gill Sans MT" pitchFamily="34" charset="-18"/>
              </a:rPr>
              <a:t>extend</a:t>
            </a:r>
            <a:r>
              <a:rPr lang="cs-CZ" sz="3200" dirty="0" smtClean="0">
                <a:latin typeface="Gill Sans MT" pitchFamily="34" charset="-18"/>
              </a:rPr>
              <a:t>&gt;&gt;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Obohacení případu užití o chování jiného případu užití, které nenastane vždy</a:t>
            </a:r>
          </a:p>
          <a:p>
            <a:r>
              <a:rPr lang="cs-CZ" dirty="0" smtClean="0">
                <a:latin typeface="Gill Sans MT" pitchFamily="34" charset="-18"/>
              </a:rPr>
              <a:t>Na rozdíl od rozšíření </a:t>
            </a:r>
            <a:r>
              <a:rPr lang="en-US" dirty="0" smtClean="0">
                <a:latin typeface="Gill Sans MT" pitchFamily="34" charset="-18"/>
              </a:rPr>
              <a:t>&lt;&lt;extend&gt;&gt; </a:t>
            </a:r>
            <a:r>
              <a:rPr lang="cs-CZ" dirty="0" smtClean="0">
                <a:latin typeface="Gill Sans MT" pitchFamily="34" charset="-18"/>
              </a:rPr>
              <a:t> zahrnutí </a:t>
            </a:r>
            <a:r>
              <a:rPr lang="en-US" dirty="0" smtClean="0">
                <a:latin typeface="Gill Sans MT" pitchFamily="34" charset="-18"/>
              </a:rPr>
              <a:t>&lt;&lt;include&gt;&gt; </a:t>
            </a:r>
            <a:r>
              <a:rPr lang="cs-CZ" dirty="0" smtClean="0">
                <a:latin typeface="Gill Sans MT" pitchFamily="34" charset="-18"/>
              </a:rPr>
              <a:t>nastává vždy 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26232"/>
            <a:ext cx="8532440" cy="990600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Využití jazyka UML při vývoji IS </a:t>
            </a:r>
            <a:br>
              <a:rPr lang="cs-CZ" sz="2800" dirty="0" smtClean="0">
                <a:latin typeface="Gill Sans MT" pitchFamily="34" charset="-18"/>
              </a:rPr>
            </a:br>
            <a:r>
              <a:rPr lang="cs-CZ" sz="2800" dirty="0" smtClean="0">
                <a:latin typeface="Gill Sans MT" pitchFamily="34" charset="-18"/>
              </a:rPr>
              <a:t>na příkladu jednoduché aplikace pro evidenci knih</a:t>
            </a:r>
            <a:endParaRPr lang="cs-CZ" sz="28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Model IS</a:t>
            </a:r>
          </a:p>
          <a:p>
            <a:r>
              <a:rPr lang="cs-CZ" dirty="0" smtClean="0">
                <a:latin typeface="Gill Sans MT" pitchFamily="34" charset="-18"/>
              </a:rPr>
              <a:t>Modelování případů užití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Diagram případů užití</a:t>
            </a:r>
          </a:p>
          <a:p>
            <a:r>
              <a:rPr lang="cs-CZ" dirty="0" smtClean="0">
                <a:latin typeface="Gill Sans MT" pitchFamily="34" charset="-18"/>
              </a:rPr>
              <a:t>Modelování procesní struktury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Diagram aktivit</a:t>
            </a:r>
          </a:p>
          <a:p>
            <a:r>
              <a:rPr lang="cs-CZ" dirty="0" smtClean="0">
                <a:latin typeface="Gill Sans MT" pitchFamily="34" charset="-18"/>
              </a:rPr>
              <a:t>Modelování logické struktury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Diagram tříd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195736" y="1628800"/>
            <a:ext cx="6336704" cy="468052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6712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Příklad diagramu případů užití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5" name="Obrázek 4" descr="UML akt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988840"/>
            <a:ext cx="743552" cy="15121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23528" y="35730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Knihovník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3" name="Skupina 13"/>
          <p:cNvGrpSpPr/>
          <p:nvPr/>
        </p:nvGrpSpPr>
        <p:grpSpPr>
          <a:xfrm>
            <a:off x="3851920" y="2276872"/>
            <a:ext cx="2016224" cy="792088"/>
            <a:chOff x="3995936" y="2996952"/>
            <a:chExt cx="2016224" cy="792088"/>
          </a:xfrm>
        </p:grpSpPr>
        <p:sp>
          <p:nvSpPr>
            <p:cNvPr id="4" name="Elipsa 3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4067944" y="3234462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Vložit novou knihu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sp>
        <p:nvSpPr>
          <p:cNvPr id="9" name="TextovéPole 8"/>
          <p:cNvSpPr txBox="1"/>
          <p:nvPr/>
        </p:nvSpPr>
        <p:spPr>
          <a:xfrm>
            <a:off x="3419872" y="17728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Systém pro evidenci knih</a:t>
            </a:r>
            <a:endParaRPr lang="cs-CZ" dirty="0"/>
          </a:p>
        </p:txBody>
      </p:sp>
      <p:cxnSp>
        <p:nvCxnSpPr>
          <p:cNvPr id="11" name="Přímá spojovací čára 10"/>
          <p:cNvCxnSpPr>
            <a:endCxn id="4" idx="2"/>
          </p:cNvCxnSpPr>
          <p:nvPr/>
        </p:nvCxnSpPr>
        <p:spPr>
          <a:xfrm>
            <a:off x="1691680" y="2636912"/>
            <a:ext cx="2160240" cy="360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Skupina 16"/>
          <p:cNvGrpSpPr/>
          <p:nvPr/>
        </p:nvGrpSpPr>
        <p:grpSpPr>
          <a:xfrm>
            <a:off x="3707904" y="3212976"/>
            <a:ext cx="2016224" cy="792088"/>
            <a:chOff x="3995936" y="2996952"/>
            <a:chExt cx="2016224" cy="792088"/>
          </a:xfrm>
        </p:grpSpPr>
        <p:sp>
          <p:nvSpPr>
            <p:cNvPr id="18" name="Elipsa 17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067944" y="3234462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cs-CZ" sz="1600" dirty="0" smtClean="0">
                  <a:latin typeface="Gill Sans MT" pitchFamily="34" charset="-18"/>
                </a:rPr>
                <a:t>Vyřadit knihu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grpSp>
        <p:nvGrpSpPr>
          <p:cNvPr id="12" name="Skupina 19"/>
          <p:cNvGrpSpPr/>
          <p:nvPr/>
        </p:nvGrpSpPr>
        <p:grpSpPr>
          <a:xfrm>
            <a:off x="6084168" y="3068960"/>
            <a:ext cx="2016224" cy="792088"/>
            <a:chOff x="3995936" y="2996952"/>
            <a:chExt cx="2016224" cy="792088"/>
          </a:xfrm>
        </p:grpSpPr>
        <p:sp>
          <p:nvSpPr>
            <p:cNvPr id="21" name="Elipsa 20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995936" y="3212976"/>
              <a:ext cx="20162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Zkontrolovat identitu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cxnSp>
        <p:nvCxnSpPr>
          <p:cNvPr id="26" name="Přímá spojovací šipka 25"/>
          <p:cNvCxnSpPr>
            <a:stCxn id="4" idx="6"/>
          </p:cNvCxnSpPr>
          <p:nvPr/>
        </p:nvCxnSpPr>
        <p:spPr>
          <a:xfrm>
            <a:off x="5796136" y="2672916"/>
            <a:ext cx="792088" cy="46805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012160" y="258639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-18"/>
              </a:rPr>
              <a:t>&lt;&lt;include&gt;&gt;</a:t>
            </a:r>
            <a:endParaRPr lang="cs-CZ" sz="1600" dirty="0" smtClean="0">
              <a:latin typeface="Gill Sans MT" pitchFamily="34" charset="-18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084168" y="4077072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-18"/>
              </a:rPr>
              <a:t>&lt;&lt;include&gt;&gt;</a:t>
            </a:r>
            <a:endParaRPr lang="cs-CZ" sz="1600" dirty="0" smtClean="0">
              <a:latin typeface="Gill Sans MT" pitchFamily="34" charset="-18"/>
            </a:endParaRPr>
          </a:p>
        </p:txBody>
      </p:sp>
      <p:cxnSp>
        <p:nvCxnSpPr>
          <p:cNvPr id="30" name="Přímá spojovací šipka 29"/>
          <p:cNvCxnSpPr/>
          <p:nvPr/>
        </p:nvCxnSpPr>
        <p:spPr>
          <a:xfrm flipV="1">
            <a:off x="5796136" y="3861048"/>
            <a:ext cx="720080" cy="57606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endCxn id="18" idx="2"/>
          </p:cNvCxnSpPr>
          <p:nvPr/>
        </p:nvCxnSpPr>
        <p:spPr>
          <a:xfrm>
            <a:off x="1619672" y="2780928"/>
            <a:ext cx="2088232" cy="8280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a 26"/>
          <p:cNvSpPr/>
          <p:nvPr/>
        </p:nvSpPr>
        <p:spPr>
          <a:xfrm>
            <a:off x="3923928" y="4149080"/>
            <a:ext cx="1944216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4139952" y="429309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Gill Sans MT" pitchFamily="34" charset="-18"/>
              </a:rPr>
              <a:t>Odeslat upomínku emailem</a:t>
            </a:r>
            <a:endParaRPr lang="cs-CZ" sz="1600" dirty="0">
              <a:latin typeface="Gill Sans MT" pitchFamily="34" charset="-18"/>
            </a:endParaRPr>
          </a:p>
        </p:txBody>
      </p:sp>
      <p:cxnSp>
        <p:nvCxnSpPr>
          <p:cNvPr id="39" name="Přímá spojovací šipka 38"/>
          <p:cNvCxnSpPr>
            <a:stCxn id="18" idx="6"/>
          </p:cNvCxnSpPr>
          <p:nvPr/>
        </p:nvCxnSpPr>
        <p:spPr>
          <a:xfrm flipV="1">
            <a:off x="5652120" y="3501008"/>
            <a:ext cx="432048" cy="10801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5220072" y="3738518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-18"/>
              </a:rPr>
              <a:t>&lt;&lt;include&gt;&gt;</a:t>
            </a:r>
            <a:endParaRPr lang="cs-CZ" sz="1600" dirty="0" smtClean="0">
              <a:latin typeface="Gill Sans MT" pitchFamily="34" charset="-18"/>
            </a:endParaRPr>
          </a:p>
        </p:txBody>
      </p:sp>
      <p:cxnSp>
        <p:nvCxnSpPr>
          <p:cNvPr id="45" name="Přímá spojovací čára 44"/>
          <p:cNvCxnSpPr>
            <a:endCxn id="27" idx="2"/>
          </p:cNvCxnSpPr>
          <p:nvPr/>
        </p:nvCxnSpPr>
        <p:spPr>
          <a:xfrm>
            <a:off x="1547664" y="2852936"/>
            <a:ext cx="2376264" cy="16921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Skupina 13"/>
          <p:cNvGrpSpPr/>
          <p:nvPr/>
        </p:nvGrpSpPr>
        <p:grpSpPr>
          <a:xfrm>
            <a:off x="3995936" y="5157192"/>
            <a:ext cx="2160240" cy="822285"/>
            <a:chOff x="3995936" y="2996952"/>
            <a:chExt cx="2016224" cy="822285"/>
          </a:xfrm>
        </p:grpSpPr>
        <p:sp>
          <p:nvSpPr>
            <p:cNvPr id="49" name="Elipsa 48"/>
            <p:cNvSpPr/>
            <p:nvPr/>
          </p:nvSpPr>
          <p:spPr>
            <a:xfrm>
              <a:off x="3995936" y="2996952"/>
              <a:ext cx="1944216" cy="792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4067944" y="3234462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Najít knihu v evidenci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pic>
        <p:nvPicPr>
          <p:cNvPr id="51" name="Obrázek 50" descr="UML akt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365104"/>
            <a:ext cx="743552" cy="1512168"/>
          </a:xfrm>
          <a:prstGeom prst="rect">
            <a:avLst/>
          </a:prstGeom>
        </p:spPr>
      </p:pic>
      <p:sp>
        <p:nvSpPr>
          <p:cNvPr id="52" name="TextovéPole 51"/>
          <p:cNvSpPr txBox="1"/>
          <p:nvPr/>
        </p:nvSpPr>
        <p:spPr>
          <a:xfrm>
            <a:off x="395536" y="59492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Čtenář</a:t>
            </a:r>
            <a:endParaRPr lang="cs-CZ" dirty="0">
              <a:latin typeface="Gill Sans MT" pitchFamily="34" charset="-18"/>
            </a:endParaRPr>
          </a:p>
        </p:txBody>
      </p:sp>
      <p:cxnSp>
        <p:nvCxnSpPr>
          <p:cNvPr id="54" name="Přímá spojovací čára 53"/>
          <p:cNvCxnSpPr/>
          <p:nvPr/>
        </p:nvCxnSpPr>
        <p:spPr>
          <a:xfrm rot="16200000" flipH="1">
            <a:off x="1457654" y="2942946"/>
            <a:ext cx="2556284" cy="2520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>
            <a:off x="1475656" y="4941168"/>
            <a:ext cx="2520280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Pohledy na model IS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3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Šipka dolů 5"/>
          <p:cNvSpPr/>
          <p:nvPr/>
        </p:nvSpPr>
        <p:spPr>
          <a:xfrm>
            <a:off x="6156176" y="836712"/>
            <a:ext cx="936104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Procesní pohled: Diagram aktivity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Případy užití specifikují </a:t>
            </a:r>
            <a:r>
              <a:rPr lang="cs-CZ" b="1" dirty="0" smtClean="0">
                <a:latin typeface="Gill Sans MT" pitchFamily="34" charset="-18"/>
              </a:rPr>
              <a:t>CO</a:t>
            </a:r>
            <a:r>
              <a:rPr lang="cs-CZ" dirty="0" smtClean="0">
                <a:latin typeface="Gill Sans MT" pitchFamily="34" charset="-18"/>
              </a:rPr>
              <a:t> má systém dělat</a:t>
            </a:r>
          </a:p>
          <a:p>
            <a:r>
              <a:rPr lang="cs-CZ" dirty="0" smtClean="0">
                <a:latin typeface="Gill Sans MT" pitchFamily="34" charset="-18"/>
              </a:rPr>
              <a:t>Diagram aktivity specifikuje </a:t>
            </a:r>
            <a:r>
              <a:rPr lang="cs-CZ" b="1" dirty="0" smtClean="0">
                <a:latin typeface="Gill Sans MT" pitchFamily="34" charset="-18"/>
              </a:rPr>
              <a:t>JAK</a:t>
            </a:r>
            <a:r>
              <a:rPr lang="cs-CZ" dirty="0" smtClean="0">
                <a:latin typeface="Gill Sans MT" pitchFamily="34" charset="-18"/>
              </a:rPr>
              <a:t> to dělá</a:t>
            </a:r>
          </a:p>
          <a:p>
            <a:pPr>
              <a:buNone/>
            </a:pPr>
            <a:endParaRPr lang="cs-CZ" dirty="0" smtClean="0">
              <a:latin typeface="Gill Sans MT" pitchFamily="34" charset="-18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Diagram aktivity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Diagram aktivity se zvláště hodí pro modelování podnikových procesů (Business </a:t>
            </a:r>
            <a:r>
              <a:rPr lang="en-US" dirty="0" smtClean="0">
                <a:latin typeface="Gill Sans MT" pitchFamily="34" charset="-18"/>
              </a:rPr>
              <a:t>Processes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Diagramy aktivit využívají nástroje pro BPM (</a:t>
            </a:r>
            <a:r>
              <a:rPr lang="en-US" dirty="0" smtClean="0">
                <a:latin typeface="Gill Sans MT" pitchFamily="34" charset="-18"/>
              </a:rPr>
              <a:t>Business Processes Management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Diagram aktivity vychází z: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vývojových diagramů,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diagramu datových toků a 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Petriho</a:t>
            </a:r>
            <a:r>
              <a:rPr lang="cs-CZ" dirty="0" smtClean="0">
                <a:latin typeface="Gill Sans MT" pitchFamily="34" charset="-18"/>
              </a:rPr>
              <a:t> sítí</a:t>
            </a:r>
          </a:p>
          <a:p>
            <a:pPr>
              <a:buNone/>
            </a:pPr>
            <a:endParaRPr lang="cs-CZ" dirty="0" smtClean="0">
              <a:latin typeface="Gill Sans MT" pitchFamily="34" charset="-18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/>
              <a:t>Diagram aktivity případu užití</a:t>
            </a:r>
            <a:endParaRPr lang="cs-CZ" sz="3200" dirty="0"/>
          </a:p>
        </p:txBody>
      </p:sp>
      <p:sp>
        <p:nvSpPr>
          <p:cNvPr id="3" name="Vývojový diagram: spojka 2"/>
          <p:cNvSpPr/>
          <p:nvPr/>
        </p:nvSpPr>
        <p:spPr>
          <a:xfrm>
            <a:off x="3419872" y="1772816"/>
            <a:ext cx="288032" cy="28803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3347864" y="5877272"/>
            <a:ext cx="432048" cy="432048"/>
            <a:chOff x="3347864" y="5445224"/>
            <a:chExt cx="432048" cy="432048"/>
          </a:xfrm>
        </p:grpSpPr>
        <p:sp>
          <p:nvSpPr>
            <p:cNvPr id="4" name="Vývojový diagram: spojka 3"/>
            <p:cNvSpPr/>
            <p:nvPr/>
          </p:nvSpPr>
          <p:spPr>
            <a:xfrm>
              <a:off x="3419872" y="5517232"/>
              <a:ext cx="288032" cy="288032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Vývojový diagram: spojka 4"/>
            <p:cNvSpPr/>
            <p:nvPr/>
          </p:nvSpPr>
          <p:spPr>
            <a:xfrm>
              <a:off x="3347864" y="5445224"/>
              <a:ext cx="432048" cy="43204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4644008" y="1772816"/>
            <a:ext cx="2160240" cy="936104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7" name="Ohnutý roh 6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4572000" y="1844824"/>
              <a:ext cx="1872208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Počáteční uzel diagramu aktivity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572000" y="5733256"/>
            <a:ext cx="2160240" cy="936104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11" name="Ohnutý roh 10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572000" y="1844824"/>
              <a:ext cx="1872208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Koncový uzel diagramu aktivity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5" name="Přímá spojovací čára 14"/>
          <p:cNvCxnSpPr>
            <a:stCxn id="3" idx="6"/>
            <a:endCxn id="7" idx="1"/>
          </p:cNvCxnSpPr>
          <p:nvPr/>
        </p:nvCxnSpPr>
        <p:spPr>
          <a:xfrm>
            <a:off x="3707904" y="1916832"/>
            <a:ext cx="936104" cy="32403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endCxn id="11" idx="1"/>
          </p:cNvCxnSpPr>
          <p:nvPr/>
        </p:nvCxnSpPr>
        <p:spPr>
          <a:xfrm>
            <a:off x="3788648" y="6093296"/>
            <a:ext cx="783352" cy="1080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Skupina 30"/>
          <p:cNvGrpSpPr/>
          <p:nvPr/>
        </p:nvGrpSpPr>
        <p:grpSpPr>
          <a:xfrm>
            <a:off x="2915816" y="2348880"/>
            <a:ext cx="1368152" cy="792088"/>
            <a:chOff x="2843808" y="2492896"/>
            <a:chExt cx="1368152" cy="792088"/>
          </a:xfrm>
        </p:grpSpPr>
        <p:sp>
          <p:nvSpPr>
            <p:cNvPr id="13" name="Zaoblený obdélník 12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2843808" y="2564904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Vložit název knihy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32" name="Skupina 31"/>
          <p:cNvGrpSpPr/>
          <p:nvPr/>
        </p:nvGrpSpPr>
        <p:grpSpPr>
          <a:xfrm>
            <a:off x="1763688" y="3933056"/>
            <a:ext cx="1584176" cy="1080120"/>
            <a:chOff x="2843808" y="2492896"/>
            <a:chExt cx="1368152" cy="792088"/>
          </a:xfrm>
        </p:grpSpPr>
        <p:sp>
          <p:nvSpPr>
            <p:cNvPr id="33" name="Zaoblený obdélník 32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2843808" y="2492896"/>
              <a:ext cx="136815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Vložit autora </a:t>
              </a:r>
              <a:br>
                <a:rPr lang="cs-CZ" dirty="0" smtClean="0">
                  <a:latin typeface="Gill Sans MT" pitchFamily="34" charset="-18"/>
                </a:rPr>
              </a:br>
              <a:r>
                <a:rPr lang="cs-CZ" dirty="0" smtClean="0">
                  <a:latin typeface="Gill Sans MT" pitchFamily="34" charset="-18"/>
                </a:rPr>
                <a:t>a další údaje </a:t>
              </a:r>
              <a:br>
                <a:rPr lang="cs-CZ" dirty="0" smtClean="0">
                  <a:latin typeface="Gill Sans MT" pitchFamily="34" charset="-18"/>
                </a:rPr>
              </a:br>
              <a:r>
                <a:rPr lang="cs-CZ" dirty="0" smtClean="0">
                  <a:latin typeface="Gill Sans MT" pitchFamily="34" charset="-18"/>
                </a:rPr>
                <a:t>o knize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35" name="Skupina 34"/>
          <p:cNvGrpSpPr/>
          <p:nvPr/>
        </p:nvGrpSpPr>
        <p:grpSpPr>
          <a:xfrm>
            <a:off x="3923928" y="3933056"/>
            <a:ext cx="1368152" cy="648072"/>
            <a:chOff x="2843808" y="2492896"/>
            <a:chExt cx="1368152" cy="792088"/>
          </a:xfrm>
        </p:grpSpPr>
        <p:sp>
          <p:nvSpPr>
            <p:cNvPr id="36" name="Zaoblený obdélník 35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2843808" y="2492896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Odmítnout vložit knihu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41" name="Přímá spojovací šipka 40"/>
          <p:cNvCxnSpPr>
            <a:stCxn id="13" idx="2"/>
            <a:endCxn id="52" idx="0"/>
          </p:cNvCxnSpPr>
          <p:nvPr/>
        </p:nvCxnSpPr>
        <p:spPr>
          <a:xfrm rot="5400000">
            <a:off x="3455876" y="3284984"/>
            <a:ext cx="28803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Kosočtverec 51"/>
          <p:cNvSpPr/>
          <p:nvPr/>
        </p:nvSpPr>
        <p:spPr>
          <a:xfrm>
            <a:off x="3419872" y="3429000"/>
            <a:ext cx="360040" cy="3600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Kosočtverec 55"/>
          <p:cNvSpPr/>
          <p:nvPr/>
        </p:nvSpPr>
        <p:spPr>
          <a:xfrm>
            <a:off x="3419872" y="5229200"/>
            <a:ext cx="360040" cy="3600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7" name="Přímá spojovací čára 66"/>
          <p:cNvCxnSpPr/>
          <p:nvPr/>
        </p:nvCxnSpPr>
        <p:spPr>
          <a:xfrm flipH="1">
            <a:off x="2556571" y="3609020"/>
            <a:ext cx="8633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>
            <a:endCxn id="52" idx="3"/>
          </p:cNvCxnSpPr>
          <p:nvPr/>
        </p:nvCxnSpPr>
        <p:spPr>
          <a:xfrm flipH="1">
            <a:off x="3779912" y="3609020"/>
            <a:ext cx="7920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šipka 77"/>
          <p:cNvCxnSpPr/>
          <p:nvPr/>
        </p:nvCxnSpPr>
        <p:spPr>
          <a:xfrm rot="5400000">
            <a:off x="3420666" y="2204070"/>
            <a:ext cx="28803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šipka 78"/>
          <p:cNvCxnSpPr/>
          <p:nvPr/>
        </p:nvCxnSpPr>
        <p:spPr>
          <a:xfrm rot="5400000">
            <a:off x="3419078" y="5732462"/>
            <a:ext cx="28803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šipka 79"/>
          <p:cNvCxnSpPr/>
          <p:nvPr/>
        </p:nvCxnSpPr>
        <p:spPr>
          <a:xfrm flipH="1">
            <a:off x="4572000" y="3609020"/>
            <a:ext cx="1588" cy="3240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šipka 80"/>
          <p:cNvCxnSpPr/>
          <p:nvPr/>
        </p:nvCxnSpPr>
        <p:spPr>
          <a:xfrm>
            <a:off x="2554982" y="3609020"/>
            <a:ext cx="0" cy="3248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šipka 81"/>
          <p:cNvCxnSpPr>
            <a:stCxn id="36" idx="2"/>
          </p:cNvCxnSpPr>
          <p:nvPr/>
        </p:nvCxnSpPr>
        <p:spPr>
          <a:xfrm>
            <a:off x="4608004" y="4581128"/>
            <a:ext cx="18002" cy="82809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šipka 82"/>
          <p:cNvCxnSpPr>
            <a:stCxn id="33" idx="2"/>
          </p:cNvCxnSpPr>
          <p:nvPr/>
        </p:nvCxnSpPr>
        <p:spPr>
          <a:xfrm>
            <a:off x="2555776" y="5013176"/>
            <a:ext cx="795" cy="39604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šipka 94"/>
          <p:cNvCxnSpPr>
            <a:endCxn id="56" idx="3"/>
          </p:cNvCxnSpPr>
          <p:nvPr/>
        </p:nvCxnSpPr>
        <p:spPr>
          <a:xfrm flipH="1" flipV="1">
            <a:off x="3779912" y="5409220"/>
            <a:ext cx="846094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endCxn id="56" idx="1"/>
          </p:cNvCxnSpPr>
          <p:nvPr/>
        </p:nvCxnSpPr>
        <p:spPr>
          <a:xfrm>
            <a:off x="2554982" y="5409220"/>
            <a:ext cx="86489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  <a:scene3d>
            <a:camera prst="orthographicFront">
              <a:rot lat="0" lon="12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3851920" y="32756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[</a:t>
            </a:r>
            <a:r>
              <a:rPr lang="cs-CZ" dirty="0" smtClean="0">
                <a:latin typeface="Gill Sans MT" pitchFamily="34" charset="-18"/>
              </a:rPr>
              <a:t>kniha už existuje</a:t>
            </a:r>
            <a:r>
              <a:rPr lang="en-US" dirty="0" smtClean="0">
                <a:latin typeface="Gill Sans MT" pitchFamily="34" charset="-18"/>
              </a:rPr>
              <a:t>]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259632" y="327569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[</a:t>
            </a:r>
            <a:r>
              <a:rPr lang="cs-CZ" dirty="0" smtClean="0">
                <a:latin typeface="Gill Sans MT" pitchFamily="34" charset="-18"/>
              </a:rPr>
              <a:t>kniha neexistuje</a:t>
            </a:r>
            <a:r>
              <a:rPr lang="en-US" dirty="0" smtClean="0">
                <a:latin typeface="Gill Sans MT" pitchFamily="34" charset="-18"/>
              </a:rPr>
              <a:t>]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54" name="Skupina 53"/>
          <p:cNvGrpSpPr/>
          <p:nvPr/>
        </p:nvGrpSpPr>
        <p:grpSpPr>
          <a:xfrm>
            <a:off x="467544" y="2132856"/>
            <a:ext cx="1584176" cy="648072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55" name="Ohnutý roh 54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4572000" y="1844824"/>
              <a:ext cx="187220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Rozhodnutí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58" name="Přímá spojovací čára 57"/>
          <p:cNvCxnSpPr>
            <a:stCxn id="55" idx="0"/>
            <a:endCxn id="52" idx="0"/>
          </p:cNvCxnSpPr>
          <p:nvPr/>
        </p:nvCxnSpPr>
        <p:spPr>
          <a:xfrm rot="16200000" flipH="1">
            <a:off x="2105726" y="1934834"/>
            <a:ext cx="648072" cy="23402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Skupina 60"/>
          <p:cNvGrpSpPr/>
          <p:nvPr/>
        </p:nvGrpSpPr>
        <p:grpSpPr>
          <a:xfrm>
            <a:off x="6804248" y="3140968"/>
            <a:ext cx="1296144" cy="576064"/>
            <a:chOff x="4427984" y="1700808"/>
            <a:chExt cx="2160240" cy="936104"/>
          </a:xfrm>
        </p:grpSpPr>
        <p:sp>
          <p:nvSpPr>
            <p:cNvPr id="62" name="Ohnutý roh 61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4572000" y="1844824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Poznámka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64" name="Přímá spojovací čára 63"/>
          <p:cNvCxnSpPr>
            <a:endCxn id="62" idx="2"/>
          </p:cNvCxnSpPr>
          <p:nvPr/>
        </p:nvCxnSpPr>
        <p:spPr>
          <a:xfrm>
            <a:off x="6732240" y="2744053"/>
            <a:ext cx="720080" cy="39691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Skupina 86"/>
          <p:cNvGrpSpPr/>
          <p:nvPr/>
        </p:nvGrpSpPr>
        <p:grpSpPr>
          <a:xfrm>
            <a:off x="5868144" y="4581128"/>
            <a:ext cx="1152128" cy="504056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88" name="Ohnutý roh 87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9" name="TextovéPole 88"/>
            <p:cNvSpPr txBox="1"/>
            <p:nvPr/>
          </p:nvSpPr>
          <p:spPr>
            <a:xfrm>
              <a:off x="4572000" y="1844824"/>
              <a:ext cx="187220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Akce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90" name="Přímá spojovací čára 89"/>
          <p:cNvCxnSpPr>
            <a:endCxn id="88" idx="2"/>
          </p:cNvCxnSpPr>
          <p:nvPr/>
        </p:nvCxnSpPr>
        <p:spPr>
          <a:xfrm>
            <a:off x="5292080" y="4221088"/>
            <a:ext cx="1152128" cy="36004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Skupina 96"/>
          <p:cNvGrpSpPr/>
          <p:nvPr/>
        </p:nvGrpSpPr>
        <p:grpSpPr>
          <a:xfrm>
            <a:off x="539552" y="5013176"/>
            <a:ext cx="999728" cy="504056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98" name="Ohnutý roh 97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9" name="TextovéPole 98"/>
            <p:cNvSpPr txBox="1"/>
            <p:nvPr/>
          </p:nvSpPr>
          <p:spPr>
            <a:xfrm>
              <a:off x="4572000" y="1844823"/>
              <a:ext cx="1872209" cy="53348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Hrana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0" name="Přímá spojovací čára 99"/>
          <p:cNvCxnSpPr/>
          <p:nvPr/>
        </p:nvCxnSpPr>
        <p:spPr>
          <a:xfrm flipV="1">
            <a:off x="1619672" y="5229200"/>
            <a:ext cx="864096" cy="7200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Skupina 101"/>
          <p:cNvGrpSpPr/>
          <p:nvPr/>
        </p:nvGrpSpPr>
        <p:grpSpPr>
          <a:xfrm>
            <a:off x="1340024" y="5877272"/>
            <a:ext cx="1071736" cy="504056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103" name="Ohnutý roh 102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4572000" y="1844824"/>
              <a:ext cx="1872209" cy="68590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Spojení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5" name="Přímá spojovací čára 104"/>
          <p:cNvCxnSpPr>
            <a:stCxn id="103" idx="3"/>
          </p:cNvCxnSpPr>
          <p:nvPr/>
        </p:nvCxnSpPr>
        <p:spPr>
          <a:xfrm flipV="1">
            <a:off x="2411760" y="5517232"/>
            <a:ext cx="1080120" cy="61206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6712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Základní prvky diagramu aktivity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99592" y="1628800"/>
          <a:ext cx="7488832" cy="29523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6907"/>
                <a:gridCol w="5571925"/>
              </a:tblGrid>
              <a:tr h="895182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Gill Sans MT" pitchFamily="34" charset="-18"/>
                        </a:rPr>
                        <a:t>Počáteční uzel (</a:t>
                      </a:r>
                      <a:r>
                        <a:rPr lang="cs-CZ" sz="2000" dirty="0" err="1" smtClean="0">
                          <a:latin typeface="Gill Sans MT" pitchFamily="34" charset="-18"/>
                        </a:rPr>
                        <a:t>Initial</a:t>
                      </a:r>
                      <a:r>
                        <a:rPr lang="cs-CZ" sz="2000" dirty="0" smtClean="0">
                          <a:latin typeface="Gill Sans MT" pitchFamily="34" charset="-18"/>
                        </a:rPr>
                        <a:t> node)</a:t>
                      </a:r>
                      <a:endParaRPr lang="cs-CZ" sz="20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895182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Gill Sans MT" pitchFamily="34" charset="-18"/>
                        </a:rPr>
                        <a:t>Koncový uzel (</a:t>
                      </a:r>
                      <a:r>
                        <a:rPr lang="cs-CZ" sz="2000" dirty="0" err="1" smtClean="0">
                          <a:latin typeface="Gill Sans MT" pitchFamily="34" charset="-18"/>
                        </a:rPr>
                        <a:t>Final</a:t>
                      </a:r>
                      <a:r>
                        <a:rPr lang="cs-CZ" sz="2000" dirty="0" smtClean="0">
                          <a:latin typeface="Gill Sans MT" pitchFamily="34" charset="-18"/>
                        </a:rPr>
                        <a:t> node)</a:t>
                      </a:r>
                      <a:endParaRPr lang="cs-CZ" sz="20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1161963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Gill Sans MT" pitchFamily="34" charset="-18"/>
                        </a:rPr>
                        <a:t>Nestandardní konec</a:t>
                      </a:r>
                      <a:endParaRPr lang="cs-CZ" sz="20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Vývojový diagram: spojka 4"/>
          <p:cNvSpPr/>
          <p:nvPr/>
        </p:nvSpPr>
        <p:spPr>
          <a:xfrm>
            <a:off x="1763688" y="1844824"/>
            <a:ext cx="288032" cy="28803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1691680" y="2636912"/>
            <a:ext cx="432048" cy="432048"/>
            <a:chOff x="3347864" y="5445224"/>
            <a:chExt cx="432048" cy="432048"/>
          </a:xfrm>
        </p:grpSpPr>
        <p:sp>
          <p:nvSpPr>
            <p:cNvPr id="7" name="Vývojový diagram: spojka 6"/>
            <p:cNvSpPr/>
            <p:nvPr/>
          </p:nvSpPr>
          <p:spPr>
            <a:xfrm>
              <a:off x="3419872" y="5517232"/>
              <a:ext cx="288032" cy="288032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ývojový diagram: spojka 7"/>
            <p:cNvSpPr/>
            <p:nvPr/>
          </p:nvSpPr>
          <p:spPr>
            <a:xfrm>
              <a:off x="3347864" y="5445224"/>
              <a:ext cx="432048" cy="43204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7" name="Vývojový diagram: sumační bod 16"/>
          <p:cNvSpPr/>
          <p:nvPr/>
        </p:nvSpPr>
        <p:spPr>
          <a:xfrm>
            <a:off x="1691680" y="3573016"/>
            <a:ext cx="504056" cy="504056"/>
          </a:xfrm>
          <a:prstGeom prst="flowChartSummingJunction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Základní prvky diagramu aktivity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99592" y="1628800"/>
          <a:ext cx="7488832" cy="3351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6907"/>
                <a:gridCol w="5571925"/>
              </a:tblGrid>
              <a:tr h="1012122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Gill Sans MT" pitchFamily="34" charset="-18"/>
                        </a:rPr>
                        <a:t>Akce (</a:t>
                      </a:r>
                      <a:r>
                        <a:rPr lang="cs-CZ" sz="2000" dirty="0" err="1" smtClean="0">
                          <a:latin typeface="Gill Sans MT" pitchFamily="34" charset="-18"/>
                        </a:rPr>
                        <a:t>Action</a:t>
                      </a:r>
                      <a:r>
                        <a:rPr lang="cs-CZ" sz="2000" dirty="0" smtClean="0">
                          <a:latin typeface="Gill Sans MT" pitchFamily="34" charset="-18"/>
                        </a:rPr>
                        <a:t>)</a:t>
                      </a:r>
                      <a:endParaRPr lang="cs-CZ" sz="20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79744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Gill Sans MT" pitchFamily="34" charset="-18"/>
                        </a:rPr>
                        <a:t>Rozhodnutí (</a:t>
                      </a:r>
                      <a:r>
                        <a:rPr lang="cs-CZ" sz="2000" dirty="0" err="1" smtClean="0">
                          <a:latin typeface="Gill Sans MT" pitchFamily="34" charset="-18"/>
                        </a:rPr>
                        <a:t>Decision</a:t>
                      </a:r>
                      <a:r>
                        <a:rPr lang="cs-CZ" sz="2000" dirty="0" smtClean="0">
                          <a:latin typeface="Gill Sans MT" pitchFamily="34" charset="-18"/>
                        </a:rPr>
                        <a:t>) nebo spojení (</a:t>
                      </a:r>
                      <a:r>
                        <a:rPr lang="cs-CZ" sz="2000" dirty="0" err="1" smtClean="0">
                          <a:latin typeface="Gill Sans MT" pitchFamily="34" charset="-18"/>
                        </a:rPr>
                        <a:t>Merge</a:t>
                      </a:r>
                      <a:r>
                        <a:rPr lang="cs-CZ" sz="2000" dirty="0" smtClean="0">
                          <a:latin typeface="Gill Sans MT" pitchFamily="34" charset="-18"/>
                        </a:rPr>
                        <a:t>)</a:t>
                      </a:r>
                      <a:endParaRPr lang="cs-CZ" sz="20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79744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Gill Sans MT" pitchFamily="34" charset="-18"/>
                        </a:rPr>
                        <a:t>Hrana (</a:t>
                      </a:r>
                      <a:r>
                        <a:rPr lang="cs-CZ" sz="2000" dirty="0" err="1" smtClean="0">
                          <a:latin typeface="Gill Sans MT" pitchFamily="34" charset="-18"/>
                        </a:rPr>
                        <a:t>Edge</a:t>
                      </a:r>
                      <a:r>
                        <a:rPr lang="cs-CZ" sz="2000" dirty="0" smtClean="0">
                          <a:latin typeface="Gill Sans MT" pitchFamily="34" charset="-18"/>
                        </a:rPr>
                        <a:t>)</a:t>
                      </a:r>
                      <a:endParaRPr lang="cs-CZ" sz="20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79744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Gill Sans MT" pitchFamily="34" charset="-18"/>
                        </a:rPr>
                        <a:t>Poznámka</a:t>
                      </a:r>
                      <a:endParaRPr lang="cs-CZ" sz="20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Skupina 8"/>
          <p:cNvGrpSpPr/>
          <p:nvPr/>
        </p:nvGrpSpPr>
        <p:grpSpPr>
          <a:xfrm>
            <a:off x="1187624" y="1772816"/>
            <a:ext cx="1368152" cy="792088"/>
            <a:chOff x="2843808" y="2492896"/>
            <a:chExt cx="1368152" cy="792088"/>
          </a:xfrm>
        </p:grpSpPr>
        <p:sp>
          <p:nvSpPr>
            <p:cNvPr id="10" name="Zaoblený obdélník 9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843808" y="2564904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Vložit název knihy</a:t>
              </a:r>
              <a:endParaRPr lang="cs-CZ" dirty="0">
                <a:latin typeface="Gill Sans MT" pitchFamily="34" charset="-18"/>
              </a:endParaRPr>
            </a:p>
          </p:txBody>
        </p:sp>
      </p:grpSp>
      <p:sp>
        <p:nvSpPr>
          <p:cNvPr id="12" name="Kosočtverec 11"/>
          <p:cNvSpPr/>
          <p:nvPr/>
        </p:nvSpPr>
        <p:spPr>
          <a:xfrm>
            <a:off x="1763688" y="2780928"/>
            <a:ext cx="360040" cy="3600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Skupina 12"/>
          <p:cNvGrpSpPr/>
          <p:nvPr/>
        </p:nvGrpSpPr>
        <p:grpSpPr>
          <a:xfrm>
            <a:off x="1259632" y="4293096"/>
            <a:ext cx="1296144" cy="576064"/>
            <a:chOff x="4427984" y="1700808"/>
            <a:chExt cx="2160240" cy="936104"/>
          </a:xfrm>
        </p:grpSpPr>
        <p:sp>
          <p:nvSpPr>
            <p:cNvPr id="14" name="Ohnutý roh 13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572000" y="1844824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Poznámka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6" name="Přímá spojovací šipka 15"/>
          <p:cNvCxnSpPr/>
          <p:nvPr/>
        </p:nvCxnSpPr>
        <p:spPr>
          <a:xfrm rot="5400000">
            <a:off x="1620466" y="3860254"/>
            <a:ext cx="57606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Akce a aktivity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Aktivita: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obvykle odpovídá případu užití</a:t>
            </a:r>
          </a:p>
          <a:p>
            <a:r>
              <a:rPr lang="cs-CZ" dirty="0" smtClean="0">
                <a:latin typeface="Gill Sans MT" pitchFamily="34" charset="-18"/>
              </a:rPr>
              <a:t>Akce: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Aktivní kroky v procesu aktivity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Více aktivit v jednom diagramu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Vývojový diagram: spojka 2"/>
          <p:cNvSpPr/>
          <p:nvPr/>
        </p:nvSpPr>
        <p:spPr>
          <a:xfrm>
            <a:off x="683568" y="3717032"/>
            <a:ext cx="288032" cy="28803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8244408" y="3645024"/>
            <a:ext cx="432048" cy="432048"/>
            <a:chOff x="3347864" y="5445224"/>
            <a:chExt cx="432048" cy="432048"/>
          </a:xfrm>
        </p:grpSpPr>
        <p:sp>
          <p:nvSpPr>
            <p:cNvPr id="4" name="Vývojový diagram: spojka 3"/>
            <p:cNvSpPr/>
            <p:nvPr/>
          </p:nvSpPr>
          <p:spPr>
            <a:xfrm>
              <a:off x="3419872" y="5517232"/>
              <a:ext cx="288032" cy="288032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Vývojový diagram: spojka 4"/>
            <p:cNvSpPr/>
            <p:nvPr/>
          </p:nvSpPr>
          <p:spPr>
            <a:xfrm>
              <a:off x="3347864" y="5445224"/>
              <a:ext cx="432048" cy="43204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81" name="Přímá spojovací šipka 80"/>
          <p:cNvCxnSpPr>
            <a:stCxn id="3" idx="6"/>
          </p:cNvCxnSpPr>
          <p:nvPr/>
        </p:nvCxnSpPr>
        <p:spPr>
          <a:xfrm>
            <a:off x="971600" y="3861048"/>
            <a:ext cx="64807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Skupina 53"/>
          <p:cNvGrpSpPr/>
          <p:nvPr/>
        </p:nvGrpSpPr>
        <p:grpSpPr>
          <a:xfrm>
            <a:off x="467544" y="1700809"/>
            <a:ext cx="2088232" cy="746034"/>
            <a:chOff x="4427984" y="1700808"/>
            <a:chExt cx="2160240" cy="1077604"/>
          </a:xfrm>
        </p:grpSpPr>
        <p:sp>
          <p:nvSpPr>
            <p:cNvPr id="55" name="Ohnutý roh 54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4572000" y="1844823"/>
              <a:ext cx="1872209" cy="933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Jméno aktivity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5" name="Přímá spojovací čára 104"/>
          <p:cNvCxnSpPr/>
          <p:nvPr/>
        </p:nvCxnSpPr>
        <p:spPr>
          <a:xfrm rot="10800000">
            <a:off x="2483768" y="4221088"/>
            <a:ext cx="2232248" cy="122413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Skupina 30"/>
          <p:cNvGrpSpPr/>
          <p:nvPr/>
        </p:nvGrpSpPr>
        <p:grpSpPr>
          <a:xfrm>
            <a:off x="1619672" y="3573016"/>
            <a:ext cx="1368152" cy="576064"/>
            <a:chOff x="2843808" y="2492896"/>
            <a:chExt cx="1368152" cy="792088"/>
          </a:xfrm>
        </p:grpSpPr>
        <p:sp>
          <p:nvSpPr>
            <p:cNvPr id="65" name="Zaoblený obdélník 64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6" name="TextovéPole 65"/>
            <p:cNvSpPr txBox="1"/>
            <p:nvPr/>
          </p:nvSpPr>
          <p:spPr>
            <a:xfrm>
              <a:off x="2843808" y="2564904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Šamponovat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71" name="Skupina 30"/>
          <p:cNvGrpSpPr/>
          <p:nvPr/>
        </p:nvGrpSpPr>
        <p:grpSpPr>
          <a:xfrm>
            <a:off x="3347864" y="3573016"/>
            <a:ext cx="1296144" cy="576064"/>
            <a:chOff x="2843808" y="2492896"/>
            <a:chExt cx="1368152" cy="792088"/>
          </a:xfrm>
        </p:grpSpPr>
        <p:sp>
          <p:nvSpPr>
            <p:cNvPr id="72" name="Zaoblený obdélník 71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3" name="TextovéPole 72"/>
            <p:cNvSpPr txBox="1"/>
            <p:nvPr/>
          </p:nvSpPr>
          <p:spPr>
            <a:xfrm>
              <a:off x="2843808" y="2564904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Kartáčovat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84" name="Skupina 30"/>
          <p:cNvGrpSpPr/>
          <p:nvPr/>
        </p:nvGrpSpPr>
        <p:grpSpPr>
          <a:xfrm>
            <a:off x="5004048" y="3573016"/>
            <a:ext cx="1224136" cy="576064"/>
            <a:chOff x="2843808" y="2492896"/>
            <a:chExt cx="1368152" cy="792088"/>
          </a:xfrm>
        </p:grpSpPr>
        <p:sp>
          <p:nvSpPr>
            <p:cNvPr id="85" name="Zaoblený obdélník 84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TextovéPole 85"/>
            <p:cNvSpPr txBox="1"/>
            <p:nvPr/>
          </p:nvSpPr>
          <p:spPr>
            <a:xfrm>
              <a:off x="2843808" y="2564904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Sprchovat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93" name="Skupina 30"/>
          <p:cNvGrpSpPr/>
          <p:nvPr/>
        </p:nvGrpSpPr>
        <p:grpSpPr>
          <a:xfrm>
            <a:off x="6588224" y="3573016"/>
            <a:ext cx="1224136" cy="576064"/>
            <a:chOff x="2843808" y="2492896"/>
            <a:chExt cx="1368152" cy="792088"/>
          </a:xfrm>
        </p:grpSpPr>
        <p:sp>
          <p:nvSpPr>
            <p:cNvPr id="94" name="Zaoblený obdélník 93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2843808" y="2564904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Sušit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2" name="Přímá spojovací šipka 101"/>
          <p:cNvCxnSpPr>
            <a:endCxn id="72" idx="1"/>
          </p:cNvCxnSpPr>
          <p:nvPr/>
        </p:nvCxnSpPr>
        <p:spPr>
          <a:xfrm>
            <a:off x="2987824" y="386104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šipka 106"/>
          <p:cNvCxnSpPr/>
          <p:nvPr/>
        </p:nvCxnSpPr>
        <p:spPr>
          <a:xfrm>
            <a:off x="4644008" y="386104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ovací šipka 107"/>
          <p:cNvCxnSpPr/>
          <p:nvPr/>
        </p:nvCxnSpPr>
        <p:spPr>
          <a:xfrm>
            <a:off x="6228184" y="386104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římá spojovací šipka 108"/>
          <p:cNvCxnSpPr>
            <a:endCxn id="5" idx="2"/>
          </p:cNvCxnSpPr>
          <p:nvPr/>
        </p:nvCxnSpPr>
        <p:spPr>
          <a:xfrm>
            <a:off x="7812360" y="3861048"/>
            <a:ext cx="43204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Zaoblený obdélník 110"/>
          <p:cNvSpPr/>
          <p:nvPr/>
        </p:nvSpPr>
        <p:spPr>
          <a:xfrm>
            <a:off x="395536" y="3068960"/>
            <a:ext cx="8496944" cy="1584176"/>
          </a:xfrm>
          <a:prstGeom prst="roundRect">
            <a:avLst>
              <a:gd name="adj" fmla="val 12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4" name="Přímá spojovací čára 113"/>
          <p:cNvCxnSpPr/>
          <p:nvPr/>
        </p:nvCxnSpPr>
        <p:spPr>
          <a:xfrm rot="10800000" flipV="1">
            <a:off x="4788024" y="4221088"/>
            <a:ext cx="2232250" cy="129614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čára 117"/>
          <p:cNvCxnSpPr>
            <a:stCxn id="85" idx="2"/>
          </p:cNvCxnSpPr>
          <p:nvPr/>
        </p:nvCxnSpPr>
        <p:spPr>
          <a:xfrm rot="5400000">
            <a:off x="4626006" y="4383106"/>
            <a:ext cx="1224136" cy="7560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čára 120"/>
          <p:cNvCxnSpPr>
            <a:stCxn id="72" idx="2"/>
          </p:cNvCxnSpPr>
          <p:nvPr/>
        </p:nvCxnSpPr>
        <p:spPr>
          <a:xfrm rot="16200000" flipH="1">
            <a:off x="3743908" y="4401108"/>
            <a:ext cx="1296144" cy="79208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Skupina 53"/>
          <p:cNvGrpSpPr/>
          <p:nvPr/>
        </p:nvGrpSpPr>
        <p:grpSpPr>
          <a:xfrm>
            <a:off x="3923928" y="5517232"/>
            <a:ext cx="1584176" cy="648072"/>
            <a:chOff x="4427984" y="1700808"/>
            <a:chExt cx="2160240" cy="936104"/>
          </a:xfrm>
        </p:grpSpPr>
        <p:sp>
          <p:nvSpPr>
            <p:cNvPr id="127" name="Ohnutý roh 126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8" name="TextovéPole 127"/>
            <p:cNvSpPr txBox="1"/>
            <p:nvPr/>
          </p:nvSpPr>
          <p:spPr>
            <a:xfrm>
              <a:off x="4572000" y="1844823"/>
              <a:ext cx="1872209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Akce</a:t>
              </a:r>
              <a:endParaRPr lang="cs-CZ" dirty="0">
                <a:latin typeface="Gill Sans MT" pitchFamily="34" charset="-18"/>
              </a:endParaRPr>
            </a:p>
          </p:txBody>
        </p:sp>
      </p:grpSp>
      <p:sp>
        <p:nvSpPr>
          <p:cNvPr id="129" name="TextovéPole 128"/>
          <p:cNvSpPr txBox="1"/>
          <p:nvPr/>
        </p:nvSpPr>
        <p:spPr>
          <a:xfrm>
            <a:off x="467544" y="3068960"/>
            <a:ext cx="1372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Umýt auto</a:t>
            </a:r>
            <a:endParaRPr lang="cs-CZ" dirty="0">
              <a:latin typeface="Gill Sans MT" pitchFamily="34" charset="-18"/>
            </a:endParaRPr>
          </a:p>
        </p:txBody>
      </p:sp>
      <p:cxnSp>
        <p:nvCxnSpPr>
          <p:cNvPr id="130" name="Přímá spojovací čára 129"/>
          <p:cNvCxnSpPr/>
          <p:nvPr/>
        </p:nvCxnSpPr>
        <p:spPr>
          <a:xfrm rot="5400000">
            <a:off x="755578" y="2708919"/>
            <a:ext cx="864095" cy="14401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Skupina 53"/>
          <p:cNvGrpSpPr/>
          <p:nvPr/>
        </p:nvGrpSpPr>
        <p:grpSpPr>
          <a:xfrm>
            <a:off x="6588224" y="1700807"/>
            <a:ext cx="2016224" cy="648072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135" name="Ohnutý roh 134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TextovéPole 135"/>
            <p:cNvSpPr txBox="1"/>
            <p:nvPr/>
          </p:nvSpPr>
          <p:spPr>
            <a:xfrm>
              <a:off x="4572000" y="1844823"/>
              <a:ext cx="1872209" cy="5334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Rámec aktivity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37" name="Přímá spojovací čára 136"/>
          <p:cNvCxnSpPr/>
          <p:nvPr/>
        </p:nvCxnSpPr>
        <p:spPr>
          <a:xfrm rot="16200000" flipH="1">
            <a:off x="7308303" y="2564905"/>
            <a:ext cx="720082" cy="28803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66192"/>
            <a:ext cx="8352928" cy="9906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Rozhodnutí (</a:t>
            </a:r>
            <a:r>
              <a:rPr lang="cs-CZ" sz="3200" dirty="0" err="1" smtClean="0">
                <a:latin typeface="Gill Sans MT" pitchFamily="34" charset="-18"/>
              </a:rPr>
              <a:t>Decision</a:t>
            </a:r>
            <a:r>
              <a:rPr lang="cs-CZ" sz="3200" dirty="0" smtClean="0">
                <a:latin typeface="Gill Sans MT" pitchFamily="34" charset="-18"/>
              </a:rPr>
              <a:t>) a sloučení (</a:t>
            </a:r>
            <a:r>
              <a:rPr lang="cs-CZ" sz="3200" dirty="0" err="1" smtClean="0">
                <a:latin typeface="Gill Sans MT" pitchFamily="34" charset="-18"/>
              </a:rPr>
              <a:t>Merge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52" name="Kosočtverec 51"/>
          <p:cNvSpPr/>
          <p:nvPr/>
        </p:nvSpPr>
        <p:spPr>
          <a:xfrm>
            <a:off x="3419872" y="3933056"/>
            <a:ext cx="360040" cy="3600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4" name="Přímá spojovací čára 73"/>
          <p:cNvCxnSpPr>
            <a:endCxn id="52" idx="0"/>
          </p:cNvCxnSpPr>
          <p:nvPr/>
        </p:nvCxnSpPr>
        <p:spPr>
          <a:xfrm flipH="1">
            <a:off x="3599892" y="3212978"/>
            <a:ext cx="2" cy="720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šipka 78"/>
          <p:cNvCxnSpPr>
            <a:endCxn id="52" idx="1"/>
          </p:cNvCxnSpPr>
          <p:nvPr/>
        </p:nvCxnSpPr>
        <p:spPr>
          <a:xfrm>
            <a:off x="2339752" y="4113076"/>
            <a:ext cx="10801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šipka 79"/>
          <p:cNvCxnSpPr/>
          <p:nvPr/>
        </p:nvCxnSpPr>
        <p:spPr>
          <a:xfrm flipV="1">
            <a:off x="3599894" y="3212976"/>
            <a:ext cx="1404154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3563888" y="27716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[</a:t>
            </a:r>
            <a:r>
              <a:rPr lang="cs-CZ" dirty="0" smtClean="0">
                <a:latin typeface="Gill Sans MT" pitchFamily="34" charset="-18"/>
              </a:rPr>
              <a:t>kniha už existuje</a:t>
            </a:r>
            <a:r>
              <a:rPr lang="en-US" dirty="0" smtClean="0">
                <a:latin typeface="Gill Sans MT" pitchFamily="34" charset="-18"/>
              </a:rPr>
              <a:t>]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3707904" y="450912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[</a:t>
            </a:r>
            <a:r>
              <a:rPr lang="cs-CZ" dirty="0" smtClean="0">
                <a:latin typeface="Gill Sans MT" pitchFamily="34" charset="-18"/>
              </a:rPr>
              <a:t>kniha neexistuje</a:t>
            </a:r>
            <a:r>
              <a:rPr lang="en-US" dirty="0" smtClean="0">
                <a:latin typeface="Gill Sans MT" pitchFamily="34" charset="-18"/>
              </a:rPr>
              <a:t>]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18" name="Skupina 53"/>
          <p:cNvGrpSpPr/>
          <p:nvPr/>
        </p:nvGrpSpPr>
        <p:grpSpPr>
          <a:xfrm>
            <a:off x="1259632" y="2780929"/>
            <a:ext cx="1872208" cy="746034"/>
            <a:chOff x="4427984" y="1700808"/>
            <a:chExt cx="2160240" cy="1077604"/>
          </a:xfrm>
        </p:grpSpPr>
        <p:sp>
          <p:nvSpPr>
            <p:cNvPr id="55" name="Ohnutý roh 54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4572000" y="1844823"/>
              <a:ext cx="1872209" cy="933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Vstupní hrana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0" name="Přímá spojovací čára 99"/>
          <p:cNvCxnSpPr/>
          <p:nvPr/>
        </p:nvCxnSpPr>
        <p:spPr>
          <a:xfrm rot="10800000">
            <a:off x="2195736" y="3429000"/>
            <a:ext cx="792088" cy="6480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flipV="1">
            <a:off x="4572000" y="2492896"/>
            <a:ext cx="1080120" cy="72008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>
            <a:endCxn id="52" idx="2"/>
          </p:cNvCxnSpPr>
          <p:nvPr/>
        </p:nvCxnSpPr>
        <p:spPr>
          <a:xfrm flipV="1">
            <a:off x="3599892" y="4293096"/>
            <a:ext cx="0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šipka 72"/>
          <p:cNvCxnSpPr/>
          <p:nvPr/>
        </p:nvCxnSpPr>
        <p:spPr>
          <a:xfrm>
            <a:off x="3599892" y="4941168"/>
            <a:ext cx="140415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Skupina 53"/>
          <p:cNvGrpSpPr/>
          <p:nvPr/>
        </p:nvGrpSpPr>
        <p:grpSpPr>
          <a:xfrm>
            <a:off x="4932040" y="1818869"/>
            <a:ext cx="1872208" cy="648072"/>
            <a:chOff x="4427984" y="1700808"/>
            <a:chExt cx="2160240" cy="936104"/>
          </a:xfrm>
        </p:grpSpPr>
        <p:sp>
          <p:nvSpPr>
            <p:cNvPr id="93" name="Ohnutý roh 92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4" name="TextovéPole 93"/>
            <p:cNvSpPr txBox="1"/>
            <p:nvPr/>
          </p:nvSpPr>
          <p:spPr>
            <a:xfrm>
              <a:off x="4572000" y="1844825"/>
              <a:ext cx="1872209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Výstupní hrany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1" name="Přímá spojovací čára 100"/>
          <p:cNvCxnSpPr/>
          <p:nvPr/>
        </p:nvCxnSpPr>
        <p:spPr>
          <a:xfrm rot="5400000" flipH="1" flipV="1">
            <a:off x="3995936" y="3284984"/>
            <a:ext cx="2448272" cy="86409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Skupina 53"/>
          <p:cNvGrpSpPr/>
          <p:nvPr/>
        </p:nvGrpSpPr>
        <p:grpSpPr>
          <a:xfrm>
            <a:off x="6228184" y="5013176"/>
            <a:ext cx="2088232" cy="962059"/>
            <a:chOff x="4427984" y="1700808"/>
            <a:chExt cx="2160240" cy="1077606"/>
          </a:xfrm>
        </p:grpSpPr>
        <p:sp>
          <p:nvSpPr>
            <p:cNvPr id="111" name="Ohnutý roh 110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2" name="TextovéPole 111"/>
            <p:cNvSpPr txBox="1"/>
            <p:nvPr/>
          </p:nvSpPr>
          <p:spPr>
            <a:xfrm>
              <a:off x="4572000" y="1844825"/>
              <a:ext cx="1872209" cy="933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Hlídací (</a:t>
              </a:r>
              <a:r>
                <a:rPr lang="cs-CZ" dirty="0" err="1" smtClean="0">
                  <a:latin typeface="Gill Sans MT" pitchFamily="34" charset="-18"/>
                </a:rPr>
                <a:t>guard</a:t>
              </a:r>
              <a:r>
                <a:rPr lang="cs-CZ" dirty="0" smtClean="0">
                  <a:latin typeface="Gill Sans MT" pitchFamily="34" charset="-18"/>
                </a:rPr>
                <a:t>) podmínky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13" name="Přímá spojovací čára 112"/>
          <p:cNvCxnSpPr/>
          <p:nvPr/>
        </p:nvCxnSpPr>
        <p:spPr>
          <a:xfrm rot="16200000" flipH="1">
            <a:off x="5112060" y="3104964"/>
            <a:ext cx="1944216" cy="187220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>
            <a:off x="5076056" y="4797152"/>
            <a:ext cx="2016224" cy="2160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Techniky pro modelování IS a systémů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Při tvorbě systému se používá široké spektrum technik pro různé fáze životního cyklu vývoje: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od čistě formálních (např. </a:t>
            </a:r>
            <a:r>
              <a:rPr lang="cs-CZ" dirty="0" err="1" smtClean="0">
                <a:latin typeface="Gill Sans MT" pitchFamily="34" charset="-18"/>
              </a:rPr>
              <a:t>Petriho</a:t>
            </a:r>
            <a:r>
              <a:rPr lang="cs-CZ" dirty="0" smtClean="0">
                <a:latin typeface="Gill Sans MT" pitchFamily="34" charset="-18"/>
              </a:rPr>
              <a:t> sítí), jejichž cílem je jednoznačnost a úplnost,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přes </a:t>
            </a:r>
            <a:r>
              <a:rPr lang="cs-CZ" dirty="0" err="1" smtClean="0">
                <a:latin typeface="Gill Sans MT" pitchFamily="34" charset="-18"/>
              </a:rPr>
              <a:t>poloformální</a:t>
            </a:r>
            <a:r>
              <a:rPr lang="cs-CZ" dirty="0" smtClean="0">
                <a:latin typeface="Gill Sans MT" pitchFamily="34" charset="-18"/>
              </a:rPr>
              <a:t> techniky (např. jazyk UML - standardní jazyk pro zobrazení, specifikaci, konstrukci a dokumentaci prvků systémů nejčastěji se softwarovou charakteristikou),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až po neformální techniky (textový popis).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05310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Rozhodnutí a sloučení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52" name="Kosočtverec 51"/>
          <p:cNvSpPr/>
          <p:nvPr/>
        </p:nvSpPr>
        <p:spPr>
          <a:xfrm>
            <a:off x="2411760" y="3933056"/>
            <a:ext cx="360040" cy="3600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4" name="Přímá spojovací čára 73"/>
          <p:cNvCxnSpPr>
            <a:endCxn id="52" idx="0"/>
          </p:cNvCxnSpPr>
          <p:nvPr/>
        </p:nvCxnSpPr>
        <p:spPr>
          <a:xfrm>
            <a:off x="2591780" y="2780928"/>
            <a:ext cx="0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šipka 78"/>
          <p:cNvCxnSpPr/>
          <p:nvPr/>
        </p:nvCxnSpPr>
        <p:spPr>
          <a:xfrm>
            <a:off x="1331640" y="4113076"/>
            <a:ext cx="10801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šipka 79"/>
          <p:cNvCxnSpPr/>
          <p:nvPr/>
        </p:nvCxnSpPr>
        <p:spPr>
          <a:xfrm flipV="1">
            <a:off x="2591780" y="2782516"/>
            <a:ext cx="4428492" cy="770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627784" y="24208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[</a:t>
            </a:r>
            <a:r>
              <a:rPr lang="cs-CZ" dirty="0" err="1" smtClean="0">
                <a:latin typeface="Gill Sans MT" pitchFamily="34" charset="-18"/>
              </a:rPr>
              <a:t>PočetAutorů</a:t>
            </a:r>
            <a:r>
              <a:rPr lang="cs-CZ" dirty="0" smtClean="0">
                <a:latin typeface="Gill Sans MT" pitchFamily="34" charset="-18"/>
              </a:rPr>
              <a:t>=0</a:t>
            </a:r>
            <a:r>
              <a:rPr lang="en-US" dirty="0" smtClean="0">
                <a:latin typeface="Gill Sans MT" pitchFamily="34" charset="-18"/>
              </a:rPr>
              <a:t>]</a:t>
            </a:r>
            <a:endParaRPr lang="cs-CZ" dirty="0" smtClean="0">
              <a:latin typeface="Gill Sans MT" pitchFamily="34" charset="-18"/>
            </a:endParaRPr>
          </a:p>
        </p:txBody>
      </p:sp>
      <p:grpSp>
        <p:nvGrpSpPr>
          <p:cNvPr id="3" name="Skupina 53"/>
          <p:cNvGrpSpPr/>
          <p:nvPr/>
        </p:nvGrpSpPr>
        <p:grpSpPr>
          <a:xfrm>
            <a:off x="251520" y="2780928"/>
            <a:ext cx="2016224" cy="750631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55" name="Ohnutý roh 54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4572000" y="1700808"/>
              <a:ext cx="1872209" cy="9335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Rozhodnutí (</a:t>
              </a:r>
              <a:r>
                <a:rPr lang="cs-CZ" dirty="0" err="1" smtClean="0">
                  <a:latin typeface="Gill Sans MT" pitchFamily="34" charset="-18"/>
                </a:rPr>
                <a:t>Decision</a:t>
              </a:r>
              <a:r>
                <a:rPr lang="cs-CZ" dirty="0" smtClean="0">
                  <a:latin typeface="Gill Sans MT" pitchFamily="34" charset="-18"/>
                </a:rPr>
                <a:t>)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0" name="Přímá spojovací čára 99"/>
          <p:cNvCxnSpPr/>
          <p:nvPr/>
        </p:nvCxnSpPr>
        <p:spPr>
          <a:xfrm flipH="1" flipV="1">
            <a:off x="1979712" y="3531559"/>
            <a:ext cx="504056" cy="47350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>
            <a:endCxn id="52" idx="2"/>
          </p:cNvCxnSpPr>
          <p:nvPr/>
        </p:nvCxnSpPr>
        <p:spPr>
          <a:xfrm flipV="1">
            <a:off x="2591780" y="4293096"/>
            <a:ext cx="0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šipka 72"/>
          <p:cNvCxnSpPr/>
          <p:nvPr/>
        </p:nvCxnSpPr>
        <p:spPr>
          <a:xfrm>
            <a:off x="2591780" y="5445224"/>
            <a:ext cx="19082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 flipV="1">
            <a:off x="7082679" y="2564904"/>
            <a:ext cx="801689" cy="14401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52" idx="3"/>
          </p:cNvCxnSpPr>
          <p:nvPr/>
        </p:nvCxnSpPr>
        <p:spPr>
          <a:xfrm>
            <a:off x="2771800" y="4113076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699792" y="37797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[</a:t>
            </a:r>
            <a:r>
              <a:rPr lang="cs-CZ" dirty="0" err="1" smtClean="0">
                <a:latin typeface="Gill Sans MT" pitchFamily="34" charset="-18"/>
              </a:rPr>
              <a:t>PočetAutorů</a:t>
            </a:r>
            <a:r>
              <a:rPr lang="cs-CZ" dirty="0" smtClean="0">
                <a:latin typeface="Gill Sans MT" pitchFamily="34" charset="-18"/>
              </a:rPr>
              <a:t>=1</a:t>
            </a:r>
            <a:r>
              <a:rPr lang="en-US" dirty="0" smtClean="0">
                <a:latin typeface="Gill Sans MT" pitchFamily="34" charset="-18"/>
              </a:rPr>
              <a:t>]</a:t>
            </a:r>
            <a:endParaRPr lang="cs-CZ" dirty="0" smtClean="0">
              <a:latin typeface="Gill Sans MT" pitchFamily="34" charset="-18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627784" y="50851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[</a:t>
            </a:r>
            <a:r>
              <a:rPr lang="cs-CZ" dirty="0" err="1" smtClean="0">
                <a:latin typeface="Gill Sans MT" pitchFamily="34" charset="-18"/>
              </a:rPr>
              <a:t>PočetAutorů</a:t>
            </a:r>
            <a:r>
              <a:rPr lang="en-US" dirty="0" smtClean="0">
                <a:latin typeface="Gill Sans MT" pitchFamily="34" charset="-18"/>
              </a:rPr>
              <a:t>&gt;</a:t>
            </a:r>
            <a:r>
              <a:rPr lang="cs-CZ" dirty="0" smtClean="0">
                <a:latin typeface="Gill Sans MT" pitchFamily="34" charset="-18"/>
              </a:rPr>
              <a:t>1</a:t>
            </a:r>
            <a:r>
              <a:rPr lang="en-US" dirty="0" smtClean="0">
                <a:latin typeface="Gill Sans MT" pitchFamily="34" charset="-18"/>
              </a:rPr>
              <a:t>]</a:t>
            </a:r>
            <a:endParaRPr lang="cs-CZ" dirty="0" smtClean="0">
              <a:latin typeface="Gill Sans MT" pitchFamily="34" charset="-18"/>
            </a:endParaRPr>
          </a:p>
        </p:txBody>
      </p:sp>
      <p:grpSp>
        <p:nvGrpSpPr>
          <p:cNvPr id="35" name="Skupina 30"/>
          <p:cNvGrpSpPr/>
          <p:nvPr/>
        </p:nvGrpSpPr>
        <p:grpSpPr>
          <a:xfrm>
            <a:off x="4499992" y="3789040"/>
            <a:ext cx="1584177" cy="720080"/>
            <a:chOff x="2843808" y="2492896"/>
            <a:chExt cx="1368152" cy="792088"/>
          </a:xfrm>
        </p:grpSpPr>
        <p:sp>
          <p:nvSpPr>
            <p:cNvPr id="36" name="Zaoblený obdélník 35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2843808" y="2564903"/>
              <a:ext cx="1368152" cy="643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Vložit jednoho autora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grpSp>
        <p:nvGrpSpPr>
          <p:cNvPr id="38" name="Skupina 30"/>
          <p:cNvGrpSpPr/>
          <p:nvPr/>
        </p:nvGrpSpPr>
        <p:grpSpPr>
          <a:xfrm>
            <a:off x="4499992" y="5085184"/>
            <a:ext cx="1584177" cy="720080"/>
            <a:chOff x="2843808" y="2492896"/>
            <a:chExt cx="1368152" cy="792088"/>
          </a:xfrm>
        </p:grpSpPr>
        <p:sp>
          <p:nvSpPr>
            <p:cNvPr id="39" name="Zaoblený obdélník 38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2843808" y="2564903"/>
              <a:ext cx="1368152" cy="372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Vložit víc autorů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cxnSp>
        <p:nvCxnSpPr>
          <p:cNvPr id="42" name="Přímá spojovací šipka 24"/>
          <p:cNvCxnSpPr/>
          <p:nvPr/>
        </p:nvCxnSpPr>
        <p:spPr>
          <a:xfrm flipV="1">
            <a:off x="6084168" y="4146888"/>
            <a:ext cx="720080" cy="21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Kosočtverec 43"/>
          <p:cNvSpPr/>
          <p:nvPr/>
        </p:nvSpPr>
        <p:spPr>
          <a:xfrm>
            <a:off x="6804248" y="3978595"/>
            <a:ext cx="360040" cy="3600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ovací šipka 79"/>
          <p:cNvCxnSpPr/>
          <p:nvPr/>
        </p:nvCxnSpPr>
        <p:spPr>
          <a:xfrm>
            <a:off x="6084168" y="5445224"/>
            <a:ext cx="936104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79"/>
          <p:cNvCxnSpPr>
            <a:endCxn id="44" idx="2"/>
          </p:cNvCxnSpPr>
          <p:nvPr/>
        </p:nvCxnSpPr>
        <p:spPr>
          <a:xfrm flipH="1" flipV="1">
            <a:off x="6984268" y="4338635"/>
            <a:ext cx="36004" cy="110658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79"/>
          <p:cNvCxnSpPr/>
          <p:nvPr/>
        </p:nvCxnSpPr>
        <p:spPr>
          <a:xfrm>
            <a:off x="7020272" y="2782516"/>
            <a:ext cx="0" cy="12225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24"/>
          <p:cNvCxnSpPr/>
          <p:nvPr/>
        </p:nvCxnSpPr>
        <p:spPr>
          <a:xfrm flipV="1">
            <a:off x="7164288" y="4149080"/>
            <a:ext cx="720080" cy="21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Skupina 53"/>
          <p:cNvGrpSpPr/>
          <p:nvPr/>
        </p:nvGrpSpPr>
        <p:grpSpPr>
          <a:xfrm>
            <a:off x="6948264" y="1916832"/>
            <a:ext cx="2016224" cy="648072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63" name="Ohnutý roh 62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4505135" y="1700808"/>
              <a:ext cx="1928786" cy="53348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Sloučení (</a:t>
              </a:r>
              <a:r>
                <a:rPr lang="cs-CZ" dirty="0" err="1" smtClean="0">
                  <a:latin typeface="Gill Sans MT" pitchFamily="34" charset="-18"/>
                </a:rPr>
                <a:t>Merge</a:t>
              </a:r>
              <a:r>
                <a:rPr lang="cs-CZ" dirty="0" smtClean="0">
                  <a:latin typeface="Gill Sans MT" pitchFamily="34" charset="-18"/>
                </a:rPr>
                <a:t>)</a:t>
              </a:r>
              <a:endParaRPr lang="cs-CZ" dirty="0">
                <a:latin typeface="Gill Sans MT" pitchFamily="34" charset="-1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269132"/>
            <a:ext cx="7827963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Paralelní akce </a:t>
            </a:r>
            <a:br>
              <a:rPr lang="cs-CZ" sz="3200" dirty="0" smtClean="0">
                <a:latin typeface="Gill Sans MT" pitchFamily="34" charset="-18"/>
              </a:rPr>
            </a:br>
            <a:r>
              <a:rPr lang="cs-CZ" sz="3200" dirty="0" smtClean="0">
                <a:latin typeface="Gill Sans MT" pitchFamily="34" charset="-18"/>
              </a:rPr>
              <a:t>Větvení (</a:t>
            </a:r>
            <a:r>
              <a:rPr lang="cs-CZ" sz="3200" dirty="0" err="1" smtClean="0">
                <a:latin typeface="Gill Sans MT" pitchFamily="34" charset="-18"/>
              </a:rPr>
              <a:t>Fork</a:t>
            </a:r>
            <a:r>
              <a:rPr lang="cs-CZ" sz="3200" dirty="0" smtClean="0">
                <a:latin typeface="Gill Sans MT" pitchFamily="34" charset="-18"/>
              </a:rPr>
              <a:t>) a spojení (</a:t>
            </a:r>
            <a:r>
              <a:rPr lang="cs-CZ" sz="3200" dirty="0" err="1" smtClean="0">
                <a:latin typeface="Gill Sans MT" pitchFamily="34" charset="-18"/>
              </a:rPr>
              <a:t>Join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cs-CZ" sz="3200" dirty="0">
              <a:latin typeface="Gill Sans MT" pitchFamily="34" charset="-18"/>
            </a:endParaRPr>
          </a:p>
        </p:txBody>
      </p:sp>
      <p:cxnSp>
        <p:nvCxnSpPr>
          <p:cNvPr id="74" name="Přímá spojovací čára 73"/>
          <p:cNvCxnSpPr/>
          <p:nvPr/>
        </p:nvCxnSpPr>
        <p:spPr>
          <a:xfrm>
            <a:off x="2591780" y="2780928"/>
            <a:ext cx="0" cy="2664296"/>
          </a:xfrm>
          <a:prstGeom prst="line">
            <a:avLst/>
          </a:prstGeom>
          <a:ln w="889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šipka 78"/>
          <p:cNvCxnSpPr/>
          <p:nvPr/>
        </p:nvCxnSpPr>
        <p:spPr>
          <a:xfrm>
            <a:off x="1403648" y="4113076"/>
            <a:ext cx="11881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53"/>
          <p:cNvGrpSpPr/>
          <p:nvPr/>
        </p:nvGrpSpPr>
        <p:grpSpPr>
          <a:xfrm>
            <a:off x="323528" y="2030297"/>
            <a:ext cx="2016224" cy="750631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55" name="Ohnutý roh 54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4572000" y="1700808"/>
              <a:ext cx="1872209" cy="460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Větvení (</a:t>
              </a:r>
              <a:r>
                <a:rPr lang="cs-CZ" dirty="0" err="1" smtClean="0">
                  <a:latin typeface="Gill Sans MT" pitchFamily="34" charset="-18"/>
                </a:rPr>
                <a:t>Fork</a:t>
              </a:r>
              <a:r>
                <a:rPr lang="cs-CZ" dirty="0" smtClean="0">
                  <a:latin typeface="Gill Sans MT" pitchFamily="34" charset="-18"/>
                </a:rPr>
                <a:t>)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0" name="Přímá spojovací čára 99"/>
          <p:cNvCxnSpPr>
            <a:endCxn id="55" idx="0"/>
          </p:cNvCxnSpPr>
          <p:nvPr/>
        </p:nvCxnSpPr>
        <p:spPr>
          <a:xfrm flipH="1" flipV="1">
            <a:off x="1331640" y="2780928"/>
            <a:ext cx="1188132" cy="108012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 flipV="1">
            <a:off x="5940152" y="2636912"/>
            <a:ext cx="1944216" cy="129614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2627784" y="3212976"/>
            <a:ext cx="936104" cy="21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Skupina 30"/>
          <p:cNvGrpSpPr/>
          <p:nvPr/>
        </p:nvGrpSpPr>
        <p:grpSpPr>
          <a:xfrm>
            <a:off x="3563888" y="2852936"/>
            <a:ext cx="1584177" cy="720080"/>
            <a:chOff x="2843808" y="2492896"/>
            <a:chExt cx="1368152" cy="792088"/>
          </a:xfrm>
        </p:grpSpPr>
        <p:sp>
          <p:nvSpPr>
            <p:cNvPr id="36" name="Zaoblený obdélník 35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2843808" y="2564903"/>
              <a:ext cx="1368152" cy="372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Výměna kol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cxnSp>
        <p:nvCxnSpPr>
          <p:cNvPr id="61" name="Přímá spojovací šipka 24"/>
          <p:cNvCxnSpPr/>
          <p:nvPr/>
        </p:nvCxnSpPr>
        <p:spPr>
          <a:xfrm flipV="1">
            <a:off x="5148064" y="4938976"/>
            <a:ext cx="720080" cy="21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Skupina 53"/>
          <p:cNvGrpSpPr/>
          <p:nvPr/>
        </p:nvGrpSpPr>
        <p:grpSpPr>
          <a:xfrm>
            <a:off x="6732240" y="2132856"/>
            <a:ext cx="2160240" cy="648072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63" name="Ohnutý roh 62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4505135" y="1700808"/>
              <a:ext cx="1872209" cy="53348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Spojení (</a:t>
              </a:r>
              <a:r>
                <a:rPr lang="cs-CZ" dirty="0" err="1" smtClean="0">
                  <a:latin typeface="Gill Sans MT" pitchFamily="34" charset="-18"/>
                </a:rPr>
                <a:t>Join</a:t>
              </a:r>
              <a:r>
                <a:rPr lang="cs-CZ" dirty="0" smtClean="0">
                  <a:latin typeface="Gill Sans MT" pitchFamily="34" charset="-18"/>
                </a:rPr>
                <a:t>)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34" name="Přímá spojovací šipka 24"/>
          <p:cNvCxnSpPr/>
          <p:nvPr/>
        </p:nvCxnSpPr>
        <p:spPr>
          <a:xfrm flipV="1">
            <a:off x="2627784" y="4938976"/>
            <a:ext cx="936104" cy="21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Skupina 30"/>
          <p:cNvGrpSpPr/>
          <p:nvPr/>
        </p:nvGrpSpPr>
        <p:grpSpPr>
          <a:xfrm>
            <a:off x="3563888" y="4581128"/>
            <a:ext cx="1584177" cy="720080"/>
            <a:chOff x="2843808" y="2492896"/>
            <a:chExt cx="1368152" cy="792088"/>
          </a:xfrm>
        </p:grpSpPr>
        <p:sp>
          <p:nvSpPr>
            <p:cNvPr id="43" name="Zaoblený obdélník 42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2843808" y="2564903"/>
              <a:ext cx="1368152" cy="372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Doplnění paliva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cxnSp>
        <p:nvCxnSpPr>
          <p:cNvPr id="49" name="Přímá spojovací šipka 24"/>
          <p:cNvCxnSpPr/>
          <p:nvPr/>
        </p:nvCxnSpPr>
        <p:spPr>
          <a:xfrm flipV="1">
            <a:off x="5148064" y="3212976"/>
            <a:ext cx="720080" cy="21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73"/>
          <p:cNvCxnSpPr/>
          <p:nvPr/>
        </p:nvCxnSpPr>
        <p:spPr>
          <a:xfrm>
            <a:off x="5868144" y="2852936"/>
            <a:ext cx="0" cy="2664296"/>
          </a:xfrm>
          <a:prstGeom prst="line">
            <a:avLst/>
          </a:prstGeom>
          <a:ln w="889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šipka 78"/>
          <p:cNvCxnSpPr/>
          <p:nvPr/>
        </p:nvCxnSpPr>
        <p:spPr>
          <a:xfrm>
            <a:off x="5904148" y="4221088"/>
            <a:ext cx="11881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562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Časové události</a:t>
            </a:r>
            <a:endParaRPr lang="cs-CZ" sz="3200" dirty="0">
              <a:latin typeface="Gill Sans MT" pitchFamily="34" charset="-18"/>
            </a:endParaRPr>
          </a:p>
        </p:txBody>
      </p:sp>
      <p:cxnSp>
        <p:nvCxnSpPr>
          <p:cNvPr id="81" name="Přímá spojovací šipka 80"/>
          <p:cNvCxnSpPr/>
          <p:nvPr/>
        </p:nvCxnSpPr>
        <p:spPr>
          <a:xfrm>
            <a:off x="1475656" y="3861048"/>
            <a:ext cx="64807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Skupina 30"/>
          <p:cNvGrpSpPr/>
          <p:nvPr/>
        </p:nvGrpSpPr>
        <p:grpSpPr>
          <a:xfrm>
            <a:off x="2123728" y="3573016"/>
            <a:ext cx="1656184" cy="576064"/>
            <a:chOff x="2843808" y="2492896"/>
            <a:chExt cx="1427637" cy="792088"/>
          </a:xfrm>
        </p:grpSpPr>
        <p:sp>
          <p:nvSpPr>
            <p:cNvPr id="65" name="Zaoblený obdélník 64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6" name="TextovéPole 65"/>
            <p:cNvSpPr txBox="1"/>
            <p:nvPr/>
          </p:nvSpPr>
          <p:spPr>
            <a:xfrm>
              <a:off x="2962777" y="2621450"/>
              <a:ext cx="1308668" cy="465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Odeslat zboží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grpSp>
        <p:nvGrpSpPr>
          <p:cNvPr id="84" name="Skupina 30"/>
          <p:cNvGrpSpPr/>
          <p:nvPr/>
        </p:nvGrpSpPr>
        <p:grpSpPr>
          <a:xfrm>
            <a:off x="5148064" y="3573016"/>
            <a:ext cx="1224136" cy="576064"/>
            <a:chOff x="2843808" y="2492896"/>
            <a:chExt cx="1368152" cy="792088"/>
          </a:xfrm>
        </p:grpSpPr>
        <p:sp>
          <p:nvSpPr>
            <p:cNvPr id="85" name="Zaoblený obdélník 84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TextovéPole 85"/>
            <p:cNvSpPr txBox="1"/>
            <p:nvPr/>
          </p:nvSpPr>
          <p:spPr>
            <a:xfrm>
              <a:off x="2843808" y="2564903"/>
              <a:ext cx="1368152" cy="507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Fakturovat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02" name="Přímá spojovací šipka 101"/>
          <p:cNvCxnSpPr>
            <a:endCxn id="7" idx="1"/>
          </p:cNvCxnSpPr>
          <p:nvPr/>
        </p:nvCxnSpPr>
        <p:spPr>
          <a:xfrm>
            <a:off x="3707904" y="3897052"/>
            <a:ext cx="72008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ovací šipka 107"/>
          <p:cNvCxnSpPr>
            <a:endCxn id="23" idx="2"/>
          </p:cNvCxnSpPr>
          <p:nvPr/>
        </p:nvCxnSpPr>
        <p:spPr>
          <a:xfrm>
            <a:off x="6372200" y="3861048"/>
            <a:ext cx="7200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Vývojový diagram: porovnání 6"/>
          <p:cNvSpPr/>
          <p:nvPr/>
        </p:nvSpPr>
        <p:spPr>
          <a:xfrm>
            <a:off x="4211960" y="3573016"/>
            <a:ext cx="432048" cy="648072"/>
          </a:xfrm>
          <a:prstGeom prst="flowChartCollat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45" name="Přímá spojovací šipka 101"/>
          <p:cNvCxnSpPr>
            <a:stCxn id="7" idx="1"/>
          </p:cNvCxnSpPr>
          <p:nvPr/>
        </p:nvCxnSpPr>
        <p:spPr>
          <a:xfrm>
            <a:off x="4427984" y="3897052"/>
            <a:ext cx="72008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32036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Čekat 3 dny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0" name="Vývojový diagram: spojka 19"/>
          <p:cNvSpPr/>
          <p:nvPr/>
        </p:nvSpPr>
        <p:spPr>
          <a:xfrm>
            <a:off x="1187624" y="3717032"/>
            <a:ext cx="288032" cy="28803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1" name="Skupina 20"/>
          <p:cNvGrpSpPr/>
          <p:nvPr/>
        </p:nvGrpSpPr>
        <p:grpSpPr>
          <a:xfrm>
            <a:off x="7092280" y="3645024"/>
            <a:ext cx="432048" cy="432048"/>
            <a:chOff x="3347864" y="5445224"/>
            <a:chExt cx="432048" cy="432048"/>
          </a:xfrm>
        </p:grpSpPr>
        <p:sp>
          <p:nvSpPr>
            <p:cNvPr id="22" name="Vývojový diagram: spojka 21"/>
            <p:cNvSpPr/>
            <p:nvPr/>
          </p:nvSpPr>
          <p:spPr>
            <a:xfrm>
              <a:off x="3419872" y="5517232"/>
              <a:ext cx="288032" cy="288032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Vývojový diagram: spojka 22"/>
            <p:cNvSpPr/>
            <p:nvPr/>
          </p:nvSpPr>
          <p:spPr>
            <a:xfrm>
              <a:off x="3347864" y="5445224"/>
              <a:ext cx="432048" cy="43204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5" name="Skupina 53"/>
          <p:cNvGrpSpPr/>
          <p:nvPr/>
        </p:nvGrpSpPr>
        <p:grpSpPr>
          <a:xfrm>
            <a:off x="2195736" y="2348879"/>
            <a:ext cx="1872208" cy="648072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26" name="Ohnutý roh 25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4572000" y="1844823"/>
              <a:ext cx="1872209" cy="5334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Časová událost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28" name="Přímá spojovací čára 27"/>
          <p:cNvCxnSpPr/>
          <p:nvPr/>
        </p:nvCxnSpPr>
        <p:spPr>
          <a:xfrm rot="10800000">
            <a:off x="3203848" y="2996952"/>
            <a:ext cx="1080120" cy="72008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245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Vstup do a výstup z aktivity</a:t>
            </a:r>
            <a:endParaRPr lang="cs-CZ" sz="3200" dirty="0">
              <a:latin typeface="Gill Sans MT" pitchFamily="34" charset="-18"/>
            </a:endParaRPr>
          </a:p>
        </p:txBody>
      </p:sp>
      <p:cxnSp>
        <p:nvCxnSpPr>
          <p:cNvPr id="81" name="Přímá spojovací šipka 80"/>
          <p:cNvCxnSpPr/>
          <p:nvPr/>
        </p:nvCxnSpPr>
        <p:spPr>
          <a:xfrm>
            <a:off x="1331640" y="3861048"/>
            <a:ext cx="43204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Skupina 53"/>
          <p:cNvGrpSpPr/>
          <p:nvPr/>
        </p:nvGrpSpPr>
        <p:grpSpPr>
          <a:xfrm>
            <a:off x="467544" y="1700808"/>
            <a:ext cx="2088232" cy="648072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55" name="Ohnutý roh 54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4572000" y="1844823"/>
              <a:ext cx="1872209" cy="5334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Vstup do aktivity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8" name="Skupina 30"/>
          <p:cNvGrpSpPr/>
          <p:nvPr/>
        </p:nvGrpSpPr>
        <p:grpSpPr>
          <a:xfrm>
            <a:off x="1763688" y="3573016"/>
            <a:ext cx="1296144" cy="576064"/>
            <a:chOff x="2843808" y="2492896"/>
            <a:chExt cx="1368152" cy="792088"/>
          </a:xfrm>
        </p:grpSpPr>
        <p:sp>
          <p:nvSpPr>
            <p:cNvPr id="65" name="Zaoblený obdélník 64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6" name="TextovéPole 65"/>
            <p:cNvSpPr txBox="1"/>
            <p:nvPr/>
          </p:nvSpPr>
          <p:spPr>
            <a:xfrm>
              <a:off x="2843808" y="2564903"/>
              <a:ext cx="1368152" cy="465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Šamponovat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grpSp>
        <p:nvGrpSpPr>
          <p:cNvPr id="9" name="Skupina 30"/>
          <p:cNvGrpSpPr/>
          <p:nvPr/>
        </p:nvGrpSpPr>
        <p:grpSpPr>
          <a:xfrm>
            <a:off x="3419872" y="3573016"/>
            <a:ext cx="1152128" cy="576064"/>
            <a:chOff x="2843808" y="2492896"/>
            <a:chExt cx="1368152" cy="792088"/>
          </a:xfrm>
        </p:grpSpPr>
        <p:sp>
          <p:nvSpPr>
            <p:cNvPr id="72" name="Zaoblený obdélník 71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3" name="TextovéPole 72"/>
            <p:cNvSpPr txBox="1"/>
            <p:nvPr/>
          </p:nvSpPr>
          <p:spPr>
            <a:xfrm>
              <a:off x="2843808" y="2564903"/>
              <a:ext cx="1368152" cy="465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Kartáčovat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grpSp>
        <p:nvGrpSpPr>
          <p:cNvPr id="10" name="Skupina 30"/>
          <p:cNvGrpSpPr/>
          <p:nvPr/>
        </p:nvGrpSpPr>
        <p:grpSpPr>
          <a:xfrm>
            <a:off x="4932040" y="3573016"/>
            <a:ext cx="1152128" cy="576064"/>
            <a:chOff x="2843808" y="2492896"/>
            <a:chExt cx="1368152" cy="792088"/>
          </a:xfrm>
        </p:grpSpPr>
        <p:sp>
          <p:nvSpPr>
            <p:cNvPr id="85" name="Zaoblený obdélník 84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TextovéPole 85"/>
            <p:cNvSpPr txBox="1"/>
            <p:nvPr/>
          </p:nvSpPr>
          <p:spPr>
            <a:xfrm>
              <a:off x="2843808" y="2564903"/>
              <a:ext cx="1368152" cy="465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Sprchovat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grpSp>
        <p:nvGrpSpPr>
          <p:cNvPr id="11" name="Skupina 30"/>
          <p:cNvGrpSpPr/>
          <p:nvPr/>
        </p:nvGrpSpPr>
        <p:grpSpPr>
          <a:xfrm>
            <a:off x="6444208" y="3573016"/>
            <a:ext cx="1080120" cy="576064"/>
            <a:chOff x="2843808" y="2492896"/>
            <a:chExt cx="1368152" cy="792088"/>
          </a:xfrm>
        </p:grpSpPr>
        <p:sp>
          <p:nvSpPr>
            <p:cNvPr id="94" name="Zaoblený obdélník 93"/>
            <p:cNvSpPr/>
            <p:nvPr/>
          </p:nvSpPr>
          <p:spPr>
            <a:xfrm>
              <a:off x="2843808" y="2492896"/>
              <a:ext cx="1368152" cy="792088"/>
            </a:xfrm>
            <a:prstGeom prst="roundRect">
              <a:avLst>
                <a:gd name="adj" fmla="val 1772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2843808" y="2564903"/>
              <a:ext cx="1368152" cy="465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Sušit</a:t>
              </a:r>
              <a:endParaRPr lang="cs-CZ" sz="1600" dirty="0">
                <a:latin typeface="Gill Sans MT" pitchFamily="34" charset="-18"/>
              </a:endParaRPr>
            </a:p>
          </p:txBody>
        </p:sp>
      </p:grpSp>
      <p:cxnSp>
        <p:nvCxnSpPr>
          <p:cNvPr id="102" name="Přímá spojovací šipka 101"/>
          <p:cNvCxnSpPr/>
          <p:nvPr/>
        </p:nvCxnSpPr>
        <p:spPr>
          <a:xfrm>
            <a:off x="3059832" y="386104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šipka 106"/>
          <p:cNvCxnSpPr/>
          <p:nvPr/>
        </p:nvCxnSpPr>
        <p:spPr>
          <a:xfrm>
            <a:off x="4572000" y="386104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ovací šipka 107"/>
          <p:cNvCxnSpPr/>
          <p:nvPr/>
        </p:nvCxnSpPr>
        <p:spPr>
          <a:xfrm>
            <a:off x="6084168" y="386104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římá spojovací šipka 108"/>
          <p:cNvCxnSpPr/>
          <p:nvPr/>
        </p:nvCxnSpPr>
        <p:spPr>
          <a:xfrm>
            <a:off x="7524328" y="386104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Zaoblený obdélník 110"/>
          <p:cNvSpPr/>
          <p:nvPr/>
        </p:nvSpPr>
        <p:spPr>
          <a:xfrm>
            <a:off x="971600" y="3068960"/>
            <a:ext cx="7416824" cy="1584176"/>
          </a:xfrm>
          <a:prstGeom prst="roundRect">
            <a:avLst>
              <a:gd name="adj" fmla="val 12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9" name="TextovéPole 128"/>
          <p:cNvSpPr txBox="1"/>
          <p:nvPr/>
        </p:nvSpPr>
        <p:spPr>
          <a:xfrm>
            <a:off x="1110815" y="3131676"/>
            <a:ext cx="1372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Umýt auto</a:t>
            </a:r>
            <a:endParaRPr lang="cs-CZ" dirty="0">
              <a:latin typeface="Gill Sans MT" pitchFamily="34" charset="-18"/>
            </a:endParaRPr>
          </a:p>
        </p:txBody>
      </p:sp>
      <p:cxnSp>
        <p:nvCxnSpPr>
          <p:cNvPr id="130" name="Přímá spojovací čára 129"/>
          <p:cNvCxnSpPr/>
          <p:nvPr/>
        </p:nvCxnSpPr>
        <p:spPr>
          <a:xfrm rot="5400000">
            <a:off x="107506" y="2924944"/>
            <a:ext cx="1152124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Skupina 53"/>
          <p:cNvGrpSpPr/>
          <p:nvPr/>
        </p:nvGrpSpPr>
        <p:grpSpPr>
          <a:xfrm>
            <a:off x="6732240" y="1700807"/>
            <a:ext cx="2016224" cy="648072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135" name="Ohnutý roh 134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TextovéPole 135"/>
            <p:cNvSpPr txBox="1"/>
            <p:nvPr/>
          </p:nvSpPr>
          <p:spPr>
            <a:xfrm>
              <a:off x="4572000" y="1844823"/>
              <a:ext cx="1872209" cy="5334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Výstup z aktivity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37" name="Přímá spojovací čára 136"/>
          <p:cNvCxnSpPr/>
          <p:nvPr/>
        </p:nvCxnSpPr>
        <p:spPr>
          <a:xfrm rot="5400000">
            <a:off x="7992380" y="2960948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Skupina 45"/>
          <p:cNvGrpSpPr/>
          <p:nvPr/>
        </p:nvGrpSpPr>
        <p:grpSpPr>
          <a:xfrm>
            <a:off x="323528" y="3501008"/>
            <a:ext cx="1008112" cy="648072"/>
            <a:chOff x="251520" y="3501008"/>
            <a:chExt cx="1008112" cy="720080"/>
          </a:xfrm>
        </p:grpSpPr>
        <p:sp useBgFill="1">
          <p:nvSpPr>
            <p:cNvPr id="41" name="Obdélník 40"/>
            <p:cNvSpPr/>
            <p:nvPr/>
          </p:nvSpPr>
          <p:spPr>
            <a:xfrm>
              <a:off x="251520" y="3501008"/>
              <a:ext cx="1008112" cy="720080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323528" y="3502749"/>
              <a:ext cx="9361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Špinavé auto</a:t>
              </a:r>
            </a:p>
          </p:txBody>
        </p:sp>
      </p:grpSp>
      <p:grpSp>
        <p:nvGrpSpPr>
          <p:cNvPr id="47" name="Skupina 46"/>
          <p:cNvGrpSpPr/>
          <p:nvPr/>
        </p:nvGrpSpPr>
        <p:grpSpPr>
          <a:xfrm>
            <a:off x="7884368" y="3573016"/>
            <a:ext cx="936104" cy="648072"/>
            <a:chOff x="251520" y="3501008"/>
            <a:chExt cx="1008112" cy="720080"/>
          </a:xfrm>
        </p:grpSpPr>
        <p:sp useBgFill="1">
          <p:nvSpPr>
            <p:cNvPr id="48" name="Obdélník 47"/>
            <p:cNvSpPr/>
            <p:nvPr/>
          </p:nvSpPr>
          <p:spPr>
            <a:xfrm>
              <a:off x="251520" y="3501008"/>
              <a:ext cx="1008112" cy="720080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323528" y="3502749"/>
              <a:ext cx="9361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Gill Sans MT" pitchFamily="34" charset="-18"/>
                </a:rPr>
                <a:t>Čisté auto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3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Šipka dolů 5"/>
          <p:cNvSpPr/>
          <p:nvPr/>
        </p:nvSpPr>
        <p:spPr>
          <a:xfrm>
            <a:off x="971600" y="1196752"/>
            <a:ext cx="936104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Pohledy na model IS</a:t>
            </a:r>
            <a:endParaRPr lang="cs-CZ" sz="3200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Modelování logické struktury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Případy užití popisují: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chování systému jako množinu aktivit</a:t>
            </a:r>
          </a:p>
          <a:p>
            <a:r>
              <a:rPr lang="cs-CZ" dirty="0" smtClean="0">
                <a:latin typeface="Gill Sans MT" pitchFamily="34" charset="-18"/>
              </a:rPr>
              <a:t>Třídy (</a:t>
            </a:r>
            <a:r>
              <a:rPr lang="cs-CZ" dirty="0" err="1" smtClean="0">
                <a:latin typeface="Gill Sans MT" pitchFamily="34" charset="-18"/>
              </a:rPr>
              <a:t>Classes</a:t>
            </a:r>
            <a:r>
              <a:rPr lang="cs-CZ" dirty="0" smtClean="0">
                <a:latin typeface="Gill Sans MT" pitchFamily="34" charset="-18"/>
              </a:rPr>
              <a:t>) popisují: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typy objektů, které jsou potřebné k tomu, aby systém byl schopen vykonávat tyto aktivity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Třídy a objekty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Objekt: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kombinuje data a funkce do jediné soudržné jednotky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ukrývá svoje data za vrstvu funkcí</a:t>
            </a:r>
          </a:p>
          <a:p>
            <a:r>
              <a:rPr lang="cs-CZ" dirty="0" smtClean="0">
                <a:latin typeface="Gill Sans MT" pitchFamily="34" charset="-18"/>
              </a:rPr>
              <a:t>Objekt má:</a:t>
            </a:r>
          </a:p>
          <a:p>
            <a:pPr lvl="1"/>
            <a:r>
              <a:rPr lang="cs-CZ" smtClean="0">
                <a:latin typeface="Gill Sans MT" pitchFamily="34" charset="-18"/>
              </a:rPr>
              <a:t>Stav</a:t>
            </a:r>
            <a:r>
              <a:rPr lang="cs-CZ" dirty="0" smtClean="0">
                <a:latin typeface="Gill Sans MT" pitchFamily="34" charset="-18"/>
              </a:rPr>
              <a:t>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hodnoty atributů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Chování: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operace, které popisují chování objektu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implementace (realizace) operace se nazývá </a:t>
            </a:r>
            <a:r>
              <a:rPr lang="cs-CZ" b="1" dirty="0" smtClean="0">
                <a:latin typeface="Gill Sans MT" pitchFamily="34" charset="-18"/>
              </a:rPr>
              <a:t>metoda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metody zpravidla mění stav (atributy) objektu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Identitu objektu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Třídy a objekty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Třídy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Zapouzdření (</a:t>
            </a:r>
            <a:r>
              <a:rPr lang="cs-CZ" dirty="0" err="1" smtClean="0">
                <a:latin typeface="Gill Sans MT" pitchFamily="34" charset="-18"/>
              </a:rPr>
              <a:t>Encapsulation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Objekt jako černá skříňka, která s okolím komunikuje prostřednictvím metod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Snadno lze změnit chování třídy a nemá to vliv na okolí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Třídy a objekty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2204864"/>
          <a:ext cx="609600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475656" y="4149080"/>
          <a:ext cx="609600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Třídy a objekty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Objekt:</a:t>
            </a:r>
          </a:p>
          <a:p>
            <a:pPr lvl="1"/>
            <a:r>
              <a:rPr lang="cs-CZ" dirty="0" smtClean="0"/>
              <a:t>Osobní automobil </a:t>
            </a:r>
          </a:p>
          <a:p>
            <a:pPr lvl="2"/>
            <a:r>
              <a:rPr lang="cs-CZ" dirty="0" smtClean="0"/>
              <a:t>typ: Škoda </a:t>
            </a:r>
            <a:r>
              <a:rPr lang="cs-CZ" dirty="0" err="1" smtClean="0"/>
              <a:t>Octavia</a:t>
            </a:r>
            <a:endParaRPr lang="cs-CZ" dirty="0" smtClean="0"/>
          </a:p>
          <a:p>
            <a:pPr lvl="2"/>
            <a:r>
              <a:rPr lang="cs-CZ" dirty="0" smtClean="0"/>
              <a:t>barva: červená</a:t>
            </a:r>
          </a:p>
          <a:p>
            <a:pPr lvl="2"/>
            <a:r>
              <a:rPr lang="cs-CZ" dirty="0" smtClean="0"/>
              <a:t>RZ: 4J0 3695</a:t>
            </a:r>
          </a:p>
          <a:p>
            <a:r>
              <a:rPr lang="cs-CZ" dirty="0" smtClean="0"/>
              <a:t>Třída</a:t>
            </a:r>
          </a:p>
          <a:p>
            <a:pPr lvl="1"/>
            <a:r>
              <a:rPr lang="cs-CZ" dirty="0" smtClean="0"/>
              <a:t>Osobní automobil</a:t>
            </a:r>
          </a:p>
          <a:p>
            <a:pPr lvl="2"/>
            <a:r>
              <a:rPr lang="cs-CZ" dirty="0" smtClean="0"/>
              <a:t>Popisuje atributy (typ, barva,RZ) a chování všech osobních automobilů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Model 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Gill Sans MT" pitchFamily="34" charset="-18"/>
              </a:rPr>
              <a:t>Model</a:t>
            </a:r>
            <a:r>
              <a:rPr lang="cs-CZ" dirty="0" smtClean="0">
                <a:latin typeface="Gill Sans MT" pitchFamily="34" charset="-18"/>
              </a:rPr>
              <a:t> je abstrakce reálné věci</a:t>
            </a:r>
          </a:p>
          <a:p>
            <a:r>
              <a:rPr lang="cs-CZ" dirty="0" smtClean="0">
                <a:latin typeface="Gill Sans MT" pitchFamily="34" charset="-18"/>
              </a:rPr>
              <a:t>Model je zjednodušení reality</a:t>
            </a:r>
          </a:p>
          <a:p>
            <a:r>
              <a:rPr lang="cs-CZ" dirty="0" smtClean="0">
                <a:latin typeface="Gill Sans MT" pitchFamily="34" charset="-18"/>
              </a:rPr>
              <a:t>Potřebujeme jazyk pro popis modelu</a:t>
            </a:r>
          </a:p>
          <a:p>
            <a:r>
              <a:rPr lang="cs-CZ" b="1" dirty="0" smtClean="0">
                <a:latin typeface="Gill Sans MT" pitchFamily="34" charset="-18"/>
              </a:rPr>
              <a:t>Modelovací jazyk</a:t>
            </a:r>
            <a:r>
              <a:rPr lang="cs-CZ" dirty="0" smtClean="0">
                <a:latin typeface="Gill Sans MT" pitchFamily="34" charset="-18"/>
              </a:rPr>
              <a:t>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kód programovacího jazyka, obrázky, diagramy, dlouhé textové popisy,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cokoliv,  co pomůže popsat systém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Diagramy tříd (</a:t>
            </a:r>
            <a:r>
              <a:rPr lang="cs-CZ" sz="3200" dirty="0" err="1" smtClean="0">
                <a:latin typeface="Gill Sans MT" pitchFamily="34" charset="-18"/>
              </a:rPr>
              <a:t>Classes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725" y="1834480"/>
            <a:ext cx="8234363" cy="4114800"/>
          </a:xfrm>
        </p:spPr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Možnosti zobrazení třídy v UML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19" name="Skupina 18"/>
          <p:cNvGrpSpPr/>
          <p:nvPr/>
        </p:nvGrpSpPr>
        <p:grpSpPr>
          <a:xfrm>
            <a:off x="755576" y="2420888"/>
            <a:ext cx="1800200" cy="3024336"/>
            <a:chOff x="1331640" y="2348880"/>
            <a:chExt cx="2016224" cy="3024336"/>
          </a:xfrm>
        </p:grpSpPr>
        <p:sp>
          <p:nvSpPr>
            <p:cNvPr id="4" name="Obdélník 3"/>
            <p:cNvSpPr/>
            <p:nvPr/>
          </p:nvSpPr>
          <p:spPr>
            <a:xfrm>
              <a:off x="1331640" y="2348880"/>
              <a:ext cx="2016224" cy="30243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ovací čára 6"/>
            <p:cNvCxnSpPr/>
            <p:nvPr/>
          </p:nvCxnSpPr>
          <p:spPr>
            <a:xfrm>
              <a:off x="1331640" y="3068960"/>
              <a:ext cx="20162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>
              <a:off x="1331640" y="4221088"/>
              <a:ext cx="20162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1475656" y="2492896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Jméno třídy</a:t>
              </a:r>
              <a:endParaRPr lang="cs-CZ" dirty="0">
                <a:latin typeface="Gill Sans MT" pitchFamily="34" charset="-18"/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475656" y="3059668"/>
              <a:ext cx="172819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Atribut</a:t>
              </a:r>
            </a:p>
            <a:p>
              <a:r>
                <a:rPr lang="cs-CZ" dirty="0" smtClean="0">
                  <a:latin typeface="Gill Sans MT" pitchFamily="34" charset="-18"/>
                </a:rPr>
                <a:t>Atribut</a:t>
              </a:r>
            </a:p>
            <a:p>
              <a:r>
                <a:rPr lang="cs-CZ" dirty="0" smtClean="0">
                  <a:latin typeface="Gill Sans MT" pitchFamily="34" charset="-18"/>
                </a:rPr>
                <a:t>Atribut</a:t>
              </a:r>
              <a:endParaRPr lang="cs-CZ" dirty="0">
                <a:latin typeface="Gill Sans MT" pitchFamily="34" charset="-18"/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1475656" y="4293096"/>
              <a:ext cx="17281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Operace</a:t>
              </a:r>
            </a:p>
            <a:p>
              <a:r>
                <a:rPr lang="cs-CZ" dirty="0" smtClean="0">
                  <a:latin typeface="Gill Sans MT" pitchFamily="34" charset="-18"/>
                </a:rPr>
                <a:t>Operace</a:t>
              </a:r>
              <a:endParaRPr lang="cs-CZ" dirty="0">
                <a:latin typeface="Gill Sans MT" pitchFamily="34" charset="-18"/>
              </a:endParaRPr>
            </a:p>
          </p:txBody>
        </p:sp>
      </p:grpSp>
      <p:sp>
        <p:nvSpPr>
          <p:cNvPr id="35" name="Obdélník 34"/>
          <p:cNvSpPr/>
          <p:nvPr/>
        </p:nvSpPr>
        <p:spPr>
          <a:xfrm>
            <a:off x="2843808" y="2420888"/>
            <a:ext cx="1800200" cy="187220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ovací čára 35"/>
          <p:cNvCxnSpPr/>
          <p:nvPr/>
        </p:nvCxnSpPr>
        <p:spPr>
          <a:xfrm>
            <a:off x="2843808" y="3068960"/>
            <a:ext cx="1800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972394" y="249289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Jméno třídy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972394" y="3059668"/>
            <a:ext cx="1543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Atribut</a:t>
            </a:r>
          </a:p>
          <a:p>
            <a:r>
              <a:rPr lang="cs-CZ" dirty="0" smtClean="0">
                <a:latin typeface="Gill Sans MT" pitchFamily="34" charset="-18"/>
              </a:rPr>
              <a:t>Atribut</a:t>
            </a:r>
          </a:p>
          <a:p>
            <a:r>
              <a:rPr lang="cs-CZ" dirty="0" smtClean="0">
                <a:latin typeface="Gill Sans MT" pitchFamily="34" charset="-18"/>
              </a:rPr>
              <a:t>Atribut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932040" y="2420888"/>
            <a:ext cx="1800200" cy="187220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ovací čára 42"/>
          <p:cNvCxnSpPr/>
          <p:nvPr/>
        </p:nvCxnSpPr>
        <p:spPr>
          <a:xfrm>
            <a:off x="4932040" y="3068960"/>
            <a:ext cx="1800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5060626" y="249289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Jméno třídy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060626" y="3284984"/>
            <a:ext cx="154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Operace</a:t>
            </a:r>
          </a:p>
          <a:p>
            <a:r>
              <a:rPr lang="cs-CZ" dirty="0" smtClean="0">
                <a:latin typeface="Gill Sans MT" pitchFamily="34" charset="-18"/>
              </a:rPr>
              <a:t>Operace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7020272" y="2420888"/>
            <a:ext cx="1800200" cy="72008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7148858" y="249289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Jméno třídy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Viditelnost atributů a operací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700808"/>
          <a:ext cx="8316416" cy="47525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4461"/>
                <a:gridCol w="1231803"/>
                <a:gridCol w="1224136"/>
                <a:gridCol w="4716016"/>
              </a:tblGrid>
              <a:tr h="164036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Znak před atributem nebo operací</a:t>
                      </a:r>
                      <a:endParaRPr lang="cs-CZ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>
                          <a:solidFill>
                            <a:schemeClr val="tx1"/>
                          </a:solidFill>
                        </a:rPr>
                        <a:t>Viditelnost</a:t>
                      </a:r>
                      <a:endParaRPr lang="cs-CZ" noProof="0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>
                          <a:solidFill>
                            <a:schemeClr val="tx1"/>
                          </a:solidFill>
                        </a:rPr>
                        <a:t>Viditelnost anglicky</a:t>
                      </a:r>
                      <a:endParaRPr lang="cs-CZ" noProof="0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Atribut nebo operace jsou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viditelné pro:</a:t>
                      </a:r>
                      <a:endParaRPr lang="cs-CZ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50788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+</a:t>
                      </a:r>
                      <a:endParaRPr lang="cs-CZ" sz="32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veřejný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Public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všechny třídy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859805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#</a:t>
                      </a:r>
                      <a:endParaRPr lang="cs-CZ" sz="32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chráněný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Protected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třídu, kde je deklarován, a třídy,</a:t>
                      </a:r>
                      <a:r>
                        <a:rPr lang="cs-CZ" baseline="0" dirty="0" smtClean="0"/>
                        <a:t> které dědí z této třídy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5078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~</a:t>
                      </a:r>
                      <a:endParaRPr lang="cs-CZ" sz="32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balíčková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Package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všechny třídy z balíčku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5078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-</a:t>
                      </a:r>
                      <a:endParaRPr lang="cs-CZ" sz="32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privátní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Private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jen třída, kde je deklarován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052736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Atributy třídy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Datové položky, které reprezentují stav objektu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228184" y="2996952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6300192" y="313167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Autor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228184" y="3861048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6341339" y="385175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Vydavatel</a:t>
            </a:r>
            <a:endParaRPr lang="cs-CZ" dirty="0">
              <a:latin typeface="Gill Sans MT" pitchFamily="34" charset="-18"/>
            </a:endParaRPr>
          </a:p>
        </p:txBody>
      </p:sp>
      <p:cxnSp>
        <p:nvCxnSpPr>
          <p:cNvPr id="20" name="Přímá spojovací šipka 19"/>
          <p:cNvCxnSpPr>
            <a:endCxn id="18" idx="1"/>
          </p:cNvCxnSpPr>
          <p:nvPr/>
        </p:nvCxnSpPr>
        <p:spPr>
          <a:xfrm flipV="1">
            <a:off x="4860032" y="4185084"/>
            <a:ext cx="1368152" cy="3600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endCxn id="16" idx="1"/>
          </p:cNvCxnSpPr>
          <p:nvPr/>
        </p:nvCxnSpPr>
        <p:spPr>
          <a:xfrm flipV="1">
            <a:off x="4860032" y="3320988"/>
            <a:ext cx="1368152" cy="3600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Skupina 53"/>
          <p:cNvGrpSpPr/>
          <p:nvPr/>
        </p:nvGrpSpPr>
        <p:grpSpPr>
          <a:xfrm>
            <a:off x="539552" y="4149079"/>
            <a:ext cx="1584176" cy="504057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39" name="Ohnutý roh 38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4572000" y="1844824"/>
              <a:ext cx="1872209" cy="6859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Viditelnost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41" name="Přímá spojovací čára 40"/>
          <p:cNvCxnSpPr/>
          <p:nvPr/>
        </p:nvCxnSpPr>
        <p:spPr>
          <a:xfrm rot="10800000" flipV="1">
            <a:off x="1259638" y="3645025"/>
            <a:ext cx="1368147" cy="50405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4829171" y="3861048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1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5940152" y="3851756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cs-CZ" dirty="0" smtClean="0">
              <a:latin typeface="+mj-lt"/>
            </a:endParaRPr>
          </a:p>
        </p:txBody>
      </p:sp>
      <p:grpSp>
        <p:nvGrpSpPr>
          <p:cNvPr id="49" name="Skupina 53"/>
          <p:cNvGrpSpPr/>
          <p:nvPr/>
        </p:nvGrpSpPr>
        <p:grpSpPr>
          <a:xfrm>
            <a:off x="1763688" y="4941167"/>
            <a:ext cx="1872208" cy="504057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50" name="Ohnutý roh 49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4572000" y="1844824"/>
              <a:ext cx="1872209" cy="6859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Jméno atributu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52" name="Skupina 53"/>
          <p:cNvGrpSpPr/>
          <p:nvPr/>
        </p:nvGrpSpPr>
        <p:grpSpPr>
          <a:xfrm>
            <a:off x="3851920" y="4941167"/>
            <a:ext cx="1584176" cy="504057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53" name="Ohnutý roh 52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4572000" y="1844824"/>
              <a:ext cx="1872209" cy="6859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Typ atributu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55" name="Přímá spojovací čára 54"/>
          <p:cNvCxnSpPr/>
          <p:nvPr/>
        </p:nvCxnSpPr>
        <p:spPr>
          <a:xfrm rot="5400000">
            <a:off x="2411762" y="4437112"/>
            <a:ext cx="936103" cy="7200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>
            <a:endCxn id="53" idx="2"/>
          </p:cNvCxnSpPr>
          <p:nvPr/>
        </p:nvCxnSpPr>
        <p:spPr>
          <a:xfrm rot="16200000" flipH="1">
            <a:off x="3743910" y="4041068"/>
            <a:ext cx="1008111" cy="79208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Skupina 53"/>
          <p:cNvGrpSpPr/>
          <p:nvPr/>
        </p:nvGrpSpPr>
        <p:grpSpPr>
          <a:xfrm>
            <a:off x="5148064" y="2204863"/>
            <a:ext cx="2880320" cy="504057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60" name="Ohnutý roh 59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4458843" y="1817282"/>
              <a:ext cx="1859351" cy="6859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Atribut formou asociace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62" name="Přímá spojovací čára 61"/>
          <p:cNvCxnSpPr/>
          <p:nvPr/>
        </p:nvCxnSpPr>
        <p:spPr>
          <a:xfrm rot="5400000">
            <a:off x="5436097" y="2852936"/>
            <a:ext cx="648072" cy="36004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Skupina 65"/>
          <p:cNvGrpSpPr/>
          <p:nvPr/>
        </p:nvGrpSpPr>
        <p:grpSpPr>
          <a:xfrm>
            <a:off x="2411760" y="2564904"/>
            <a:ext cx="3919293" cy="2016224"/>
            <a:chOff x="2411760" y="2564904"/>
            <a:chExt cx="3919293" cy="2016224"/>
          </a:xfrm>
        </p:grpSpPr>
        <p:grpSp>
          <p:nvGrpSpPr>
            <p:cNvPr id="15" name="Skupina 14"/>
            <p:cNvGrpSpPr/>
            <p:nvPr/>
          </p:nvGrpSpPr>
          <p:grpSpPr>
            <a:xfrm>
              <a:off x="2411760" y="2564904"/>
              <a:ext cx="2592288" cy="2016224"/>
              <a:chOff x="1763688" y="2348880"/>
              <a:chExt cx="2592288" cy="2016224"/>
            </a:xfrm>
          </p:grpSpPr>
          <p:sp>
            <p:nvSpPr>
              <p:cNvPr id="6" name="Obdélník 5"/>
              <p:cNvSpPr/>
              <p:nvPr/>
            </p:nvSpPr>
            <p:spPr>
              <a:xfrm>
                <a:off x="1763688" y="2348880"/>
                <a:ext cx="2448272" cy="201622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" name="Přímá spojovací čára 6"/>
              <p:cNvCxnSpPr/>
              <p:nvPr/>
            </p:nvCxnSpPr>
            <p:spPr>
              <a:xfrm>
                <a:off x="1763688" y="3068960"/>
                <a:ext cx="244827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ovéPole 8"/>
              <p:cNvSpPr txBox="1"/>
              <p:nvPr/>
            </p:nvSpPr>
            <p:spPr>
              <a:xfrm>
                <a:off x="1892274" y="2492896"/>
                <a:ext cx="15430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Gill Sans MT" pitchFamily="34" charset="-18"/>
                  </a:rPr>
                  <a:t>Kniha</a:t>
                </a:r>
                <a:endParaRPr lang="cs-CZ" dirty="0">
                  <a:latin typeface="Gill Sans MT" pitchFamily="34" charset="-18"/>
                </a:endParaRPr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1892274" y="3059668"/>
                <a:ext cx="24637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ill Sans MT" pitchFamily="34" charset="-18"/>
                  </a:rPr>
                  <a:t>+</a:t>
                </a:r>
                <a:r>
                  <a:rPr lang="cs-CZ" dirty="0" err="1" smtClean="0">
                    <a:latin typeface="Gill Sans MT" pitchFamily="34" charset="-18"/>
                  </a:rPr>
                  <a:t>nazevKnihy</a:t>
                </a:r>
                <a:r>
                  <a:rPr lang="cs-CZ" dirty="0" smtClean="0">
                    <a:latin typeface="Gill Sans MT" pitchFamily="34" charset="-18"/>
                  </a:rPr>
                  <a:t>:  </a:t>
                </a:r>
                <a:r>
                  <a:rPr lang="cs-CZ" dirty="0" err="1" smtClean="0">
                    <a:latin typeface="Gill Sans MT" pitchFamily="34" charset="-18"/>
                  </a:rPr>
                  <a:t>String</a:t>
                </a:r>
                <a:endParaRPr lang="cs-CZ" dirty="0" smtClean="0">
                  <a:latin typeface="Gill Sans MT" pitchFamily="34" charset="-18"/>
                </a:endParaRPr>
              </a:p>
              <a:p>
                <a:r>
                  <a:rPr lang="en-US" dirty="0" smtClean="0">
                    <a:latin typeface="Gill Sans MT" pitchFamily="34" charset="-18"/>
                  </a:rPr>
                  <a:t>-</a:t>
                </a:r>
                <a:r>
                  <a:rPr lang="en-US" dirty="0" err="1" smtClean="0">
                    <a:latin typeface="Gill Sans MT" pitchFamily="34" charset="-18"/>
                  </a:rPr>
                  <a:t>cena</a:t>
                </a:r>
                <a:r>
                  <a:rPr lang="en-US" dirty="0" smtClean="0">
                    <a:latin typeface="Gill Sans MT" pitchFamily="34" charset="-18"/>
                  </a:rPr>
                  <a:t>:  Currency</a:t>
                </a:r>
                <a:endParaRPr lang="cs-CZ" dirty="0">
                  <a:latin typeface="Gill Sans MT" pitchFamily="34" charset="-18"/>
                </a:endParaRPr>
              </a:p>
            </p:txBody>
          </p:sp>
        </p:grpSp>
        <p:sp>
          <p:nvSpPr>
            <p:cNvPr id="45" name="TextovéPole 44"/>
            <p:cNvSpPr txBox="1"/>
            <p:nvPr/>
          </p:nvSpPr>
          <p:spPr>
            <a:xfrm>
              <a:off x="4829171" y="2987660"/>
              <a:ext cx="3188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+mj-lt"/>
                </a:rPr>
                <a:t>1</a:t>
              </a:r>
              <a:endParaRPr lang="cs-CZ" dirty="0">
                <a:latin typeface="+mj-lt"/>
              </a:endParaRP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5940153" y="305966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ill Sans MT" pitchFamily="34" charset="-18"/>
                </a:rPr>
                <a:t>*</a:t>
              </a:r>
              <a:endParaRPr lang="cs-CZ" dirty="0">
                <a:latin typeface="Gill Sans MT" pitchFamily="34" charset="-18"/>
              </a:endParaRPr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4788024" y="3284984"/>
              <a:ext cx="15430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ill Sans MT" pitchFamily="34" charset="-18"/>
                </a:rPr>
                <a:t>+</a:t>
              </a:r>
              <a:r>
                <a:rPr lang="en-US" dirty="0" err="1" smtClean="0">
                  <a:latin typeface="Gill Sans MT" pitchFamily="34" charset="-18"/>
                </a:rPr>
                <a:t>autori</a:t>
              </a:r>
              <a:endParaRPr lang="cs-CZ" dirty="0">
                <a:latin typeface="Gill Sans MT" pitchFamily="34" charset="-18"/>
              </a:endParaRPr>
            </a:p>
          </p:txBody>
        </p:sp>
      </p:grpSp>
      <p:sp>
        <p:nvSpPr>
          <p:cNvPr id="65" name="TextovéPole 64"/>
          <p:cNvSpPr txBox="1"/>
          <p:nvPr/>
        </p:nvSpPr>
        <p:spPr>
          <a:xfrm>
            <a:off x="4788024" y="4149080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+</a:t>
            </a:r>
            <a:r>
              <a:rPr lang="en-US" dirty="0" err="1" smtClean="0">
                <a:latin typeface="Gill Sans MT" pitchFamily="34" charset="-18"/>
              </a:rPr>
              <a:t>vydavatel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37" name="Skupina 53"/>
          <p:cNvGrpSpPr/>
          <p:nvPr/>
        </p:nvGrpSpPr>
        <p:grpSpPr>
          <a:xfrm>
            <a:off x="251520" y="2636912"/>
            <a:ext cx="1872208" cy="720084"/>
            <a:chOff x="4427984" y="1700808"/>
            <a:chExt cx="2160240" cy="936104"/>
          </a:xfrm>
          <a:solidFill>
            <a:schemeClr val="accent2"/>
          </a:solidFill>
        </p:grpSpPr>
        <p:sp>
          <p:nvSpPr>
            <p:cNvPr id="42" name="Ohnutý roh 41"/>
            <p:cNvSpPr/>
            <p:nvPr/>
          </p:nvSpPr>
          <p:spPr>
            <a:xfrm flipV="1">
              <a:off x="4427984" y="1700808"/>
              <a:ext cx="2160240" cy="936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4507993" y="1792719"/>
              <a:ext cx="1914060" cy="4801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err="1" smtClean="0">
                  <a:latin typeface="Gill Sans MT" pitchFamily="34" charset="-18"/>
                </a:rPr>
                <a:t>Inline</a:t>
              </a:r>
              <a:r>
                <a:rPr lang="cs-CZ" dirty="0" smtClean="0">
                  <a:latin typeface="Gill Sans MT" pitchFamily="34" charset="-18"/>
                </a:rPr>
                <a:t> atributy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44" name="Přímá spojovací čára 43"/>
          <p:cNvCxnSpPr/>
          <p:nvPr/>
        </p:nvCxnSpPr>
        <p:spPr>
          <a:xfrm rot="10800000">
            <a:off x="1043608" y="3356994"/>
            <a:ext cx="2016224" cy="28803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Atributy třídy: asociace tříd</a:t>
            </a:r>
            <a:endParaRPr lang="cs-CZ" sz="3200" dirty="0">
              <a:latin typeface="Gill Sans MT" pitchFamily="34" charset="-18"/>
            </a:endParaRPr>
          </a:p>
        </p:txBody>
      </p:sp>
      <p:grpSp>
        <p:nvGrpSpPr>
          <p:cNvPr id="4" name="Skupina 14"/>
          <p:cNvGrpSpPr/>
          <p:nvPr/>
        </p:nvGrpSpPr>
        <p:grpSpPr>
          <a:xfrm>
            <a:off x="3635896" y="2924944"/>
            <a:ext cx="3384376" cy="2592288"/>
            <a:chOff x="1763688" y="2348880"/>
            <a:chExt cx="2592288" cy="2016224"/>
          </a:xfrm>
        </p:grpSpPr>
        <p:sp>
          <p:nvSpPr>
            <p:cNvPr id="6" name="Obdélník 5"/>
            <p:cNvSpPr/>
            <p:nvPr/>
          </p:nvSpPr>
          <p:spPr>
            <a:xfrm>
              <a:off x="1763688" y="2348880"/>
              <a:ext cx="2448272" cy="20162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ovací čára 6"/>
            <p:cNvCxnSpPr/>
            <p:nvPr/>
          </p:nvCxnSpPr>
          <p:spPr>
            <a:xfrm>
              <a:off x="1763688" y="3068960"/>
              <a:ext cx="244827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1892274" y="2492896"/>
              <a:ext cx="15430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Kniha</a:t>
              </a:r>
              <a:endParaRPr lang="cs-CZ" dirty="0">
                <a:latin typeface="Gill Sans MT" pitchFamily="34" charset="-18"/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892274" y="3059668"/>
              <a:ext cx="246370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ill Sans MT" pitchFamily="34" charset="-18"/>
                </a:rPr>
                <a:t>+</a:t>
              </a:r>
              <a:r>
                <a:rPr lang="cs-CZ" dirty="0" err="1" smtClean="0">
                  <a:latin typeface="Gill Sans MT" pitchFamily="34" charset="-18"/>
                </a:rPr>
                <a:t>nazevKnihy</a:t>
              </a:r>
              <a:r>
                <a:rPr lang="cs-CZ" dirty="0" smtClean="0">
                  <a:latin typeface="Gill Sans MT" pitchFamily="34" charset="-18"/>
                </a:rPr>
                <a:t>:  </a:t>
              </a:r>
              <a:r>
                <a:rPr lang="cs-CZ" dirty="0" err="1" smtClean="0">
                  <a:latin typeface="Gill Sans MT" pitchFamily="34" charset="-18"/>
                </a:rPr>
                <a:t>String</a:t>
              </a:r>
              <a:endParaRPr lang="cs-CZ" dirty="0" smtClean="0">
                <a:latin typeface="Gill Sans MT" pitchFamily="34" charset="-18"/>
              </a:endParaRPr>
            </a:p>
            <a:p>
              <a:r>
                <a:rPr lang="en-US" dirty="0" smtClean="0">
                  <a:latin typeface="Gill Sans MT" pitchFamily="34" charset="-18"/>
                </a:rPr>
                <a:t>+</a:t>
              </a:r>
              <a:r>
                <a:rPr lang="en-US" dirty="0" err="1" smtClean="0">
                  <a:latin typeface="Gill Sans MT" pitchFamily="34" charset="-18"/>
                </a:rPr>
                <a:t>autori</a:t>
              </a:r>
              <a:r>
                <a:rPr lang="en-US" dirty="0" smtClean="0">
                  <a:latin typeface="Gill Sans MT" pitchFamily="34" charset="-18"/>
                </a:rPr>
                <a:t>: </a:t>
              </a:r>
              <a:r>
                <a:rPr lang="cs-CZ" dirty="0" smtClean="0">
                  <a:latin typeface="Gill Sans MT" pitchFamily="34" charset="-18"/>
                </a:rPr>
                <a:t> </a:t>
              </a:r>
              <a:r>
                <a:rPr lang="en-US" dirty="0" err="1" smtClean="0">
                  <a:latin typeface="Gill Sans MT" pitchFamily="34" charset="-18"/>
                </a:rPr>
                <a:t>Autor</a:t>
              </a:r>
              <a:endParaRPr lang="en-US" dirty="0" smtClean="0">
                <a:latin typeface="Gill Sans MT" pitchFamily="34" charset="-18"/>
              </a:endParaRPr>
            </a:p>
            <a:p>
              <a:r>
                <a:rPr lang="en-US" dirty="0" smtClean="0">
                  <a:latin typeface="Gill Sans MT" pitchFamily="34" charset="-18"/>
                </a:rPr>
                <a:t>+v</a:t>
              </a:r>
              <a:r>
                <a:rPr lang="cs-CZ" dirty="0" err="1" smtClean="0">
                  <a:latin typeface="Gill Sans MT" pitchFamily="34" charset="-18"/>
                </a:rPr>
                <a:t>ydavatel</a:t>
              </a:r>
              <a:r>
                <a:rPr lang="cs-CZ" dirty="0" smtClean="0">
                  <a:latin typeface="Gill Sans MT" pitchFamily="34" charset="-18"/>
                </a:rPr>
                <a:t>:  Vydavatel</a:t>
              </a:r>
            </a:p>
            <a:p>
              <a:r>
                <a:rPr lang="en-US" dirty="0" smtClean="0">
                  <a:latin typeface="Gill Sans MT" pitchFamily="34" charset="-18"/>
                </a:rPr>
                <a:t>-</a:t>
              </a:r>
              <a:r>
                <a:rPr lang="en-US" dirty="0" err="1" smtClean="0">
                  <a:latin typeface="Gill Sans MT" pitchFamily="34" charset="-18"/>
                </a:rPr>
                <a:t>cena</a:t>
              </a:r>
              <a:r>
                <a:rPr lang="en-US" dirty="0" smtClean="0">
                  <a:latin typeface="Gill Sans MT" pitchFamily="34" charset="-18"/>
                </a:rPr>
                <a:t>:  Currency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12" name="Skupina 53"/>
          <p:cNvGrpSpPr/>
          <p:nvPr/>
        </p:nvGrpSpPr>
        <p:grpSpPr>
          <a:xfrm>
            <a:off x="539552" y="1772816"/>
            <a:ext cx="2808312" cy="1296144"/>
            <a:chOff x="4427984" y="1700807"/>
            <a:chExt cx="2160240" cy="1648104"/>
          </a:xfrm>
          <a:solidFill>
            <a:schemeClr val="accent2"/>
          </a:solidFill>
        </p:grpSpPr>
        <p:sp>
          <p:nvSpPr>
            <p:cNvPr id="60" name="Ohnutý roh 59"/>
            <p:cNvSpPr/>
            <p:nvPr/>
          </p:nvSpPr>
          <p:spPr>
            <a:xfrm flipV="1">
              <a:off x="4427984" y="1700807"/>
              <a:ext cx="2160240" cy="1648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4458843" y="1817282"/>
              <a:ext cx="1859351" cy="11740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Asociaci je možno kvůli přehlednosti řešit i takto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62" name="Přímá spojovací čára 61"/>
          <p:cNvCxnSpPr>
            <a:stCxn id="60" idx="0"/>
          </p:cNvCxnSpPr>
          <p:nvPr/>
        </p:nvCxnSpPr>
        <p:spPr>
          <a:xfrm rot="16200000" flipH="1">
            <a:off x="2249742" y="2762926"/>
            <a:ext cx="1296144" cy="19082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60" idx="0"/>
            <a:endCxn id="10" idx="1"/>
          </p:cNvCxnSpPr>
          <p:nvPr/>
        </p:nvCxnSpPr>
        <p:spPr>
          <a:xfrm rot="16200000" flipH="1">
            <a:off x="2102993" y="2909675"/>
            <a:ext cx="1541494" cy="186006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Atributy třídy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Jména: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neobsahují české znaky</a:t>
            </a:r>
          </a:p>
          <a:p>
            <a:r>
              <a:rPr lang="cs-CZ" dirty="0" smtClean="0">
                <a:latin typeface="Gill Sans MT" pitchFamily="34" charset="-18"/>
              </a:rPr>
              <a:t>Jména tříd: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Např. začíná velkým písmenem</a:t>
            </a:r>
          </a:p>
          <a:p>
            <a:r>
              <a:rPr lang="cs-CZ" dirty="0" smtClean="0">
                <a:latin typeface="Gill Sans MT" pitchFamily="34" charset="-18"/>
              </a:rPr>
              <a:t>Jméno atributu: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Např. začíná malým písmenem, další slova začínají velkým písmenem</a:t>
            </a:r>
          </a:p>
          <a:p>
            <a:r>
              <a:rPr lang="cs-CZ" dirty="0" smtClean="0">
                <a:latin typeface="Gill Sans MT" pitchFamily="34" charset="-18"/>
              </a:rPr>
              <a:t>Typ atributu: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Např. 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Integer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Float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Boolean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Char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Currency</a:t>
            </a:r>
            <a:r>
              <a:rPr lang="cs-CZ" dirty="0" smtClean="0">
                <a:latin typeface="Gill Sans MT" pitchFamily="34" charset="-18"/>
              </a:rPr>
              <a:t> (měna) – inspirace z konkrétního jazyka, který se bude používat (Java, C</a:t>
            </a:r>
            <a:r>
              <a:rPr lang="en-US" dirty="0" smtClean="0">
                <a:latin typeface="Gill Sans MT" pitchFamily="34" charset="-18"/>
              </a:rPr>
              <a:t>++, Objective C)</a:t>
            </a:r>
            <a:endParaRPr lang="cs-CZ" dirty="0" smtClean="0">
              <a:latin typeface="Gill Sans MT" pitchFamily="34" charset="-18"/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052736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Chování třídy: operace</a:t>
            </a:r>
            <a:endParaRPr lang="cs-CZ" sz="3200" dirty="0">
              <a:latin typeface="Gill Sans MT" pitchFamily="34" charset="-18"/>
            </a:endParaRPr>
          </a:p>
        </p:txBody>
      </p:sp>
      <p:grpSp>
        <p:nvGrpSpPr>
          <p:cNvPr id="3" name="Skupina 14"/>
          <p:cNvGrpSpPr/>
          <p:nvPr/>
        </p:nvGrpSpPr>
        <p:grpSpPr>
          <a:xfrm>
            <a:off x="3563888" y="2060848"/>
            <a:ext cx="4680520" cy="3456384"/>
            <a:chOff x="1763688" y="2348880"/>
            <a:chExt cx="2448272" cy="2016224"/>
          </a:xfrm>
        </p:grpSpPr>
        <p:sp>
          <p:nvSpPr>
            <p:cNvPr id="6" name="Obdélník 5"/>
            <p:cNvSpPr/>
            <p:nvPr/>
          </p:nvSpPr>
          <p:spPr>
            <a:xfrm>
              <a:off x="1763688" y="2348880"/>
              <a:ext cx="2448272" cy="20162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ovací čára 6"/>
            <p:cNvCxnSpPr/>
            <p:nvPr/>
          </p:nvCxnSpPr>
          <p:spPr>
            <a:xfrm>
              <a:off x="1763688" y="2726922"/>
              <a:ext cx="244827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1873998" y="2427469"/>
              <a:ext cx="15430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Kniha</a:t>
              </a:r>
              <a:endParaRPr lang="cs-CZ" dirty="0">
                <a:latin typeface="Gill Sans MT" pitchFamily="34" charset="-18"/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763688" y="2810931"/>
              <a:ext cx="2316513" cy="700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ill Sans MT" pitchFamily="34" charset="-18"/>
                </a:rPr>
                <a:t>+</a:t>
              </a:r>
              <a:r>
                <a:rPr lang="cs-CZ" dirty="0" err="1" smtClean="0">
                  <a:latin typeface="Gill Sans MT" pitchFamily="34" charset="-18"/>
                </a:rPr>
                <a:t>nazevKnihy</a:t>
              </a:r>
              <a:r>
                <a:rPr lang="cs-CZ" dirty="0" smtClean="0">
                  <a:latin typeface="Gill Sans MT" pitchFamily="34" charset="-18"/>
                </a:rPr>
                <a:t>:  </a:t>
              </a:r>
              <a:r>
                <a:rPr lang="cs-CZ" dirty="0" err="1" smtClean="0">
                  <a:latin typeface="Gill Sans MT" pitchFamily="34" charset="-18"/>
                </a:rPr>
                <a:t>String</a:t>
              </a:r>
              <a:endParaRPr lang="cs-CZ" dirty="0" smtClean="0">
                <a:latin typeface="Gill Sans MT" pitchFamily="34" charset="-18"/>
              </a:endParaRPr>
            </a:p>
            <a:p>
              <a:r>
                <a:rPr lang="en-US" dirty="0" smtClean="0">
                  <a:latin typeface="Gill Sans MT" pitchFamily="34" charset="-18"/>
                </a:rPr>
                <a:t>+</a:t>
              </a:r>
              <a:r>
                <a:rPr lang="en-US" dirty="0" err="1" smtClean="0">
                  <a:latin typeface="Gill Sans MT" pitchFamily="34" charset="-18"/>
                </a:rPr>
                <a:t>autori</a:t>
              </a:r>
              <a:r>
                <a:rPr lang="en-US" dirty="0" smtClean="0">
                  <a:latin typeface="Gill Sans MT" pitchFamily="34" charset="-18"/>
                </a:rPr>
                <a:t>: </a:t>
              </a:r>
              <a:r>
                <a:rPr lang="cs-CZ" dirty="0" smtClean="0">
                  <a:latin typeface="Gill Sans MT" pitchFamily="34" charset="-18"/>
                </a:rPr>
                <a:t> </a:t>
              </a:r>
              <a:r>
                <a:rPr lang="en-US" dirty="0" err="1" smtClean="0">
                  <a:latin typeface="Gill Sans MT" pitchFamily="34" charset="-18"/>
                </a:rPr>
                <a:t>Autor</a:t>
              </a:r>
              <a:endParaRPr lang="en-US" dirty="0" smtClean="0">
                <a:latin typeface="Gill Sans MT" pitchFamily="34" charset="-18"/>
              </a:endParaRPr>
            </a:p>
            <a:p>
              <a:r>
                <a:rPr lang="en-US" dirty="0" smtClean="0">
                  <a:latin typeface="Gill Sans MT" pitchFamily="34" charset="-18"/>
                </a:rPr>
                <a:t>+v</a:t>
              </a:r>
              <a:r>
                <a:rPr lang="cs-CZ" dirty="0" err="1" smtClean="0">
                  <a:latin typeface="Gill Sans MT" pitchFamily="34" charset="-18"/>
                </a:rPr>
                <a:t>ydavatel</a:t>
              </a:r>
              <a:r>
                <a:rPr lang="cs-CZ" dirty="0" smtClean="0">
                  <a:latin typeface="Gill Sans MT" pitchFamily="34" charset="-18"/>
                </a:rPr>
                <a:t>:  Vydavatel</a:t>
              </a:r>
            </a:p>
            <a:p>
              <a:r>
                <a:rPr lang="en-US" dirty="0" smtClean="0">
                  <a:latin typeface="Gill Sans MT" pitchFamily="34" charset="-18"/>
                </a:rPr>
                <a:t>-</a:t>
              </a:r>
              <a:r>
                <a:rPr lang="en-US" dirty="0" err="1" smtClean="0">
                  <a:latin typeface="Gill Sans MT" pitchFamily="34" charset="-18"/>
                </a:rPr>
                <a:t>cena</a:t>
              </a:r>
              <a:r>
                <a:rPr lang="en-US" dirty="0" smtClean="0">
                  <a:latin typeface="Gill Sans MT" pitchFamily="34" charset="-18"/>
                </a:rPr>
                <a:t>:  Currency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4" name="Skupina 53"/>
          <p:cNvGrpSpPr/>
          <p:nvPr/>
        </p:nvGrpSpPr>
        <p:grpSpPr>
          <a:xfrm>
            <a:off x="809581" y="2060848"/>
            <a:ext cx="1962219" cy="793239"/>
            <a:chOff x="4427984" y="1700807"/>
            <a:chExt cx="2160240" cy="1648104"/>
          </a:xfrm>
          <a:solidFill>
            <a:schemeClr val="accent2"/>
          </a:solidFill>
        </p:grpSpPr>
        <p:sp>
          <p:nvSpPr>
            <p:cNvPr id="60" name="Ohnutý roh 59"/>
            <p:cNvSpPr/>
            <p:nvPr/>
          </p:nvSpPr>
          <p:spPr>
            <a:xfrm flipV="1">
              <a:off x="4427984" y="1700807"/>
              <a:ext cx="2160240" cy="1648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4458843" y="1817282"/>
              <a:ext cx="1859351" cy="4696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Gill Sans MT" pitchFamily="34" charset="-18"/>
                </a:rPr>
                <a:t>Operace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44" name="Přímá spojovací čára 43"/>
          <p:cNvCxnSpPr>
            <a:stCxn id="60" idx="0"/>
          </p:cNvCxnSpPr>
          <p:nvPr/>
        </p:nvCxnSpPr>
        <p:spPr>
          <a:xfrm>
            <a:off x="1790691" y="2854087"/>
            <a:ext cx="1773197" cy="15490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563888" y="414908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563888" y="4233862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+</a:t>
            </a:r>
            <a:r>
              <a:rPr lang="cs-CZ" dirty="0" err="1" smtClean="0">
                <a:latin typeface="Gill Sans MT" pitchFamily="34" charset="-18"/>
              </a:rPr>
              <a:t>vlozitKnihu</a:t>
            </a:r>
            <a:r>
              <a:rPr lang="cs-CZ" dirty="0" smtClean="0">
                <a:latin typeface="Gill Sans MT" pitchFamily="34" charset="-18"/>
              </a:rPr>
              <a:t>(</a:t>
            </a:r>
            <a:r>
              <a:rPr lang="cs-CZ" dirty="0" err="1" smtClean="0">
                <a:latin typeface="Gill Sans MT" pitchFamily="34" charset="-18"/>
              </a:rPr>
              <a:t>nazev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, autor: </a:t>
            </a:r>
            <a:r>
              <a:rPr lang="cs-CZ" dirty="0" err="1" smtClean="0">
                <a:latin typeface="Gill Sans MT" pitchFamily="34" charset="-18"/>
              </a:rPr>
              <a:t>Autor</a:t>
            </a:r>
            <a:r>
              <a:rPr lang="cs-CZ" dirty="0" smtClean="0">
                <a:latin typeface="Gill Sans MT" pitchFamily="34" charset="-18"/>
              </a:rPr>
              <a:t>, vydavatel: 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cs-CZ" dirty="0" smtClean="0">
                <a:latin typeface="Gill Sans MT" pitchFamily="34" charset="-18"/>
              </a:rPr>
              <a:t>Vydavatel) : Kniha</a:t>
            </a:r>
          </a:p>
          <a:p>
            <a:r>
              <a:rPr lang="en-US" dirty="0" smtClean="0">
                <a:latin typeface="Gill Sans MT" pitchFamily="34" charset="-18"/>
              </a:rPr>
              <a:t>+</a:t>
            </a:r>
            <a:r>
              <a:rPr lang="cs-CZ" dirty="0" err="1" smtClean="0">
                <a:latin typeface="Gill Sans MT" pitchFamily="34" charset="-18"/>
              </a:rPr>
              <a:t>najitKnihu</a:t>
            </a:r>
            <a:r>
              <a:rPr lang="cs-CZ" dirty="0" smtClean="0">
                <a:latin typeface="Gill Sans MT" pitchFamily="34" charset="-18"/>
              </a:rPr>
              <a:t>(</a:t>
            </a:r>
            <a:r>
              <a:rPr lang="en-US" dirty="0" err="1" smtClean="0">
                <a:latin typeface="Gill Sans MT" pitchFamily="34" charset="-18"/>
              </a:rPr>
              <a:t>nazev</a:t>
            </a:r>
            <a:r>
              <a:rPr lang="cs-CZ" dirty="0" smtClean="0">
                <a:latin typeface="Gill Sans MT" pitchFamily="34" charset="-18"/>
              </a:rPr>
              <a:t>: 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): Kniha</a:t>
            </a:r>
          </a:p>
          <a:p>
            <a:r>
              <a:rPr lang="en-US" dirty="0" smtClean="0">
                <a:latin typeface="Gill Sans MT" pitchFamily="34" charset="-18"/>
              </a:rPr>
              <a:t>+</a:t>
            </a:r>
            <a:r>
              <a:rPr lang="en-US" dirty="0" err="1" smtClean="0">
                <a:latin typeface="Gill Sans MT" pitchFamily="34" charset="-18"/>
              </a:rPr>
              <a:t>vyraditKnihu</a:t>
            </a:r>
            <a:r>
              <a:rPr lang="en-US" dirty="0" smtClean="0">
                <a:latin typeface="Gill Sans MT" pitchFamily="34" charset="-18"/>
              </a:rPr>
              <a:t>(): void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Parametry a výsledek operace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720725" y="1700808"/>
            <a:ext cx="8234363" cy="41148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+</a:t>
            </a:r>
            <a:r>
              <a:rPr lang="cs-CZ" dirty="0" err="1" smtClean="0">
                <a:latin typeface="Gill Sans MT" pitchFamily="34" charset="-18"/>
              </a:rPr>
              <a:t>najitKnihu</a:t>
            </a:r>
            <a:r>
              <a:rPr lang="cs-CZ" dirty="0" smtClean="0">
                <a:latin typeface="Gill Sans MT" pitchFamily="34" charset="-18"/>
              </a:rPr>
              <a:t>(</a:t>
            </a:r>
            <a:r>
              <a:rPr lang="cs-CZ" dirty="0" err="1" smtClean="0">
                <a:latin typeface="Gill Sans MT" pitchFamily="34" charset="-18"/>
              </a:rPr>
              <a:t>nazev</a:t>
            </a:r>
            <a:r>
              <a:rPr lang="cs-CZ" dirty="0" smtClean="0">
                <a:latin typeface="Gill Sans MT" pitchFamily="34" charset="-18"/>
              </a:rPr>
              <a:t>: 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): Kniha</a:t>
            </a:r>
            <a:endParaRPr lang="en-US" dirty="0" smtClean="0">
              <a:latin typeface="Gill Sans MT" pitchFamily="34" charset="-18"/>
            </a:endParaRPr>
          </a:p>
          <a:p>
            <a:endParaRPr lang="en-US" dirty="0" smtClean="0">
              <a:latin typeface="Gill Sans MT" pitchFamily="34" charset="-18"/>
            </a:endParaRPr>
          </a:p>
          <a:p>
            <a:endParaRPr lang="en-US" dirty="0" smtClean="0">
              <a:latin typeface="Gill Sans MT" pitchFamily="34" charset="-18"/>
            </a:endParaRPr>
          </a:p>
          <a:p>
            <a:endParaRPr lang="en-US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+</a:t>
            </a:r>
            <a:r>
              <a:rPr lang="cs-CZ" dirty="0" err="1" smtClean="0">
                <a:latin typeface="Gill Sans MT" pitchFamily="34" charset="-18"/>
              </a:rPr>
              <a:t>vlozitKnihu</a:t>
            </a:r>
            <a:r>
              <a:rPr lang="cs-CZ" dirty="0" smtClean="0">
                <a:latin typeface="Gill Sans MT" pitchFamily="34" charset="-18"/>
              </a:rPr>
              <a:t>(</a:t>
            </a:r>
            <a:r>
              <a:rPr lang="cs-CZ" dirty="0" err="1" smtClean="0">
                <a:latin typeface="Gill Sans MT" pitchFamily="34" charset="-18"/>
              </a:rPr>
              <a:t>nazev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, autor: </a:t>
            </a:r>
            <a:r>
              <a:rPr lang="cs-CZ" dirty="0" err="1" smtClean="0">
                <a:latin typeface="Gill Sans MT" pitchFamily="34" charset="-18"/>
              </a:rPr>
              <a:t>Autor</a:t>
            </a:r>
            <a:r>
              <a:rPr lang="cs-CZ" dirty="0" smtClean="0">
                <a:latin typeface="Gill Sans MT" pitchFamily="34" charset="-18"/>
              </a:rPr>
              <a:t>, vydavatel:  </a:t>
            </a:r>
            <a:r>
              <a:rPr lang="cs-CZ" dirty="0" err="1" smtClean="0">
                <a:latin typeface="Gill Sans MT" pitchFamily="34" charset="-18"/>
              </a:rPr>
              <a:t>Vydavatel</a:t>
            </a:r>
            <a:r>
              <a:rPr lang="cs-CZ" dirty="0" smtClean="0">
                <a:latin typeface="Gill Sans MT" pitchFamily="34" charset="-18"/>
              </a:rPr>
              <a:t>) : Kniha</a:t>
            </a:r>
            <a:endParaRPr lang="en-US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+</a:t>
            </a:r>
            <a:r>
              <a:rPr lang="cs-CZ" dirty="0" err="1" smtClean="0">
                <a:latin typeface="Gill Sans MT" pitchFamily="34" charset="-18"/>
              </a:rPr>
              <a:t>vyraditKnihu</a:t>
            </a:r>
            <a:r>
              <a:rPr lang="cs-CZ" dirty="0" smtClean="0">
                <a:latin typeface="Gill Sans MT" pitchFamily="34" charset="-18"/>
              </a:rPr>
              <a:t>(): </a:t>
            </a:r>
            <a:r>
              <a:rPr lang="cs-CZ" dirty="0" err="1" smtClean="0">
                <a:latin typeface="Gill Sans MT" pitchFamily="34" charset="-18"/>
              </a:rPr>
              <a:t>void</a:t>
            </a:r>
            <a:endParaRPr lang="cs-CZ" dirty="0" smtClean="0">
              <a:latin typeface="Gill Sans MT" pitchFamily="34" charset="-18"/>
            </a:endParaRPr>
          </a:p>
          <a:p>
            <a:endParaRPr lang="cs-CZ" dirty="0"/>
          </a:p>
        </p:txBody>
      </p:sp>
      <p:grpSp>
        <p:nvGrpSpPr>
          <p:cNvPr id="17" name="Skupina 53"/>
          <p:cNvGrpSpPr/>
          <p:nvPr/>
        </p:nvGrpSpPr>
        <p:grpSpPr>
          <a:xfrm>
            <a:off x="323528" y="2636911"/>
            <a:ext cx="1872208" cy="648073"/>
            <a:chOff x="4427984" y="1700807"/>
            <a:chExt cx="2160240" cy="1648104"/>
          </a:xfrm>
          <a:solidFill>
            <a:schemeClr val="accent2"/>
          </a:solidFill>
        </p:grpSpPr>
        <p:sp>
          <p:nvSpPr>
            <p:cNvPr id="18" name="Ohnutý roh 17"/>
            <p:cNvSpPr/>
            <p:nvPr/>
          </p:nvSpPr>
          <p:spPr>
            <a:xfrm flipV="1">
              <a:off x="4427984" y="1700807"/>
              <a:ext cx="2160240" cy="1648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458843" y="1817283"/>
              <a:ext cx="1956562" cy="9392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Jméno operace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20" name="Přímá spojovací čára 19"/>
          <p:cNvCxnSpPr>
            <a:stCxn id="18" idx="2"/>
          </p:cNvCxnSpPr>
          <p:nvPr/>
        </p:nvCxnSpPr>
        <p:spPr>
          <a:xfrm rot="5400000" flipH="1" flipV="1">
            <a:off x="1331645" y="1988842"/>
            <a:ext cx="576056" cy="7200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Skupina 53"/>
          <p:cNvGrpSpPr/>
          <p:nvPr/>
        </p:nvGrpSpPr>
        <p:grpSpPr>
          <a:xfrm>
            <a:off x="2267744" y="2636910"/>
            <a:ext cx="1656184" cy="720082"/>
            <a:chOff x="4427984" y="1700807"/>
            <a:chExt cx="2160240" cy="1648104"/>
          </a:xfrm>
          <a:solidFill>
            <a:schemeClr val="accent2"/>
          </a:solidFill>
        </p:grpSpPr>
        <p:sp>
          <p:nvSpPr>
            <p:cNvPr id="30" name="Ohnutý roh 29"/>
            <p:cNvSpPr/>
            <p:nvPr/>
          </p:nvSpPr>
          <p:spPr>
            <a:xfrm flipV="1">
              <a:off x="4427984" y="1700807"/>
              <a:ext cx="2160240" cy="1648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4458842" y="1867057"/>
              <a:ext cx="1713951" cy="9874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Jméno parametru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32" name="Skupina 53"/>
          <p:cNvGrpSpPr/>
          <p:nvPr/>
        </p:nvGrpSpPr>
        <p:grpSpPr>
          <a:xfrm>
            <a:off x="4211960" y="2636913"/>
            <a:ext cx="1872208" cy="504056"/>
            <a:chOff x="4427984" y="1700807"/>
            <a:chExt cx="2160240" cy="1648104"/>
          </a:xfrm>
          <a:solidFill>
            <a:schemeClr val="accent2"/>
          </a:solidFill>
        </p:grpSpPr>
        <p:sp>
          <p:nvSpPr>
            <p:cNvPr id="33" name="Ohnutý roh 32"/>
            <p:cNvSpPr/>
            <p:nvPr/>
          </p:nvSpPr>
          <p:spPr>
            <a:xfrm flipV="1">
              <a:off x="4427984" y="1700807"/>
              <a:ext cx="2160240" cy="1648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4458842" y="1817283"/>
              <a:ext cx="1956562" cy="9392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Typ parametru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35" name="Skupina 53"/>
          <p:cNvGrpSpPr/>
          <p:nvPr/>
        </p:nvGrpSpPr>
        <p:grpSpPr>
          <a:xfrm>
            <a:off x="6228184" y="2636913"/>
            <a:ext cx="1584176" cy="576063"/>
            <a:chOff x="4427984" y="1700807"/>
            <a:chExt cx="2160240" cy="1648104"/>
          </a:xfrm>
          <a:solidFill>
            <a:schemeClr val="accent2"/>
          </a:solidFill>
        </p:grpSpPr>
        <p:sp>
          <p:nvSpPr>
            <p:cNvPr id="36" name="Ohnutý roh 35"/>
            <p:cNvSpPr/>
            <p:nvPr/>
          </p:nvSpPr>
          <p:spPr>
            <a:xfrm flipV="1">
              <a:off x="4427984" y="1700807"/>
              <a:ext cx="2160240" cy="1648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4458843" y="1817283"/>
              <a:ext cx="1956562" cy="9392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Typ výsledku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38" name="Přímá spojovací čára 37"/>
          <p:cNvCxnSpPr>
            <a:stCxn id="30" idx="2"/>
          </p:cNvCxnSpPr>
          <p:nvPr/>
        </p:nvCxnSpPr>
        <p:spPr>
          <a:xfrm rot="5400000" flipH="1" flipV="1">
            <a:off x="2825811" y="2330883"/>
            <a:ext cx="576052" cy="3600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>
            <a:stCxn id="33" idx="2"/>
          </p:cNvCxnSpPr>
          <p:nvPr/>
        </p:nvCxnSpPr>
        <p:spPr>
          <a:xfrm rot="16200000" flipV="1">
            <a:off x="4463993" y="1952842"/>
            <a:ext cx="576055" cy="79208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>
            <a:stCxn id="36" idx="2"/>
          </p:cNvCxnSpPr>
          <p:nvPr/>
        </p:nvCxnSpPr>
        <p:spPr>
          <a:xfrm rot="16200000" flipV="1">
            <a:off x="6012163" y="1628804"/>
            <a:ext cx="576062" cy="14401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Skupina 53"/>
          <p:cNvGrpSpPr/>
          <p:nvPr/>
        </p:nvGrpSpPr>
        <p:grpSpPr>
          <a:xfrm>
            <a:off x="4364360" y="4365104"/>
            <a:ext cx="1872208" cy="648073"/>
            <a:chOff x="4427984" y="1700807"/>
            <a:chExt cx="2160240" cy="1648104"/>
          </a:xfrm>
          <a:solidFill>
            <a:schemeClr val="accent2"/>
          </a:solidFill>
        </p:grpSpPr>
        <p:sp>
          <p:nvSpPr>
            <p:cNvPr id="46" name="Ohnutý roh 45"/>
            <p:cNvSpPr/>
            <p:nvPr/>
          </p:nvSpPr>
          <p:spPr>
            <a:xfrm flipV="1">
              <a:off x="4427984" y="1700807"/>
              <a:ext cx="2160240" cy="1648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4458842" y="1817283"/>
              <a:ext cx="1956562" cy="9392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Více parametrů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48" name="Přímá spojovací čára 47"/>
          <p:cNvCxnSpPr/>
          <p:nvPr/>
        </p:nvCxnSpPr>
        <p:spPr>
          <a:xfrm rot="10800000">
            <a:off x="4860033" y="3933056"/>
            <a:ext cx="440433" cy="43204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flipV="1">
            <a:off x="5364088" y="3933056"/>
            <a:ext cx="1296144" cy="43204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Skupina 53"/>
          <p:cNvGrpSpPr/>
          <p:nvPr/>
        </p:nvGrpSpPr>
        <p:grpSpPr>
          <a:xfrm>
            <a:off x="4644008" y="5428221"/>
            <a:ext cx="2160240" cy="809091"/>
            <a:chOff x="4427984" y="1700807"/>
            <a:chExt cx="2160240" cy="1648104"/>
          </a:xfrm>
          <a:solidFill>
            <a:schemeClr val="accent2"/>
          </a:solidFill>
        </p:grpSpPr>
        <p:sp>
          <p:nvSpPr>
            <p:cNvPr id="54" name="Ohnutý roh 53"/>
            <p:cNvSpPr/>
            <p:nvPr/>
          </p:nvSpPr>
          <p:spPr>
            <a:xfrm flipV="1">
              <a:off x="4427984" y="1700807"/>
              <a:ext cx="2160240" cy="1648104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4458842" y="1817284"/>
              <a:ext cx="1769342" cy="13503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Typ výsledku - prázdný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56" name="Přímá spojovací čára 55"/>
          <p:cNvCxnSpPr/>
          <p:nvPr/>
        </p:nvCxnSpPr>
        <p:spPr>
          <a:xfrm rot="10800000">
            <a:off x="3491881" y="5229199"/>
            <a:ext cx="1664568" cy="14401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Vztahy mezi třídami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Závislost (</a:t>
            </a:r>
            <a:r>
              <a:rPr lang="cs-CZ" dirty="0" err="1" smtClean="0">
                <a:latin typeface="Gill Sans MT" pitchFamily="34" charset="-18"/>
              </a:rPr>
              <a:t>Dependency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Asociace (Association) </a:t>
            </a:r>
          </a:p>
          <a:p>
            <a:r>
              <a:rPr lang="cs-CZ" dirty="0" smtClean="0">
                <a:latin typeface="Gill Sans MT" pitchFamily="34" charset="-18"/>
              </a:rPr>
              <a:t>Agregace (</a:t>
            </a:r>
            <a:r>
              <a:rPr lang="cs-CZ" dirty="0" err="1" smtClean="0">
                <a:latin typeface="Gill Sans MT" pitchFamily="34" charset="-18"/>
              </a:rPr>
              <a:t>Aggregation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Kompozice (</a:t>
            </a:r>
            <a:r>
              <a:rPr lang="cs-CZ" dirty="0" err="1" smtClean="0">
                <a:latin typeface="Gill Sans MT" pitchFamily="34" charset="-18"/>
              </a:rPr>
              <a:t>Composition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Generalizace/Dědičnost (</a:t>
            </a:r>
            <a:r>
              <a:rPr lang="cs-CZ" dirty="0" err="1" smtClean="0">
                <a:latin typeface="Gill Sans MT" pitchFamily="34" charset="-18"/>
              </a:rPr>
              <a:t>Generalization</a:t>
            </a:r>
            <a:r>
              <a:rPr lang="cs-CZ" dirty="0" smtClean="0">
                <a:latin typeface="Gill Sans MT" pitchFamily="34" charset="-18"/>
              </a:rPr>
              <a:t>/Inheritance)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Závislost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Třída potřebuje jinou třídu pro svoji činnost</a:t>
            </a:r>
          </a:p>
          <a:p>
            <a:r>
              <a:rPr lang="cs-CZ" dirty="0" smtClean="0">
                <a:latin typeface="Gill Sans MT" pitchFamily="34" charset="-18"/>
              </a:rPr>
              <a:t>Nejslabší vazba mezi třídami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Aby bylo možno zobrazit objekt Kniha prostřednictvím uživatelského rozhraní, musí toto rozhraní rozumět třídě Kniha</a:t>
            </a:r>
          </a:p>
        </p:txBody>
      </p:sp>
      <p:grpSp>
        <p:nvGrpSpPr>
          <p:cNvPr id="3" name="Skupina 14"/>
          <p:cNvGrpSpPr/>
          <p:nvPr/>
        </p:nvGrpSpPr>
        <p:grpSpPr>
          <a:xfrm>
            <a:off x="827585" y="4149080"/>
            <a:ext cx="2376263" cy="692621"/>
            <a:chOff x="1763688" y="2348880"/>
            <a:chExt cx="2559557" cy="2154820"/>
          </a:xfrm>
        </p:grpSpPr>
        <p:sp>
          <p:nvSpPr>
            <p:cNvPr id="6" name="Obdélník 5"/>
            <p:cNvSpPr/>
            <p:nvPr/>
          </p:nvSpPr>
          <p:spPr>
            <a:xfrm>
              <a:off x="1763688" y="2348880"/>
              <a:ext cx="2448272" cy="20162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892275" y="2492893"/>
              <a:ext cx="2430970" cy="20108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>
                  <a:latin typeface="Gill Sans MT" pitchFamily="34" charset="-18"/>
                </a:rPr>
                <a:t>UzivatelskeRozhrani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2915816" y="2852936"/>
            <a:ext cx="2232248" cy="1656184"/>
            <a:chOff x="2915816" y="2708920"/>
            <a:chExt cx="2232248" cy="1656184"/>
          </a:xfrm>
        </p:grpSpPr>
        <p:grpSp>
          <p:nvGrpSpPr>
            <p:cNvPr id="4" name="Skupina 53"/>
            <p:cNvGrpSpPr/>
            <p:nvPr/>
          </p:nvGrpSpPr>
          <p:grpSpPr>
            <a:xfrm>
              <a:off x="2915816" y="2708920"/>
              <a:ext cx="2232248" cy="864096"/>
              <a:chOff x="4427984" y="1700807"/>
              <a:chExt cx="2160240" cy="1648104"/>
            </a:xfrm>
            <a:solidFill>
              <a:schemeClr val="accent2"/>
            </a:solidFill>
          </p:grpSpPr>
          <p:sp>
            <p:nvSpPr>
              <p:cNvPr id="60" name="Ohnutý roh 59"/>
              <p:cNvSpPr/>
              <p:nvPr/>
            </p:nvSpPr>
            <p:spPr>
              <a:xfrm flipV="1">
                <a:off x="4427984" y="1700807"/>
                <a:ext cx="2160240" cy="1648104"/>
              </a:xfrm>
              <a:prstGeom prst="foldedCorner">
                <a:avLst>
                  <a:gd name="adj" fmla="val 245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1" name="TextovéPole 60"/>
              <p:cNvSpPr txBox="1"/>
              <p:nvPr/>
            </p:nvSpPr>
            <p:spPr>
              <a:xfrm>
                <a:off x="4458843" y="1817281"/>
                <a:ext cx="1859351" cy="123275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Gill Sans MT" pitchFamily="34" charset="-18"/>
                  </a:rPr>
                  <a:t>Šipka znázorňující závislost</a:t>
                </a:r>
                <a:endParaRPr lang="cs-CZ" dirty="0">
                  <a:latin typeface="Gill Sans MT" pitchFamily="34" charset="-18"/>
                </a:endParaRPr>
              </a:p>
            </p:txBody>
          </p:sp>
        </p:grpSp>
        <p:cxnSp>
          <p:nvCxnSpPr>
            <p:cNvPr id="44" name="Přímá spojovací čára 43"/>
            <p:cNvCxnSpPr>
              <a:stCxn id="60" idx="0"/>
            </p:cNvCxnSpPr>
            <p:nvPr/>
          </p:nvCxnSpPr>
          <p:spPr>
            <a:xfrm rot="5400000">
              <a:off x="3473878" y="3807042"/>
              <a:ext cx="792088" cy="3240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4"/>
          <p:cNvGrpSpPr/>
          <p:nvPr/>
        </p:nvGrpSpPr>
        <p:grpSpPr>
          <a:xfrm>
            <a:off x="4644009" y="4221088"/>
            <a:ext cx="1440159" cy="648072"/>
            <a:chOff x="1763688" y="2348880"/>
            <a:chExt cx="2559557" cy="2016224"/>
          </a:xfrm>
        </p:grpSpPr>
        <p:sp>
          <p:nvSpPr>
            <p:cNvPr id="15" name="Obdélník 14"/>
            <p:cNvSpPr/>
            <p:nvPr/>
          </p:nvSpPr>
          <p:spPr>
            <a:xfrm>
              <a:off x="1763688" y="2348880"/>
              <a:ext cx="2448272" cy="20162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1892275" y="2492893"/>
              <a:ext cx="2430970" cy="1149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Kniha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17" name="Přímá spojovací čára 16"/>
          <p:cNvCxnSpPr>
            <a:stCxn id="6" idx="3"/>
            <a:endCxn id="15" idx="1"/>
          </p:cNvCxnSpPr>
          <p:nvPr/>
        </p:nvCxnSpPr>
        <p:spPr>
          <a:xfrm>
            <a:off x="3100532" y="4473116"/>
            <a:ext cx="1543477" cy="72008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Asociace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720725" y="1916832"/>
            <a:ext cx="8234363" cy="41148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Třída obsahuje odkaz na objekt jiné (asociované) třídy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</p:txBody>
      </p:sp>
      <p:grpSp>
        <p:nvGrpSpPr>
          <p:cNvPr id="19" name="Skupina 14"/>
          <p:cNvGrpSpPr/>
          <p:nvPr/>
        </p:nvGrpSpPr>
        <p:grpSpPr>
          <a:xfrm>
            <a:off x="1475656" y="3429000"/>
            <a:ext cx="2592288" cy="1296144"/>
            <a:chOff x="1763688" y="2348880"/>
            <a:chExt cx="2592288" cy="2016224"/>
          </a:xfrm>
        </p:grpSpPr>
        <p:sp>
          <p:nvSpPr>
            <p:cNvPr id="23" name="Obdélník 22"/>
            <p:cNvSpPr/>
            <p:nvPr/>
          </p:nvSpPr>
          <p:spPr>
            <a:xfrm>
              <a:off x="1763688" y="2348880"/>
              <a:ext cx="2448272" cy="20162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4" name="Přímá spojovací čára 23"/>
            <p:cNvCxnSpPr/>
            <p:nvPr/>
          </p:nvCxnSpPr>
          <p:spPr>
            <a:xfrm>
              <a:off x="1763688" y="3068960"/>
              <a:ext cx="244827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ovéPole 24"/>
            <p:cNvSpPr txBox="1"/>
            <p:nvPr/>
          </p:nvSpPr>
          <p:spPr>
            <a:xfrm>
              <a:off x="1892274" y="2492896"/>
              <a:ext cx="15430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Kniha</a:t>
              </a:r>
              <a:endParaRPr lang="cs-CZ" dirty="0">
                <a:latin typeface="Gill Sans MT" pitchFamily="34" charset="-18"/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1892274" y="3059668"/>
              <a:ext cx="24637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ill Sans MT" pitchFamily="34" charset="-18"/>
                </a:rPr>
                <a:t>+</a:t>
              </a:r>
              <a:r>
                <a:rPr lang="cs-CZ" dirty="0" err="1" smtClean="0">
                  <a:latin typeface="Gill Sans MT" pitchFamily="34" charset="-18"/>
                </a:rPr>
                <a:t>nazevKnihy</a:t>
              </a:r>
              <a:r>
                <a:rPr lang="cs-CZ" dirty="0" smtClean="0">
                  <a:latin typeface="Gill Sans MT" pitchFamily="34" charset="-18"/>
                </a:rPr>
                <a:t>:  </a:t>
              </a:r>
              <a:r>
                <a:rPr lang="cs-CZ" dirty="0" err="1" smtClean="0">
                  <a:latin typeface="Gill Sans MT" pitchFamily="34" charset="-18"/>
                </a:rPr>
                <a:t>String</a:t>
              </a:r>
              <a:endParaRPr lang="cs-CZ" dirty="0" smtClean="0">
                <a:latin typeface="Gill Sans MT" pitchFamily="34" charset="-18"/>
              </a:endParaRPr>
            </a:p>
            <a:p>
              <a:r>
                <a:rPr lang="en-US" dirty="0" smtClean="0">
                  <a:latin typeface="Gill Sans MT" pitchFamily="34" charset="-18"/>
                </a:rPr>
                <a:t>-</a:t>
              </a:r>
              <a:r>
                <a:rPr lang="en-US" dirty="0" err="1" smtClean="0">
                  <a:latin typeface="Gill Sans MT" pitchFamily="34" charset="-18"/>
                </a:rPr>
                <a:t>cena</a:t>
              </a:r>
              <a:r>
                <a:rPr lang="en-US" dirty="0" smtClean="0">
                  <a:latin typeface="Gill Sans MT" pitchFamily="34" charset="-18"/>
                </a:rPr>
                <a:t>:  Currency</a:t>
              </a:r>
              <a:endParaRPr lang="cs-CZ" dirty="0">
                <a:latin typeface="Gill Sans MT" pitchFamily="34" charset="-18"/>
              </a:endParaRPr>
            </a:p>
          </p:txBody>
        </p:sp>
      </p:grpSp>
      <p:sp>
        <p:nvSpPr>
          <p:cNvPr id="20" name="TextovéPole 19"/>
          <p:cNvSpPr txBox="1"/>
          <p:nvPr/>
        </p:nvSpPr>
        <p:spPr>
          <a:xfrm>
            <a:off x="3923928" y="3779748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cs-CZ" dirty="0">
              <a:latin typeface="+mj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724128" y="38517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*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851920" y="4139788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+</a:t>
            </a:r>
            <a:r>
              <a:rPr lang="en-US" dirty="0" err="1" smtClean="0">
                <a:latin typeface="Gill Sans MT" pitchFamily="34" charset="-18"/>
              </a:rPr>
              <a:t>autori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6012160" y="3861048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ovací šipka 27"/>
          <p:cNvCxnSpPr/>
          <p:nvPr/>
        </p:nvCxnSpPr>
        <p:spPr>
          <a:xfrm>
            <a:off x="3923928" y="4149080"/>
            <a:ext cx="2088232" cy="1588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6012160" y="3995772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Autor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31" name="Skupina 30"/>
          <p:cNvGrpSpPr/>
          <p:nvPr/>
        </p:nvGrpSpPr>
        <p:grpSpPr>
          <a:xfrm>
            <a:off x="3707904" y="2492896"/>
            <a:ext cx="1944216" cy="1600788"/>
            <a:chOff x="2915816" y="2708920"/>
            <a:chExt cx="2232248" cy="1600788"/>
          </a:xfrm>
        </p:grpSpPr>
        <p:grpSp>
          <p:nvGrpSpPr>
            <p:cNvPr id="32" name="Skupina 53"/>
            <p:cNvGrpSpPr/>
            <p:nvPr/>
          </p:nvGrpSpPr>
          <p:grpSpPr>
            <a:xfrm>
              <a:off x="2915816" y="2708920"/>
              <a:ext cx="2232248" cy="648072"/>
              <a:chOff x="4427984" y="1700807"/>
              <a:chExt cx="2160240" cy="1236078"/>
            </a:xfrm>
            <a:solidFill>
              <a:schemeClr val="accent2"/>
            </a:solidFill>
          </p:grpSpPr>
          <p:sp>
            <p:nvSpPr>
              <p:cNvPr id="34" name="Ohnutý roh 33"/>
              <p:cNvSpPr/>
              <p:nvPr/>
            </p:nvSpPr>
            <p:spPr>
              <a:xfrm flipV="1">
                <a:off x="4427984" y="1700807"/>
                <a:ext cx="2160240" cy="1236078"/>
              </a:xfrm>
              <a:prstGeom prst="foldedCorner">
                <a:avLst>
                  <a:gd name="adj" fmla="val 245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TextovéPole 34"/>
              <p:cNvSpPr txBox="1"/>
              <p:nvPr/>
            </p:nvSpPr>
            <p:spPr>
              <a:xfrm>
                <a:off x="4458843" y="1817281"/>
                <a:ext cx="1859351" cy="70443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Gill Sans MT" pitchFamily="34" charset="-18"/>
                  </a:rPr>
                  <a:t>Asociační čára</a:t>
                </a:r>
                <a:endParaRPr lang="cs-CZ" dirty="0">
                  <a:latin typeface="Gill Sans MT" pitchFamily="34" charset="-18"/>
                </a:endParaRPr>
              </a:p>
            </p:txBody>
          </p:sp>
        </p:grpSp>
        <p:cxnSp>
          <p:nvCxnSpPr>
            <p:cNvPr id="33" name="Přímá spojovací čára 32"/>
            <p:cNvCxnSpPr>
              <a:stCxn id="34" idx="0"/>
            </p:cNvCxnSpPr>
            <p:nvPr/>
          </p:nvCxnSpPr>
          <p:spPr>
            <a:xfrm>
              <a:off x="4031940" y="3356992"/>
              <a:ext cx="0" cy="95271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ovéPole 44"/>
          <p:cNvSpPr txBox="1"/>
          <p:nvPr/>
        </p:nvSpPr>
        <p:spPr>
          <a:xfrm>
            <a:off x="5076056" y="37077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má 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6" name="Rovnoramenný trojúhelník 45"/>
          <p:cNvSpPr/>
          <p:nvPr/>
        </p:nvSpPr>
        <p:spPr>
          <a:xfrm rot="5400000">
            <a:off x="5544108" y="3825044"/>
            <a:ext cx="144016" cy="216024"/>
          </a:xfrm>
          <a:prstGeom prst="triangle">
            <a:avLst>
              <a:gd name="adj" fmla="val 4708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9" name="Skupina 53"/>
          <p:cNvGrpSpPr/>
          <p:nvPr/>
        </p:nvGrpSpPr>
        <p:grpSpPr>
          <a:xfrm>
            <a:off x="5940152" y="2420888"/>
            <a:ext cx="2232248" cy="857598"/>
            <a:chOff x="4427984" y="1700807"/>
            <a:chExt cx="2160240" cy="1236078"/>
          </a:xfrm>
          <a:solidFill>
            <a:schemeClr val="accent2"/>
          </a:solidFill>
        </p:grpSpPr>
        <p:sp>
          <p:nvSpPr>
            <p:cNvPr id="51" name="Ohnutý roh 50"/>
            <p:cNvSpPr/>
            <p:nvPr/>
          </p:nvSpPr>
          <p:spPr>
            <a:xfrm flipV="1">
              <a:off x="4427984" y="1700807"/>
              <a:ext cx="2160240" cy="1236078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4458843" y="1817281"/>
              <a:ext cx="1859351" cy="9315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Jméno asociace (nepovinně)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50" name="Přímá spojovací čára 49"/>
          <p:cNvCxnSpPr>
            <a:stCxn id="51" idx="0"/>
          </p:cNvCxnSpPr>
          <p:nvPr/>
        </p:nvCxnSpPr>
        <p:spPr>
          <a:xfrm rot="5400000">
            <a:off x="6026913" y="2759677"/>
            <a:ext cx="510554" cy="15481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Modelovací jazyk a meta-model jazyka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Gill Sans MT" pitchFamily="34" charset="-18"/>
              </a:rPr>
              <a:t>Notace</a:t>
            </a:r>
            <a:r>
              <a:rPr lang="cs-CZ" dirty="0" smtClean="0">
                <a:latin typeface="Gill Sans MT" pitchFamily="34" charset="-18"/>
              </a:rPr>
              <a:t>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prvky, které tvoří modelovací jazyk</a:t>
            </a:r>
            <a:endParaRPr lang="cs-CZ" b="1" dirty="0" smtClean="0">
              <a:latin typeface="Gill Sans MT" pitchFamily="34" charset="-18"/>
            </a:endParaRPr>
          </a:p>
          <a:p>
            <a:r>
              <a:rPr lang="cs-CZ" b="1" dirty="0" smtClean="0">
                <a:latin typeface="Gill Sans MT" pitchFamily="34" charset="-18"/>
              </a:rPr>
              <a:t>Sémantika </a:t>
            </a:r>
            <a:r>
              <a:rPr lang="cs-CZ" dirty="0" smtClean="0">
                <a:latin typeface="Gill Sans MT" pitchFamily="34" charset="-18"/>
              </a:rPr>
              <a:t>modelovacího jazyka: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Popis, co znamená notace</a:t>
            </a:r>
          </a:p>
          <a:p>
            <a:r>
              <a:rPr lang="cs-CZ" dirty="0" smtClean="0">
                <a:latin typeface="Gill Sans MT" pitchFamily="34" charset="-18"/>
              </a:rPr>
              <a:t>Meta-model jazyka: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Obsahuje kompletní sémantiku jazyka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Agregace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Silnější vazba než asociace</a:t>
            </a:r>
          </a:p>
          <a:p>
            <a:r>
              <a:rPr lang="cs-CZ" dirty="0" smtClean="0">
                <a:latin typeface="Gill Sans MT" pitchFamily="34" charset="-18"/>
              </a:rPr>
              <a:t>Třída vlastní a může sdílet objekty jiné třídy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2195736" y="4509120"/>
            <a:ext cx="1728192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267744" y="4631732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Knihovna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283968" y="4427820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cs-CZ" dirty="0">
              <a:latin typeface="+mj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724128" y="44998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*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923928" y="5003884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-knihy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6012160" y="4509120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ovací šipka 27"/>
          <p:cNvCxnSpPr>
            <a:stCxn id="32" idx="3"/>
          </p:cNvCxnSpPr>
          <p:nvPr/>
        </p:nvCxnSpPr>
        <p:spPr>
          <a:xfrm>
            <a:off x="4283968" y="4797152"/>
            <a:ext cx="1728192" cy="1588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6012160" y="457183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Kniha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4" name="Skupina 30"/>
          <p:cNvGrpSpPr/>
          <p:nvPr/>
        </p:nvGrpSpPr>
        <p:grpSpPr>
          <a:xfrm>
            <a:off x="3491880" y="2996952"/>
            <a:ext cx="1944216" cy="1656184"/>
            <a:chOff x="2667788" y="2708919"/>
            <a:chExt cx="2232248" cy="1587176"/>
          </a:xfrm>
        </p:grpSpPr>
        <p:grpSp>
          <p:nvGrpSpPr>
            <p:cNvPr id="5" name="Skupina 53"/>
            <p:cNvGrpSpPr/>
            <p:nvPr/>
          </p:nvGrpSpPr>
          <p:grpSpPr>
            <a:xfrm>
              <a:off x="2667788" y="2708919"/>
              <a:ext cx="2232248" cy="792088"/>
              <a:chOff x="4187957" y="1700805"/>
              <a:chExt cx="2160240" cy="1510762"/>
            </a:xfrm>
            <a:solidFill>
              <a:schemeClr val="accent2"/>
            </a:solidFill>
          </p:grpSpPr>
          <p:sp>
            <p:nvSpPr>
              <p:cNvPr id="34" name="Ohnutý roh 33"/>
              <p:cNvSpPr/>
              <p:nvPr/>
            </p:nvSpPr>
            <p:spPr>
              <a:xfrm flipV="1">
                <a:off x="4187957" y="1700805"/>
                <a:ext cx="2160240" cy="1510762"/>
              </a:xfrm>
              <a:prstGeom prst="foldedCorner">
                <a:avLst>
                  <a:gd name="adj" fmla="val 245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TextovéPole 34"/>
              <p:cNvSpPr txBox="1"/>
              <p:nvPr/>
            </p:nvSpPr>
            <p:spPr>
              <a:xfrm>
                <a:off x="4248819" y="1817279"/>
                <a:ext cx="1859351" cy="123275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Gill Sans MT" pitchFamily="34" charset="-18"/>
                  </a:rPr>
                  <a:t>Agregační diamant</a:t>
                </a:r>
                <a:endParaRPr lang="cs-CZ" dirty="0">
                  <a:latin typeface="Gill Sans MT" pitchFamily="34" charset="-18"/>
                </a:endParaRPr>
              </a:p>
            </p:txBody>
          </p:sp>
        </p:grpSp>
        <p:cxnSp>
          <p:nvCxnSpPr>
            <p:cNvPr id="33" name="Přímá spojovací čára 32"/>
            <p:cNvCxnSpPr>
              <a:stCxn id="34" idx="0"/>
              <a:endCxn id="32" idx="0"/>
            </p:cNvCxnSpPr>
            <p:nvPr/>
          </p:nvCxnSpPr>
          <p:spPr>
            <a:xfrm rot="5400000">
              <a:off x="3179679" y="3691861"/>
              <a:ext cx="795088" cy="413379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ovéPole 44"/>
          <p:cNvSpPr txBox="1"/>
          <p:nvPr/>
        </p:nvSpPr>
        <p:spPr>
          <a:xfrm>
            <a:off x="4644008" y="42930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vlastní 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6" name="Rovnoramenný trojúhelník 45"/>
          <p:cNvSpPr/>
          <p:nvPr/>
        </p:nvSpPr>
        <p:spPr>
          <a:xfrm rot="5400000">
            <a:off x="5472100" y="4401108"/>
            <a:ext cx="144016" cy="216024"/>
          </a:xfrm>
          <a:prstGeom prst="triangle">
            <a:avLst>
              <a:gd name="adj" fmla="val 4708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Kosočtverec 31"/>
          <p:cNvSpPr/>
          <p:nvPr/>
        </p:nvSpPr>
        <p:spPr>
          <a:xfrm>
            <a:off x="3923928" y="4653136"/>
            <a:ext cx="360040" cy="288032"/>
          </a:xfrm>
          <a:prstGeom prst="diamond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Kompozice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611560" y="1682676"/>
            <a:ext cx="8153400" cy="44958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Silnější vazba než agregace</a:t>
            </a:r>
          </a:p>
          <a:p>
            <a:r>
              <a:rPr lang="cs-CZ" dirty="0" smtClean="0">
                <a:latin typeface="Gill Sans MT" pitchFamily="34" charset="-18"/>
              </a:rPr>
              <a:t>Objekt třídy se skládá z objektů tříd, které tvoří kompozici a nemají samostatně smysl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2051720" y="4293096"/>
            <a:ext cx="1728192" cy="151216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123728" y="4437112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ObsahKnihy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139952" y="4293096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cs-CZ" dirty="0">
              <a:latin typeface="+mj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292080" y="50038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*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580112" y="4149080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ovací šipka 27"/>
          <p:cNvCxnSpPr>
            <a:endCxn id="27" idx="1"/>
          </p:cNvCxnSpPr>
          <p:nvPr/>
        </p:nvCxnSpPr>
        <p:spPr>
          <a:xfrm flipV="1">
            <a:off x="4139952" y="4473116"/>
            <a:ext cx="1440160" cy="18002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5693267" y="4221088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Uvod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3" name="Skupina 30"/>
          <p:cNvGrpSpPr/>
          <p:nvPr/>
        </p:nvGrpSpPr>
        <p:grpSpPr>
          <a:xfrm>
            <a:off x="3491880" y="3250547"/>
            <a:ext cx="1944216" cy="1258575"/>
            <a:chOff x="2667788" y="2951945"/>
            <a:chExt cx="2232248" cy="1206133"/>
          </a:xfrm>
        </p:grpSpPr>
        <p:grpSp>
          <p:nvGrpSpPr>
            <p:cNvPr id="4" name="Skupina 53"/>
            <p:cNvGrpSpPr/>
            <p:nvPr/>
          </p:nvGrpSpPr>
          <p:grpSpPr>
            <a:xfrm>
              <a:off x="2667788" y="2951945"/>
              <a:ext cx="2232248" cy="792089"/>
              <a:chOff x="4187957" y="2164330"/>
              <a:chExt cx="2160240" cy="1510763"/>
            </a:xfrm>
            <a:solidFill>
              <a:schemeClr val="accent2"/>
            </a:solidFill>
          </p:grpSpPr>
          <p:sp>
            <p:nvSpPr>
              <p:cNvPr id="34" name="Ohnutý roh 33"/>
              <p:cNvSpPr/>
              <p:nvPr/>
            </p:nvSpPr>
            <p:spPr>
              <a:xfrm flipV="1">
                <a:off x="4187957" y="2164330"/>
                <a:ext cx="2160240" cy="1510763"/>
              </a:xfrm>
              <a:prstGeom prst="foldedCorner">
                <a:avLst>
                  <a:gd name="adj" fmla="val 245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TextovéPole 34"/>
              <p:cNvSpPr txBox="1"/>
              <p:nvPr/>
            </p:nvSpPr>
            <p:spPr>
              <a:xfrm>
                <a:off x="4248819" y="2227275"/>
                <a:ext cx="1859351" cy="118139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Gill Sans MT" pitchFamily="34" charset="-18"/>
                  </a:rPr>
                  <a:t>Kompoziční diamant</a:t>
                </a:r>
                <a:endParaRPr lang="cs-CZ" dirty="0">
                  <a:latin typeface="Gill Sans MT" pitchFamily="34" charset="-18"/>
                </a:endParaRPr>
              </a:p>
            </p:txBody>
          </p:sp>
        </p:grpSp>
        <p:cxnSp>
          <p:nvCxnSpPr>
            <p:cNvPr id="33" name="Přímá spojovací čára 32"/>
            <p:cNvCxnSpPr>
              <a:stCxn id="34" idx="0"/>
              <a:endCxn id="32" idx="0"/>
            </p:cNvCxnSpPr>
            <p:nvPr/>
          </p:nvCxnSpPr>
          <p:spPr>
            <a:xfrm rot="5400000">
              <a:off x="3287524" y="3661689"/>
              <a:ext cx="414046" cy="578731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Kosočtverec 31"/>
          <p:cNvSpPr/>
          <p:nvPr/>
        </p:nvSpPr>
        <p:spPr>
          <a:xfrm>
            <a:off x="3779912" y="4509120"/>
            <a:ext cx="360040" cy="288032"/>
          </a:xfrm>
          <a:prstGeom prst="diamond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5261219" y="4139788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cs-CZ" dirty="0">
              <a:latin typeface="+mj-lt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139952" y="4869160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cs-CZ" dirty="0">
              <a:latin typeface="+mj-lt"/>
            </a:endParaRPr>
          </a:p>
        </p:txBody>
      </p:sp>
      <p:sp>
        <p:nvSpPr>
          <p:cNvPr id="36" name="Kosočtverec 35"/>
          <p:cNvSpPr/>
          <p:nvPr/>
        </p:nvSpPr>
        <p:spPr>
          <a:xfrm>
            <a:off x="3779912" y="5085184"/>
            <a:ext cx="360040" cy="288032"/>
          </a:xfrm>
          <a:prstGeom prst="diamond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Kosočtverec 36"/>
          <p:cNvSpPr/>
          <p:nvPr/>
        </p:nvSpPr>
        <p:spPr>
          <a:xfrm>
            <a:off x="3779912" y="5589240"/>
            <a:ext cx="360040" cy="288032"/>
          </a:xfrm>
          <a:prstGeom prst="diamond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ovací šipka 37"/>
          <p:cNvCxnSpPr>
            <a:stCxn id="36" idx="3"/>
            <a:endCxn id="43" idx="1"/>
          </p:cNvCxnSpPr>
          <p:nvPr/>
        </p:nvCxnSpPr>
        <p:spPr>
          <a:xfrm>
            <a:off x="4139952" y="5229200"/>
            <a:ext cx="1440160" cy="3600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5580112" y="4941168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5580112" y="5733256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>
            <a:off x="5693267" y="5075892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Kapitola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693267" y="5867980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Rejstrik</a:t>
            </a:r>
            <a:endParaRPr lang="cs-CZ" dirty="0">
              <a:latin typeface="Gill Sans MT" pitchFamily="34" charset="-18"/>
            </a:endParaRPr>
          </a:p>
        </p:txBody>
      </p:sp>
      <p:cxnSp>
        <p:nvCxnSpPr>
          <p:cNvPr id="50" name="Přímá spojovací šipka 49"/>
          <p:cNvCxnSpPr>
            <a:stCxn id="37" idx="3"/>
            <a:endCxn id="44" idx="1"/>
          </p:cNvCxnSpPr>
          <p:nvPr/>
        </p:nvCxnSpPr>
        <p:spPr>
          <a:xfrm>
            <a:off x="4139952" y="5733256"/>
            <a:ext cx="1440160" cy="32403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4139952" y="5435932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cs-CZ" dirty="0">
              <a:latin typeface="+mj-lt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292080" y="5661248"/>
            <a:ext cx="3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Generalizace (Dědičnost)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720725" y="1772816"/>
            <a:ext cx="8234363" cy="41148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Vztah vyjadřuje, že třída je typem jiné třídy 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</p:txBody>
      </p:sp>
      <p:cxnSp>
        <p:nvCxnSpPr>
          <p:cNvPr id="28" name="Přímá spojovací šipka 27"/>
          <p:cNvCxnSpPr/>
          <p:nvPr/>
        </p:nvCxnSpPr>
        <p:spPr>
          <a:xfrm flipV="1">
            <a:off x="2951820" y="3790628"/>
            <a:ext cx="2088232" cy="1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211960" y="457183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EKniha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5" name="Skupina 53"/>
          <p:cNvGrpSpPr/>
          <p:nvPr/>
        </p:nvGrpSpPr>
        <p:grpSpPr>
          <a:xfrm>
            <a:off x="6156176" y="2348880"/>
            <a:ext cx="2232248" cy="720080"/>
            <a:chOff x="4427984" y="1700807"/>
            <a:chExt cx="2160240" cy="1236078"/>
          </a:xfrm>
          <a:solidFill>
            <a:schemeClr val="accent2"/>
          </a:solidFill>
        </p:grpSpPr>
        <p:sp>
          <p:nvSpPr>
            <p:cNvPr id="34" name="Ohnutý roh 33"/>
            <p:cNvSpPr/>
            <p:nvPr/>
          </p:nvSpPr>
          <p:spPr>
            <a:xfrm flipV="1">
              <a:off x="4427984" y="1700807"/>
              <a:ext cx="2160240" cy="1236078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4458843" y="1817280"/>
              <a:ext cx="1859351" cy="86503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Obecnější třída</a:t>
              </a:r>
            </a:p>
            <a:p>
              <a:r>
                <a:rPr lang="cs-CZ" dirty="0" smtClean="0">
                  <a:latin typeface="Gill Sans MT" pitchFamily="34" charset="-18"/>
                </a:rPr>
                <a:t>(rodičovská třída)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33" name="Přímá spojovací čára 32"/>
          <p:cNvCxnSpPr>
            <a:stCxn id="34" idx="1"/>
            <a:endCxn id="30" idx="3"/>
          </p:cNvCxnSpPr>
          <p:nvPr/>
        </p:nvCxnSpPr>
        <p:spPr>
          <a:xfrm flipH="1">
            <a:off x="4860032" y="2708920"/>
            <a:ext cx="1296144" cy="1080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3059832" y="2492896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051720" y="4509120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4139952" y="4509120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ovací šipka 35"/>
          <p:cNvCxnSpPr>
            <a:endCxn id="31" idx="0"/>
          </p:cNvCxnSpPr>
          <p:nvPr/>
        </p:nvCxnSpPr>
        <p:spPr>
          <a:xfrm>
            <a:off x="2951820" y="3790628"/>
            <a:ext cx="0" cy="71849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šipka 46"/>
          <p:cNvCxnSpPr>
            <a:endCxn id="32" idx="0"/>
          </p:cNvCxnSpPr>
          <p:nvPr/>
        </p:nvCxnSpPr>
        <p:spPr>
          <a:xfrm>
            <a:off x="5040052" y="3790628"/>
            <a:ext cx="0" cy="71849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>
          <a:xfrm rot="5400000">
            <a:off x="3744703" y="3536218"/>
            <a:ext cx="504055" cy="1588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vnoramenný trojúhelník 57"/>
          <p:cNvSpPr/>
          <p:nvPr/>
        </p:nvSpPr>
        <p:spPr>
          <a:xfrm>
            <a:off x="3903354" y="3140968"/>
            <a:ext cx="164590" cy="144016"/>
          </a:xfrm>
          <a:prstGeom prst="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3131840" y="2636912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Kniha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2092867" y="457183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TistenaKniha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63" name="Skupina 53"/>
          <p:cNvGrpSpPr/>
          <p:nvPr/>
        </p:nvGrpSpPr>
        <p:grpSpPr>
          <a:xfrm>
            <a:off x="6516216" y="4544318"/>
            <a:ext cx="2304256" cy="828898"/>
            <a:chOff x="4427984" y="1700807"/>
            <a:chExt cx="2160240" cy="1236078"/>
          </a:xfrm>
          <a:solidFill>
            <a:schemeClr val="accent2"/>
          </a:solidFill>
        </p:grpSpPr>
        <p:sp>
          <p:nvSpPr>
            <p:cNvPr id="64" name="Ohnutý roh 63"/>
            <p:cNvSpPr/>
            <p:nvPr/>
          </p:nvSpPr>
          <p:spPr>
            <a:xfrm flipV="1">
              <a:off x="4427984" y="1700807"/>
              <a:ext cx="2160240" cy="1236078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4458842" y="1808188"/>
              <a:ext cx="1859352" cy="9638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Konkrétnější třída</a:t>
              </a:r>
            </a:p>
            <a:p>
              <a:r>
                <a:rPr lang="cs-CZ" dirty="0" smtClean="0">
                  <a:latin typeface="Gill Sans MT" pitchFamily="34" charset="-18"/>
                </a:rPr>
                <a:t>(dětská třída)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66" name="Přímá spojovací čára 65"/>
          <p:cNvCxnSpPr>
            <a:stCxn id="64" idx="1"/>
            <a:endCxn id="32" idx="3"/>
          </p:cNvCxnSpPr>
          <p:nvPr/>
        </p:nvCxnSpPr>
        <p:spPr>
          <a:xfrm flipH="1" flipV="1">
            <a:off x="5940152" y="4833156"/>
            <a:ext cx="576064" cy="12561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Skupina 53"/>
          <p:cNvGrpSpPr/>
          <p:nvPr/>
        </p:nvGrpSpPr>
        <p:grpSpPr>
          <a:xfrm>
            <a:off x="5940152" y="3356992"/>
            <a:ext cx="1800200" cy="791629"/>
            <a:chOff x="4427984" y="1700807"/>
            <a:chExt cx="2160240" cy="1236078"/>
          </a:xfrm>
          <a:solidFill>
            <a:schemeClr val="accent2"/>
          </a:solidFill>
        </p:grpSpPr>
        <p:sp>
          <p:nvSpPr>
            <p:cNvPr id="70" name="Ohnutý roh 69"/>
            <p:cNvSpPr/>
            <p:nvPr/>
          </p:nvSpPr>
          <p:spPr>
            <a:xfrm flipV="1">
              <a:off x="4427984" y="1700807"/>
              <a:ext cx="2160240" cy="1236078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4458842" y="1817281"/>
              <a:ext cx="1589322" cy="100920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Šipka generalizace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72" name="Přímá spojovací čára 71"/>
          <p:cNvCxnSpPr/>
          <p:nvPr/>
        </p:nvCxnSpPr>
        <p:spPr>
          <a:xfrm flipH="1" flipV="1">
            <a:off x="3995936" y="3501010"/>
            <a:ext cx="1944216" cy="25179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>
                <a:latin typeface="Gill Sans MT" pitchFamily="34" charset="-18"/>
              </a:rPr>
              <a:t>Generalizace a dědění atributů a metod</a:t>
            </a:r>
            <a:endParaRPr lang="cs-CZ" sz="3600" dirty="0">
              <a:latin typeface="Gill Sans MT" pitchFamily="34" charset="-18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Dětská třída dědí a znovu používá všechny atributy a metody rodičovské třídy, které jsou pro ni viditelné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viditelnost </a:t>
            </a:r>
            <a:r>
              <a:rPr lang="cs-CZ" b="1" dirty="0" smtClean="0">
                <a:latin typeface="Gill Sans MT" pitchFamily="34" charset="-18"/>
              </a:rPr>
              <a:t>Public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b="1" dirty="0" err="1" smtClean="0">
                <a:latin typeface="Gill Sans MT" pitchFamily="34" charset="-18"/>
              </a:rPr>
              <a:t>Protected</a:t>
            </a:r>
            <a:r>
              <a:rPr lang="cs-CZ" dirty="0" smtClean="0">
                <a:latin typeface="Gill Sans MT" pitchFamily="34" charset="-18"/>
              </a:rPr>
              <a:t> a </a:t>
            </a:r>
            <a:r>
              <a:rPr lang="cs-CZ" b="1" dirty="0" err="1" smtClean="0">
                <a:latin typeface="Gill Sans MT" pitchFamily="34" charset="-18"/>
              </a:rPr>
              <a:t>Package</a:t>
            </a:r>
            <a:r>
              <a:rPr lang="cs-CZ" dirty="0" smtClean="0">
                <a:latin typeface="Gill Sans MT" pitchFamily="34" charset="-18"/>
              </a:rPr>
              <a:t> , pokud je definována ve stejném balíčku</a:t>
            </a:r>
          </a:p>
          <a:p>
            <a:r>
              <a:rPr lang="cs-CZ" dirty="0" smtClean="0">
                <a:latin typeface="Gill Sans MT" pitchFamily="34" charset="-18"/>
              </a:rPr>
              <a:t>Dětská třída samozřejmě obsahuje další atributy a metody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243763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Násobná dědičnost (Multiple inheritance)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Dětská třída může dědit atributy a metody od více rodičovských tříd 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948851" y="5219908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EKniha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3" name="Skupina 53"/>
          <p:cNvGrpSpPr/>
          <p:nvPr/>
        </p:nvGrpSpPr>
        <p:grpSpPr>
          <a:xfrm>
            <a:off x="5292080" y="4005064"/>
            <a:ext cx="2232248" cy="540060"/>
            <a:chOff x="4427984" y="1700807"/>
            <a:chExt cx="2160240" cy="1236078"/>
          </a:xfrm>
          <a:solidFill>
            <a:schemeClr val="accent2"/>
          </a:solidFill>
        </p:grpSpPr>
        <p:sp>
          <p:nvSpPr>
            <p:cNvPr id="34" name="Ohnutý roh 33"/>
            <p:cNvSpPr/>
            <p:nvPr/>
          </p:nvSpPr>
          <p:spPr>
            <a:xfrm flipV="1">
              <a:off x="4427984" y="1700807"/>
              <a:ext cx="2160240" cy="1236078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4458843" y="1817281"/>
              <a:ext cx="1859351" cy="6339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Rodičovské třídy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33" name="Přímá spojovací čára 32"/>
          <p:cNvCxnSpPr>
            <a:stCxn id="34" idx="1"/>
          </p:cNvCxnSpPr>
          <p:nvPr/>
        </p:nvCxnSpPr>
        <p:spPr>
          <a:xfrm flipH="1" flipV="1">
            <a:off x="4211960" y="3717032"/>
            <a:ext cx="1080120" cy="55806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3059832" y="3068960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1907704" y="5157192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3131840" y="3131676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Kniha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4" name="Skupina 53"/>
          <p:cNvGrpSpPr/>
          <p:nvPr/>
        </p:nvGrpSpPr>
        <p:grpSpPr>
          <a:xfrm>
            <a:off x="5508104" y="4941168"/>
            <a:ext cx="1728192" cy="540060"/>
            <a:chOff x="3550387" y="1700807"/>
            <a:chExt cx="2160240" cy="1236078"/>
          </a:xfrm>
          <a:solidFill>
            <a:schemeClr val="accent2"/>
          </a:solidFill>
        </p:grpSpPr>
        <p:sp>
          <p:nvSpPr>
            <p:cNvPr id="64" name="Ohnutý roh 63"/>
            <p:cNvSpPr/>
            <p:nvPr/>
          </p:nvSpPr>
          <p:spPr>
            <a:xfrm flipV="1">
              <a:off x="3550387" y="1700807"/>
              <a:ext cx="2160240" cy="1236078"/>
            </a:xfrm>
            <a:prstGeom prst="foldedCorner">
              <a:avLst>
                <a:gd name="adj" fmla="val 245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3593751" y="1817283"/>
              <a:ext cx="1846851" cy="55075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Dětská třída</a:t>
              </a:r>
              <a:endParaRPr lang="cs-CZ" dirty="0">
                <a:latin typeface="Gill Sans MT" pitchFamily="34" charset="-18"/>
              </a:endParaRPr>
            </a:p>
          </p:txBody>
        </p:sp>
      </p:grpSp>
      <p:cxnSp>
        <p:nvCxnSpPr>
          <p:cNvPr id="66" name="Přímá spojovací čára 65"/>
          <p:cNvCxnSpPr>
            <a:stCxn id="64" idx="1"/>
            <a:endCxn id="32" idx="3"/>
          </p:cNvCxnSpPr>
          <p:nvPr/>
        </p:nvCxnSpPr>
        <p:spPr>
          <a:xfrm flipH="1">
            <a:off x="3707904" y="5211198"/>
            <a:ext cx="1800200" cy="27003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755576" y="3068960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796723" y="3140968"/>
            <a:ext cx="15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Gill Sans MT" pitchFamily="34" charset="-18"/>
              </a:rPr>
              <a:t>SouborOS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9" name="Rovnoramenný trojúhelník 38"/>
          <p:cNvSpPr/>
          <p:nvPr/>
        </p:nvSpPr>
        <p:spPr>
          <a:xfrm>
            <a:off x="2236883" y="3717032"/>
            <a:ext cx="174877" cy="216024"/>
          </a:xfrm>
          <a:prstGeom prst="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ovací šipka 39"/>
          <p:cNvCxnSpPr/>
          <p:nvPr/>
        </p:nvCxnSpPr>
        <p:spPr>
          <a:xfrm>
            <a:off x="2339750" y="3933056"/>
            <a:ext cx="0" cy="122413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34" idx="1"/>
          </p:cNvCxnSpPr>
          <p:nvPr/>
        </p:nvCxnSpPr>
        <p:spPr>
          <a:xfrm flipH="1" flipV="1">
            <a:off x="2411760" y="3717032"/>
            <a:ext cx="2880320" cy="55806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9"/>
          <p:cNvCxnSpPr/>
          <p:nvPr/>
        </p:nvCxnSpPr>
        <p:spPr>
          <a:xfrm>
            <a:off x="3275856" y="3933056"/>
            <a:ext cx="0" cy="122413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vnoramenný trojúhelník 35"/>
          <p:cNvSpPr/>
          <p:nvPr/>
        </p:nvSpPr>
        <p:spPr>
          <a:xfrm>
            <a:off x="3172987" y="3717032"/>
            <a:ext cx="174877" cy="216024"/>
          </a:xfrm>
          <a:prstGeom prst="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UML – </a:t>
            </a:r>
            <a:r>
              <a:rPr lang="cs-CZ" sz="3200" dirty="0" err="1" smtClean="0">
                <a:latin typeface="Gill Sans MT" pitchFamily="34" charset="-18"/>
              </a:rPr>
              <a:t>Unified</a:t>
            </a:r>
            <a:r>
              <a:rPr lang="cs-CZ" sz="3200" dirty="0" smtClean="0">
                <a:latin typeface="Gill Sans MT" pitchFamily="34" charset="-18"/>
              </a:rPr>
              <a:t> Modeling </a:t>
            </a:r>
            <a:r>
              <a:rPr lang="cs-CZ" sz="3200" dirty="0" err="1" smtClean="0">
                <a:latin typeface="Gill Sans MT" pitchFamily="34" charset="-18"/>
              </a:rPr>
              <a:t>Language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Výhody: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Formální jazyk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každý prvek má přesný význam (přesná notace)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Stručný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jednoduchá grafická notace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Obsažný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popisuje všechny důležité aspekty systému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Škálovatelný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Vytvořen na základě zkušeností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Standard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verze 2.0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196752"/>
            <a:ext cx="7827963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Modelem řízená architektura (MDA – Model-</a:t>
            </a:r>
            <a:r>
              <a:rPr lang="cs-CZ" sz="3200" dirty="0" err="1" smtClean="0">
                <a:latin typeface="Gill Sans MT" pitchFamily="34" charset="-18"/>
              </a:rPr>
              <a:t>Driven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err="1" smtClean="0">
                <a:latin typeface="Gill Sans MT" pitchFamily="34" charset="-18"/>
              </a:rPr>
              <a:t>Architecture</a:t>
            </a:r>
            <a:r>
              <a:rPr lang="cs-CZ" sz="3200" dirty="0" smtClean="0">
                <a:latin typeface="Gill Sans MT" pitchFamily="34" charset="-18"/>
              </a:rPr>
              <a:t>) vývoje 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UML může být základem vývoje IS řízeného modelem: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Na základě modelu je generován systém</a:t>
            </a:r>
          </a:p>
          <a:p>
            <a:r>
              <a:rPr lang="cs-CZ" dirty="0" smtClean="0">
                <a:latin typeface="Gill Sans MT" pitchFamily="34" charset="-18"/>
              </a:rPr>
              <a:t>Snaha o efektivní vývoj</a:t>
            </a:r>
          </a:p>
          <a:p>
            <a:r>
              <a:rPr lang="cs-CZ" dirty="0" smtClean="0">
                <a:latin typeface="Gill Sans MT" pitchFamily="34" charset="-18"/>
              </a:rPr>
              <a:t>Upřednostňována definice modelu IS (v UML) před specifikací algoritmů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Algoritmy standardní (parametrizovány)</a:t>
            </a:r>
          </a:p>
          <a:p>
            <a:r>
              <a:rPr lang="cs-CZ" dirty="0" smtClean="0">
                <a:latin typeface="Gill Sans MT" pitchFamily="34" charset="-18"/>
              </a:rPr>
              <a:t>Model-</a:t>
            </a:r>
            <a:r>
              <a:rPr lang="cs-CZ" dirty="0" err="1" smtClean="0">
                <a:latin typeface="Gill Sans MT" pitchFamily="34" charset="-18"/>
              </a:rPr>
              <a:t>driven</a:t>
            </a:r>
            <a:r>
              <a:rPr lang="cs-CZ" dirty="0" smtClean="0">
                <a:latin typeface="Gill Sans MT" pitchFamily="34" charset="-18"/>
              </a:rPr>
              <a:t> engineering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Pohledy na model IS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3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Pohledy na model 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Případy užití (Use Case):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Funkcionalita systému z vnějšího pohledu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Případ užití – uživatelský příběh (User Story)</a:t>
            </a:r>
          </a:p>
          <a:p>
            <a:r>
              <a:rPr lang="cs-CZ" dirty="0" smtClean="0">
                <a:latin typeface="Gill Sans MT" pitchFamily="34" charset="-18"/>
              </a:rPr>
              <a:t>Logický pohled: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Abstraktní popis částí systému – objekty, třídy objektů</a:t>
            </a:r>
          </a:p>
          <a:p>
            <a:r>
              <a:rPr lang="cs-CZ" dirty="0" smtClean="0">
                <a:latin typeface="Gill Sans MT" pitchFamily="34" charset="-18"/>
              </a:rPr>
              <a:t>Procesní pohled: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Diagramy aktivity</a:t>
            </a:r>
          </a:p>
          <a:p>
            <a:r>
              <a:rPr lang="cs-CZ" dirty="0" smtClean="0">
                <a:latin typeface="Gill Sans MT" pitchFamily="34" charset="-18"/>
              </a:rPr>
              <a:t>Fyzický pohled: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Diagramy nasazení</a:t>
            </a:r>
          </a:p>
          <a:p>
            <a:r>
              <a:rPr lang="cs-CZ" dirty="0" smtClean="0">
                <a:latin typeface="Gill Sans MT" pitchFamily="34" charset="-18"/>
              </a:rPr>
              <a:t>Vývojový pohled: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Diagramy komponent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1173</TotalTime>
  <Words>1734</Words>
  <Application>Microsoft Office PowerPoint</Application>
  <PresentationFormat>Předvádění na obrazovce (4:3)</PresentationFormat>
  <Paragraphs>532</Paragraphs>
  <Slides>54</Slides>
  <Notes>54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54</vt:i4>
      </vt:variant>
    </vt:vector>
  </HeadingPairs>
  <TitlesOfParts>
    <vt:vector size="59" baseType="lpstr">
      <vt:lpstr>MU_PPTprezentace_sablona_CZ</vt:lpstr>
      <vt:lpstr>1_Směsi</vt:lpstr>
      <vt:lpstr>2_Směsi</vt:lpstr>
      <vt:lpstr>1_MU_PPTprezentace_sablona_CZ</vt:lpstr>
      <vt:lpstr>3_Směsi</vt:lpstr>
      <vt:lpstr>Modelování informačních systémů s využitím jazyka UML  Jaroslav Šmarda</vt:lpstr>
      <vt:lpstr>Využití jazyka UML při vývoji IS  na příkladu jednoduché aplikace pro evidenci knih</vt:lpstr>
      <vt:lpstr>Techniky pro modelování IS a systémů</vt:lpstr>
      <vt:lpstr>Model IS</vt:lpstr>
      <vt:lpstr>Modelovací jazyk a meta-model jazyka</vt:lpstr>
      <vt:lpstr>UML – Unified Modeling Language</vt:lpstr>
      <vt:lpstr>Modelem řízená architektura (MDA – Model-Driven Architecture) vývoje IS</vt:lpstr>
      <vt:lpstr>Pohledy na model IS</vt:lpstr>
      <vt:lpstr>Pohledy na model IS</vt:lpstr>
      <vt:lpstr>Diagram případů užití</vt:lpstr>
      <vt:lpstr>Diagram případů užití</vt:lpstr>
      <vt:lpstr>Vztahy mezi případy užití</vt:lpstr>
      <vt:lpstr>Vložení případu užití &lt;&lt;include&gt;&gt;</vt:lpstr>
      <vt:lpstr>Použití &lt;&lt;include&gt;&gt;</vt:lpstr>
      <vt:lpstr>Detailní popis případu užití</vt:lpstr>
      <vt:lpstr>Specializace případu užití</vt:lpstr>
      <vt:lpstr>Specializace případu užití</vt:lpstr>
      <vt:lpstr>Rozšíření případu užití &lt;&lt;extend&gt;&gt;</vt:lpstr>
      <vt:lpstr>Rozšíření případu užití &lt;&lt;extend&gt;&gt;</vt:lpstr>
      <vt:lpstr>Příklad diagramu případů užití</vt:lpstr>
      <vt:lpstr>Pohledy na model IS</vt:lpstr>
      <vt:lpstr>Procesní pohled: Diagram aktivity</vt:lpstr>
      <vt:lpstr>Diagram aktivity</vt:lpstr>
      <vt:lpstr>Diagram aktivity případu užití</vt:lpstr>
      <vt:lpstr>Základní prvky diagramu aktivity</vt:lpstr>
      <vt:lpstr>Základní prvky diagramu aktivity</vt:lpstr>
      <vt:lpstr>Akce a aktivity</vt:lpstr>
      <vt:lpstr>Více aktivit v jednom diagramu</vt:lpstr>
      <vt:lpstr>Rozhodnutí (Decision) a sloučení (Merge)</vt:lpstr>
      <vt:lpstr>Rozhodnutí a sloučení</vt:lpstr>
      <vt:lpstr>Paralelní akce  Větvení (Fork) a spojení (Join)</vt:lpstr>
      <vt:lpstr>Časové události</vt:lpstr>
      <vt:lpstr>Vstup do a výstup z aktivity</vt:lpstr>
      <vt:lpstr>Pohledy na model IS</vt:lpstr>
      <vt:lpstr>Modelování logické struktury</vt:lpstr>
      <vt:lpstr>Třídy a objekty</vt:lpstr>
      <vt:lpstr>Třídy a objekty</vt:lpstr>
      <vt:lpstr>Třídy a objekty</vt:lpstr>
      <vt:lpstr>Třídy a objekty</vt:lpstr>
      <vt:lpstr>Diagramy tříd (Classes)</vt:lpstr>
      <vt:lpstr>Viditelnost atributů a operací</vt:lpstr>
      <vt:lpstr>Atributy třídy</vt:lpstr>
      <vt:lpstr>Atributy třídy: asociace tříd</vt:lpstr>
      <vt:lpstr>Atributy třídy</vt:lpstr>
      <vt:lpstr>Chování třídy: operace</vt:lpstr>
      <vt:lpstr>Parametry a výsledek operace</vt:lpstr>
      <vt:lpstr>Vztahy mezi třídami</vt:lpstr>
      <vt:lpstr>Závislost</vt:lpstr>
      <vt:lpstr>Asociace</vt:lpstr>
      <vt:lpstr>Agregace</vt:lpstr>
      <vt:lpstr>Kompozice</vt:lpstr>
      <vt:lpstr>Generalizace (Dědičnost)</vt:lpstr>
      <vt:lpstr>Generalizace a dědění atributů a metod</vt:lpstr>
      <vt:lpstr>Násobná dědičnost (Multiple inheritance)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178</cp:revision>
  <dcterms:created xsi:type="dcterms:W3CDTF">2010-09-06T19:37:37Z</dcterms:created>
  <dcterms:modified xsi:type="dcterms:W3CDTF">2012-07-29T19:14:16Z</dcterms:modified>
</cp:coreProperties>
</file>