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6" r:id="rId4"/>
    <p:sldId id="258" r:id="rId5"/>
    <p:sldId id="265" r:id="rId6"/>
    <p:sldId id="259" r:id="rId7"/>
    <p:sldId id="275" r:id="rId8"/>
    <p:sldId id="278" r:id="rId9"/>
    <p:sldId id="260" r:id="rId10"/>
    <p:sldId id="266" r:id="rId11"/>
    <p:sldId id="273" r:id="rId12"/>
    <p:sldId id="269" r:id="rId13"/>
    <p:sldId id="268" r:id="rId14"/>
    <p:sldId id="270" r:id="rId15"/>
    <p:sldId id="261" r:id="rId16"/>
    <p:sldId id="262" r:id="rId17"/>
    <p:sldId id="263" r:id="rId18"/>
    <p:sldId id="264" r:id="rId19"/>
    <p:sldId id="271" r:id="rId20"/>
    <p:sldId id="272" r:id="rId21"/>
    <p:sldId id="274" r:id="rId22"/>
    <p:sldId id="277" r:id="rId23"/>
    <p:sldId id="279" r:id="rId24"/>
    <p:sldId id="280" r:id="rId25"/>
    <p:sldId id="281" r:id="rId26"/>
    <p:sldId id="282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/>
        </p:nvSpPr>
        <p:spPr>
          <a:xfrm>
            <a:off x="9001125" y="4846638"/>
            <a:ext cx="142875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9"/>
          <p:cNvSpPr/>
          <p:nvPr/>
        </p:nvSpPr>
        <p:spPr>
          <a:xfrm>
            <a:off x="9001125" y="0"/>
            <a:ext cx="142875" cy="4846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/>
          <a:lstStyle>
            <a:lvl1pPr>
              <a:lnSpc>
                <a:spcPct val="100000"/>
              </a:lnSpc>
              <a:defRPr sz="6600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7ED3FF7-43A7-46D5-BBD8-E8F2FE1F371C}" type="datetimeFigureOut">
              <a:rPr lang="cs-CZ" smtClean="0"/>
              <a:pPr/>
              <a:t>1.3.2012</a:t>
            </a:fld>
            <a:endParaRPr lang="cs-CZ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76E96DF-442A-4906-8236-1CF9D77D904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12158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7ED3FF7-43A7-46D5-BBD8-E8F2FE1F371C}" type="datetimeFigureOut">
              <a:rPr lang="cs-CZ" smtClean="0"/>
              <a:pPr/>
              <a:t>1.3.2012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6E96DF-442A-4906-8236-1CF9D77D904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042133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7ED3FF7-43A7-46D5-BBD8-E8F2FE1F371C}" type="datetimeFigureOut">
              <a:rPr lang="cs-CZ" smtClean="0"/>
              <a:pPr/>
              <a:t>1.3.2012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6E96DF-442A-4906-8236-1CF9D77D904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7593652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990600"/>
            <a:ext cx="7770813" cy="137001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7ED3FF7-43A7-46D5-BBD8-E8F2FE1F371C}" type="datetimeFigureOut">
              <a:rPr lang="cs-CZ" smtClean="0"/>
              <a:pPr/>
              <a:t>1.3.2012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6E96DF-442A-4906-8236-1CF9D77D904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34327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643192" cy="1371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457200" indent="-457200">
              <a:buFont typeface="Arial" pitchFamily="34" charset="0"/>
              <a:buChar char="•"/>
              <a:defRPr sz="2800" b="0"/>
            </a:lvl1pPr>
            <a:lvl2pPr>
              <a:defRPr sz="2400"/>
            </a:lvl2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7ED3FF7-43A7-46D5-BBD8-E8F2FE1F371C}" type="datetimeFigureOut">
              <a:rPr lang="cs-CZ" smtClean="0"/>
              <a:pPr/>
              <a:t>1.3.2012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6E96DF-442A-4906-8236-1CF9D77D904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464547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7ED3FF7-43A7-46D5-BBD8-E8F2FE1F371C}" type="datetimeFigureOut">
              <a:rPr lang="cs-CZ" smtClean="0"/>
              <a:pPr/>
              <a:t>1.3.2012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6E96DF-442A-4906-8236-1CF9D77D904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717459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7ED3FF7-43A7-46D5-BBD8-E8F2FE1F371C}" type="datetimeFigureOut">
              <a:rPr lang="cs-CZ" smtClean="0"/>
              <a:pPr/>
              <a:t>1.3.2012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6E96DF-442A-4906-8236-1CF9D77D904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998419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7ED3FF7-43A7-46D5-BBD8-E8F2FE1F371C}" type="datetimeFigureOut">
              <a:rPr lang="cs-CZ" smtClean="0"/>
              <a:pPr/>
              <a:t>1.3.2012</a:t>
            </a:fld>
            <a:endParaRPr lang="cs-C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6E96DF-442A-4906-8236-1CF9D77D904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270006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7ED3FF7-43A7-46D5-BBD8-E8F2FE1F371C}" type="datetimeFigureOut">
              <a:rPr lang="cs-CZ" smtClean="0"/>
              <a:pPr/>
              <a:t>1.3.2012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6E96DF-442A-4906-8236-1CF9D77D904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744229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7ED3FF7-43A7-46D5-BBD8-E8F2FE1F371C}" type="datetimeFigureOut">
              <a:rPr lang="cs-CZ" smtClean="0"/>
              <a:pPr/>
              <a:t>1.3.2012</a:t>
            </a:fld>
            <a:endParaRPr lang="cs-CZ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6E96DF-442A-4906-8236-1CF9D77D904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89411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7ED3FF7-43A7-46D5-BBD8-E8F2FE1F371C}" type="datetimeFigureOut">
              <a:rPr lang="cs-CZ" smtClean="0"/>
              <a:pPr/>
              <a:t>1.3.2012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6E96DF-442A-4906-8236-1CF9D77D904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62986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/>
        </p:nvSpPr>
        <p:spPr>
          <a:xfrm>
            <a:off x="9001125" y="4846638"/>
            <a:ext cx="142875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9"/>
          <p:cNvSpPr/>
          <p:nvPr/>
        </p:nvSpPr>
        <p:spPr>
          <a:xfrm>
            <a:off x="9001125" y="0"/>
            <a:ext cx="142875" cy="4846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7ED3FF7-43A7-46D5-BBD8-E8F2FE1F371C}" type="datetimeFigureOut">
              <a:rPr lang="cs-CZ" smtClean="0"/>
              <a:pPr/>
              <a:t>1.3.2012</a:t>
            </a:fld>
            <a:endParaRPr lang="cs-CZ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76E96DF-442A-4906-8236-1CF9D77D904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46134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0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B7ED3FF7-43A7-46D5-BBD8-E8F2FE1F371C}" type="datetimeFigureOut">
              <a:rPr lang="cs-CZ" smtClean="0"/>
              <a:pPr/>
              <a:t>1.3.2012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416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219" y="5885656"/>
            <a:ext cx="1316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D76E96DF-442A-4906-8236-1CF9D77D904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9001125" y="0"/>
            <a:ext cx="142875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5" y="1371600"/>
            <a:ext cx="142875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kern="1200" cap="all" spc="-6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ts val="600"/>
        </a:spcAft>
        <a:buFont typeface="Arial" charset="0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knihovna.nkp.cz/" TargetMode="External"/><Relationship Id="rId2" Type="http://schemas.openxmlformats.org/officeDocument/2006/relationships/hyperlink" Target="http://pro.inflow.cz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karos.cz/" TargetMode="External"/><Relationship Id="rId3" Type="http://schemas.openxmlformats.org/officeDocument/2006/relationships/hyperlink" Target="mailto:ctenar@svkkl.cz" TargetMode="External"/><Relationship Id="rId7" Type="http://schemas.openxmlformats.org/officeDocument/2006/relationships/hyperlink" Target="mailto:redakce@ikaros.cz" TargetMode="External"/><Relationship Id="rId2" Type="http://schemas.openxmlformats.org/officeDocument/2006/relationships/hyperlink" Target="http://ctenar.svkkl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uha.mzk.cz/" TargetMode="External"/><Relationship Id="rId5" Type="http://schemas.openxmlformats.org/officeDocument/2006/relationships/hyperlink" Target="mailto:duha@mzk.cz" TargetMode="External"/><Relationship Id="rId10" Type="http://schemas.openxmlformats.org/officeDocument/2006/relationships/hyperlink" Target="http://www.inflow.cz/" TargetMode="External"/><Relationship Id="rId4" Type="http://schemas.openxmlformats.org/officeDocument/2006/relationships/hyperlink" Target="mailto:redakcectenare@centrum.cz" TargetMode="External"/><Relationship Id="rId9" Type="http://schemas.openxmlformats.org/officeDocument/2006/relationships/hyperlink" Target="mailto:redakce@inflow.cz" TargetMode="Externa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mailto:redakce@vkol.cz" TargetMode="External"/><Relationship Id="rId3" Type="http://schemas.openxmlformats.org/officeDocument/2006/relationships/hyperlink" Target="http://knihovna.nkp.cz/" TargetMode="External"/><Relationship Id="rId7" Type="http://schemas.openxmlformats.org/officeDocument/2006/relationships/hyperlink" Target="http://pro.inflow.cz/" TargetMode="External"/><Relationship Id="rId2" Type="http://schemas.openxmlformats.org/officeDocument/2006/relationships/hyperlink" Target="mailto:alena.kubatova@nkp.cz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asopis%20IV@inflow.cz" TargetMode="External"/><Relationship Id="rId5" Type="http://schemas.openxmlformats.org/officeDocument/2006/relationships/hyperlink" Target="http://kzv.kkvysociny.cz/" TargetMode="External"/><Relationship Id="rId4" Type="http://schemas.openxmlformats.org/officeDocument/2006/relationships/hyperlink" Target="mailto:knihovna@kkvysociny.cz" TargetMode="External"/><Relationship Id="rId9" Type="http://schemas.openxmlformats.org/officeDocument/2006/relationships/hyperlink" Target="http://www.vkol.cz/krok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upa.cz/clanky/vzdelavani-ve-virtualnim-svete-je-o-co-stat/" TargetMode="External"/><Relationship Id="rId2" Type="http://schemas.openxmlformats.org/officeDocument/2006/relationships/hyperlink" Target="http://www.lupa.cz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lupa.cz/clanky/facebook-conversion-tracking-merime-reklamu-na-fb/" TargetMode="External"/><Relationship Id="rId4" Type="http://schemas.openxmlformats.org/officeDocument/2006/relationships/hyperlink" Target="http://www.lupa.cz/clanky/ning-socialni-sit-siti/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flow.cz/blog" TargetMode="External"/><Relationship Id="rId2" Type="http://schemas.openxmlformats.org/officeDocument/2006/relationships/hyperlink" Target="http://www.cvtisr.sk/itlib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bloger.cz/" TargetMode="External"/><Relationship Id="rId4" Type="http://schemas.openxmlformats.org/officeDocument/2006/relationships/hyperlink" Target="http://www.blog.cz/" TargetMode="Externa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hyperlink" Target="http://nastroje.knihovna.cz/katalog-nastroju/prezentace-informaci/prezentace-dokumentu/joomag/visit" TargetMode="External"/><Relationship Id="rId3" Type="http://schemas.openxmlformats.org/officeDocument/2006/relationships/hyperlink" Target="http://storify.com/" TargetMode="External"/><Relationship Id="rId7" Type="http://schemas.openxmlformats.org/officeDocument/2006/relationships/hyperlink" Target="http://www.scribd.com/" TargetMode="External"/><Relationship Id="rId2" Type="http://schemas.openxmlformats.org/officeDocument/2006/relationships/hyperlink" Target="https://posterous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ssuu.com/" TargetMode="External"/><Relationship Id="rId5" Type="http://schemas.openxmlformats.org/officeDocument/2006/relationships/hyperlink" Target="http://www.blogger.com/" TargetMode="External"/><Relationship Id="rId4" Type="http://schemas.openxmlformats.org/officeDocument/2006/relationships/hyperlink" Target="http://750words.com/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Co psát a kde publikovat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vikba30</a:t>
            </a:r>
          </a:p>
          <a:p>
            <a:r>
              <a:rPr lang="cs-CZ" dirty="0" smtClean="0"/>
              <a:t>jaro 2012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impaktované</a:t>
            </a:r>
            <a:r>
              <a:rPr lang="cs-CZ" dirty="0" smtClean="0"/>
              <a:t> časopisy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 smtClean="0"/>
              <a:t>Impaktované</a:t>
            </a:r>
            <a:r>
              <a:rPr lang="cs-CZ" dirty="0" smtClean="0"/>
              <a:t> časopisy – je možné je nalézt přes ISI Web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Knowledge</a:t>
            </a:r>
            <a:r>
              <a:rPr lang="cs-CZ" dirty="0" smtClean="0"/>
              <a:t> – </a:t>
            </a:r>
            <a:r>
              <a:rPr lang="cs-CZ" dirty="0" err="1" smtClean="0"/>
              <a:t>Journal</a:t>
            </a:r>
            <a:r>
              <a:rPr lang="cs-CZ" dirty="0" smtClean="0"/>
              <a:t> </a:t>
            </a:r>
            <a:r>
              <a:rPr lang="cs-CZ" dirty="0" err="1" smtClean="0"/>
              <a:t>Citation</a:t>
            </a:r>
            <a:r>
              <a:rPr lang="cs-CZ" dirty="0" smtClean="0"/>
              <a:t> </a:t>
            </a:r>
            <a:r>
              <a:rPr lang="cs-CZ" dirty="0" err="1" smtClean="0"/>
              <a:t>Reports</a:t>
            </a:r>
            <a:endParaRPr lang="cs-CZ" dirty="0" smtClean="0"/>
          </a:p>
          <a:p>
            <a:r>
              <a:rPr lang="cs-CZ" dirty="0" smtClean="0"/>
              <a:t>Mají přidělený „</a:t>
            </a:r>
            <a:r>
              <a:rPr lang="cs-CZ" b="1" dirty="0" err="1" smtClean="0"/>
              <a:t>impact</a:t>
            </a:r>
            <a:r>
              <a:rPr lang="cs-CZ" b="1" dirty="0" smtClean="0"/>
              <a:t> </a:t>
            </a:r>
            <a:r>
              <a:rPr lang="cs-CZ" b="1" dirty="0" err="1" smtClean="0"/>
              <a:t>factor</a:t>
            </a:r>
            <a:r>
              <a:rPr lang="cs-CZ" dirty="0" smtClean="0"/>
              <a:t>“ – průměrná míra citovanosti jejich článků</a:t>
            </a:r>
          </a:p>
          <a:p>
            <a:r>
              <a:rPr lang="cs-CZ" dirty="0" smtClean="0"/>
              <a:t>Jsou považovány za nejprestižnější</a:t>
            </a:r>
          </a:p>
          <a:p>
            <a:r>
              <a:rPr lang="cs-CZ" dirty="0" smtClean="0"/>
              <a:t>V rámci našeho oboru nemáme žádný </a:t>
            </a:r>
            <a:r>
              <a:rPr lang="cs-CZ" dirty="0" err="1" smtClean="0"/>
              <a:t>impaktovaný</a:t>
            </a:r>
            <a:r>
              <a:rPr lang="cs-CZ" dirty="0" smtClean="0"/>
              <a:t> český časopis</a:t>
            </a:r>
          </a:p>
          <a:p>
            <a:r>
              <a:rPr lang="cs-CZ" dirty="0" smtClean="0"/>
              <a:t>Ze zahraničních to je např. </a:t>
            </a:r>
            <a:r>
              <a:rPr lang="en-US" b="1" dirty="0" smtClean="0"/>
              <a:t>Journal of Librarianship and Information Science</a:t>
            </a:r>
            <a:r>
              <a:rPr lang="cs-CZ" b="1" dirty="0" smtClean="0"/>
              <a:t>       </a:t>
            </a:r>
            <a:r>
              <a:rPr lang="cs-CZ" dirty="0" smtClean="0"/>
              <a:t>(IF 0,636)</a:t>
            </a:r>
            <a:endParaRPr lang="en-US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Impakt</a:t>
            </a:r>
            <a:r>
              <a:rPr lang="cs-CZ" dirty="0" smtClean="0"/>
              <a:t> faktor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</a:t>
            </a:r>
            <a:r>
              <a:rPr lang="cs-CZ" dirty="0" err="1" smtClean="0"/>
              <a:t>bibliometrický</a:t>
            </a:r>
            <a:r>
              <a:rPr lang="cs-CZ" dirty="0" smtClean="0"/>
              <a:t> časopisecký indikátor</a:t>
            </a:r>
          </a:p>
          <a:p>
            <a:r>
              <a:rPr lang="cs-CZ" dirty="0" smtClean="0"/>
              <a:t>Umožňuje změřit dopad vědeckého článku</a:t>
            </a:r>
          </a:p>
          <a:p>
            <a:r>
              <a:rPr lang="cs-CZ" dirty="0" smtClean="0"/>
              <a:t>Bývá také považován za problematickou až kontroverzní metodu </a:t>
            </a:r>
          </a:p>
          <a:p>
            <a:r>
              <a:rPr lang="cs-CZ" dirty="0" smtClean="0"/>
              <a:t>Je možné zneužití ze strany editorů i kolegů pro povrchní hodnocení vědecké práce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se počítá </a:t>
            </a:r>
            <a:r>
              <a:rPr lang="cs-CZ" dirty="0" err="1" smtClean="0"/>
              <a:t>impakt</a:t>
            </a:r>
            <a:r>
              <a:rPr lang="cs-CZ" dirty="0" smtClean="0"/>
              <a:t> faktor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IF za rok 2011</a:t>
            </a:r>
          </a:p>
          <a:p>
            <a:r>
              <a:rPr lang="cs-CZ" dirty="0" smtClean="0"/>
              <a:t>Hodnotu X vydělím hodnotou Y</a:t>
            </a:r>
          </a:p>
          <a:p>
            <a:r>
              <a:rPr lang="cs-CZ" dirty="0" smtClean="0"/>
              <a:t>X = kolikrát byly články z daného časopisu vydané ve dvou předchozích letech (2010 a 2009) citovány jinými časopisy v roce 2011</a:t>
            </a:r>
          </a:p>
          <a:p>
            <a:r>
              <a:rPr lang="cs-CZ" dirty="0" smtClean="0"/>
              <a:t>Y = kolik vyšlo v daném časopise ve dvou předchozích letech článků celkem</a:t>
            </a:r>
          </a:p>
          <a:p>
            <a:r>
              <a:rPr lang="cs-CZ" dirty="0" smtClean="0"/>
              <a:t>Čím vyšší výsledek, tím lépe – např. časopis </a:t>
            </a:r>
            <a:r>
              <a:rPr lang="cs-CZ" dirty="0" err="1" smtClean="0"/>
              <a:t>Nature</a:t>
            </a:r>
            <a:r>
              <a:rPr lang="cs-CZ" dirty="0" smtClean="0"/>
              <a:t> má extrémní IF 36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recenzované časopisy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V našem oboru v rámci ČR existují 2 recenzované časopisy:</a:t>
            </a:r>
          </a:p>
          <a:p>
            <a:r>
              <a:rPr lang="cs-CZ" b="1" dirty="0" err="1" smtClean="0"/>
              <a:t>ProInflow</a:t>
            </a:r>
            <a:r>
              <a:rPr lang="cs-CZ" dirty="0" smtClean="0"/>
              <a:t> - </a:t>
            </a:r>
            <a:r>
              <a:rPr lang="cs-CZ" dirty="0" smtClean="0">
                <a:hlinkClick r:id="rId2"/>
              </a:rPr>
              <a:t>http://pro.</a:t>
            </a:r>
            <a:r>
              <a:rPr lang="cs-CZ" dirty="0" err="1" smtClean="0">
                <a:hlinkClick r:id="rId2"/>
              </a:rPr>
              <a:t>inflow.cz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r>
              <a:rPr lang="cs-CZ" b="1" dirty="0" smtClean="0"/>
              <a:t>Knihovna</a:t>
            </a:r>
            <a:r>
              <a:rPr lang="cs-CZ" dirty="0" smtClean="0"/>
              <a:t> - </a:t>
            </a:r>
            <a:r>
              <a:rPr lang="cs-CZ" dirty="0" smtClean="0">
                <a:hlinkClick r:id="rId3"/>
              </a:rPr>
              <a:t>http://knihovna.</a:t>
            </a:r>
            <a:r>
              <a:rPr lang="cs-CZ" dirty="0" err="1" smtClean="0">
                <a:hlinkClick r:id="rId3"/>
              </a:rPr>
              <a:t>nkp.cz</a:t>
            </a:r>
            <a:r>
              <a:rPr lang="cs-CZ" dirty="0" smtClean="0">
                <a:hlinkClick r:id="rId3"/>
              </a:rPr>
              <a:t>/</a:t>
            </a:r>
            <a:endParaRPr lang="cs-CZ" dirty="0" smtClean="0"/>
          </a:p>
          <a:p>
            <a:r>
              <a:rPr lang="cs-CZ" dirty="0" smtClean="0"/>
              <a:t>Recenzovaný časopis vydává články až poté, co projdou recenzním řízením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Průběh recenzního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Editor posoudí článek jako vhodný pro vydání</a:t>
            </a:r>
          </a:p>
          <a:p>
            <a:r>
              <a:rPr lang="cs-CZ" dirty="0" smtClean="0"/>
              <a:t>Předá ho dvěma nezávislým recenzentům na posouzení (peer </a:t>
            </a:r>
            <a:r>
              <a:rPr lang="cs-CZ" dirty="0" err="1" smtClean="0"/>
              <a:t>review</a:t>
            </a:r>
            <a:r>
              <a:rPr lang="cs-CZ" dirty="0" smtClean="0"/>
              <a:t>)</a:t>
            </a:r>
          </a:p>
          <a:p>
            <a:r>
              <a:rPr lang="cs-CZ" dirty="0" smtClean="0"/>
              <a:t>Recenzenti vypracují recenzi (kriticky zhodnotí článek)</a:t>
            </a:r>
          </a:p>
          <a:p>
            <a:r>
              <a:rPr lang="cs-CZ" dirty="0" smtClean="0"/>
              <a:t>Recenzní řízení slepé X otevřené</a:t>
            </a:r>
          </a:p>
          <a:p>
            <a:r>
              <a:rPr lang="cs-CZ" dirty="0" smtClean="0"/>
              <a:t>Na základě posudků se rozhodne o (ne)vydání článku</a:t>
            </a:r>
          </a:p>
          <a:p>
            <a:pPr marL="514350" lvl="1" indent="-514350">
              <a:buFont typeface="Wingdings" pitchFamily="2" charset="2"/>
              <a:buChar char="ü"/>
            </a:pPr>
            <a:r>
              <a:rPr lang="cs-CZ" dirty="0" smtClean="0"/>
              <a:t>Přijetí článku</a:t>
            </a:r>
          </a:p>
          <a:p>
            <a:pPr marL="514350" lvl="1" indent="-514350">
              <a:buFont typeface="Wingdings" pitchFamily="2" charset="2"/>
              <a:buChar char="ü"/>
            </a:pPr>
            <a:r>
              <a:rPr lang="cs-CZ" dirty="0" smtClean="0"/>
              <a:t>Žádost o přepracování článku</a:t>
            </a:r>
          </a:p>
          <a:p>
            <a:pPr marL="514350" lvl="1" indent="-514350">
              <a:buFont typeface="Wingdings" pitchFamily="2" charset="2"/>
              <a:buChar char="ü"/>
            </a:pPr>
            <a:r>
              <a:rPr lang="cs-CZ" dirty="0" smtClean="0"/>
              <a:t>Zamítnutí článku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spoluautorství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Článek může napsat i více osob</a:t>
            </a:r>
          </a:p>
          <a:p>
            <a:r>
              <a:rPr lang="cs-CZ" dirty="0" smtClean="0"/>
              <a:t>Spoluautorství není neobvyklé, naopak</a:t>
            </a:r>
          </a:p>
          <a:p>
            <a:r>
              <a:rPr lang="cs-CZ" dirty="0" smtClean="0"/>
              <a:t>Je ošetřeno autorským zákonem</a:t>
            </a:r>
          </a:p>
          <a:p>
            <a:r>
              <a:rPr lang="cs-CZ" dirty="0" smtClean="0"/>
              <a:t>Při samotné tvorbě dbejte na dodržení jednotného stylu</a:t>
            </a:r>
          </a:p>
          <a:p>
            <a:r>
              <a:rPr lang="cs-CZ" dirty="0" smtClean="0"/>
              <a:t>Dohodněte se, v jakém pořadí budou jednotliví autoři uvedeni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abstrakt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cs-CZ" b="1" dirty="0" smtClean="0"/>
              <a:t>HLAVNÍ ZÁSADY:</a:t>
            </a:r>
            <a:endParaRPr lang="cs-CZ" dirty="0" smtClean="0"/>
          </a:p>
          <a:p>
            <a:pPr lvl="0"/>
            <a:r>
              <a:rPr lang="cs-CZ" dirty="0" smtClean="0"/>
              <a:t>psát zhuštěný text, vyvarovat se nic neříkajících slov a frází</a:t>
            </a:r>
          </a:p>
          <a:p>
            <a:pPr lvl="0"/>
            <a:r>
              <a:rPr lang="cs-CZ" dirty="0" smtClean="0"/>
              <a:t>neuvádět obecně známé skutečnosti</a:t>
            </a:r>
          </a:p>
          <a:p>
            <a:pPr lvl="0"/>
            <a:r>
              <a:rPr lang="cs-CZ" dirty="0" smtClean="0"/>
              <a:t>nevypisovat zbytečné podrobnosti</a:t>
            </a:r>
          </a:p>
          <a:p>
            <a:pPr lvl="0"/>
            <a:r>
              <a:rPr lang="cs-CZ" dirty="0" smtClean="0"/>
              <a:t>nepoužívat složitější souvětí</a:t>
            </a:r>
          </a:p>
          <a:p>
            <a:pPr lvl="0"/>
            <a:r>
              <a:rPr lang="cs-CZ" dirty="0" smtClean="0"/>
              <a:t>nezkracovat slova</a:t>
            </a:r>
          </a:p>
          <a:p>
            <a:pPr lvl="0"/>
            <a:r>
              <a:rPr lang="cs-CZ" dirty="0" smtClean="0"/>
              <a:t>používat minulý čas a neosobní formu</a:t>
            </a:r>
          </a:p>
          <a:p>
            <a:pPr>
              <a:buNone/>
            </a:pPr>
            <a:r>
              <a:rPr lang="cs-CZ" b="1" dirty="0" smtClean="0"/>
              <a:t>POZOR NA:</a:t>
            </a:r>
            <a:endParaRPr lang="cs-CZ" dirty="0" smtClean="0"/>
          </a:p>
          <a:p>
            <a:pPr lvl="0"/>
            <a:r>
              <a:rPr lang="cs-CZ" dirty="0" smtClean="0"/>
              <a:t>název abstraktu:  musí dávat jasný smysl - stručný, věcný, výstižný</a:t>
            </a:r>
          </a:p>
          <a:p>
            <a:pPr lvl="0"/>
            <a:r>
              <a:rPr lang="cs-CZ" dirty="0" smtClean="0"/>
              <a:t>délku abstraktu: doporučená je 150-250 slov</a:t>
            </a:r>
          </a:p>
          <a:p>
            <a:pPr lvl="0"/>
            <a:r>
              <a:rPr lang="cs-CZ" dirty="0" smtClean="0"/>
              <a:t>obsah: vždy nutno uvést cíle práce, formulovat hypotézu, uvést metody, popsat dosažené výsledky a stručně formulovat závěr, abstrakt nesmí obsahovat nic, co není ve vlastním textu práce</a:t>
            </a:r>
          </a:p>
          <a:p>
            <a:pPr lvl="0"/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Klíčová slova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Jedná se pojmy, které charakterizují obsah textu a vztahují se k tématu</a:t>
            </a:r>
          </a:p>
          <a:p>
            <a:r>
              <a:rPr lang="cs-CZ" dirty="0" smtClean="0"/>
              <a:t>Může se jednat o jedno slovo i sousloví</a:t>
            </a:r>
          </a:p>
          <a:p>
            <a:r>
              <a:rPr lang="cs-CZ" dirty="0" smtClean="0"/>
              <a:t>Jsou jednoznačná, odborná, přeložitelná</a:t>
            </a:r>
          </a:p>
          <a:p>
            <a:r>
              <a:rPr lang="cs-CZ" dirty="0" smtClean="0"/>
              <a:t>Doplňují název</a:t>
            </a:r>
          </a:p>
          <a:p>
            <a:r>
              <a:rPr lang="cs-CZ" dirty="0" smtClean="0"/>
              <a:t>Je možné je vybrat dle rejstříku nebo vytvořit volně</a:t>
            </a:r>
          </a:p>
          <a:p>
            <a:r>
              <a:rPr lang="cs-CZ" dirty="0" smtClean="0"/>
              <a:t>Dle klíčových slov by měl být článek </a:t>
            </a:r>
            <a:r>
              <a:rPr lang="cs-CZ" dirty="0" err="1" smtClean="0"/>
              <a:t>vyhledatelný</a:t>
            </a:r>
            <a:endParaRPr lang="cs-CZ" dirty="0" smtClean="0"/>
          </a:p>
          <a:p>
            <a:r>
              <a:rPr lang="cs-CZ" dirty="0" smtClean="0"/>
              <a:t>Běžný počet KS = pět až šest pojmů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Úvod, jádro, 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 odborný článek musí být čtivý a čitelný</a:t>
            </a:r>
          </a:p>
          <a:p>
            <a:r>
              <a:rPr lang="cs-CZ" dirty="0" smtClean="0"/>
              <a:t>Úvod musí odpovědět na otázku, jaký problém text řeší</a:t>
            </a:r>
          </a:p>
          <a:p>
            <a:r>
              <a:rPr lang="cs-CZ" dirty="0" smtClean="0"/>
              <a:t>Jádro – jak autor postupoval při ověřování odpovědí na své otázky a o jak kvalitní argumenty se opírá</a:t>
            </a:r>
          </a:p>
          <a:p>
            <a:r>
              <a:rPr lang="cs-CZ" dirty="0" smtClean="0"/>
              <a:t>Závěr předloží zjištění – nesmí už otevírat nové otázky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Obvyklé podmínky vydavatele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Tyto náležitosti se většinou uvedou v průvodním dopise:</a:t>
            </a:r>
          </a:p>
          <a:p>
            <a:r>
              <a:rPr lang="cs-CZ" dirty="0" smtClean="0"/>
              <a:t>Článek nebyl vydán v jiném periodiku</a:t>
            </a:r>
          </a:p>
          <a:p>
            <a:r>
              <a:rPr lang="cs-CZ" dirty="0" smtClean="0"/>
              <a:t>Článek nebyl nabídnut jinému vydavateli</a:t>
            </a:r>
          </a:p>
          <a:p>
            <a:r>
              <a:rPr lang="cs-CZ" dirty="0" smtClean="0"/>
              <a:t>Všichni skuteční autoři i spoluautoři jsou uvedeni a souhlasí s publikací</a:t>
            </a:r>
          </a:p>
          <a:p>
            <a:r>
              <a:rPr lang="cs-CZ" dirty="0" smtClean="0"/>
              <a:t>Zveřejnění článku nebude v konfliktu zájmů s třetí osobou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Odborný článek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Neexistuje norma, která by přesně určovala jeho podobu</a:t>
            </a:r>
          </a:p>
          <a:p>
            <a:r>
              <a:rPr lang="cs-CZ" dirty="0" smtClean="0"/>
              <a:t>Liší se dle typu vědního oboru</a:t>
            </a:r>
          </a:p>
          <a:p>
            <a:r>
              <a:rPr lang="cs-CZ" dirty="0" smtClean="0"/>
              <a:t>Vždy se ale jedná o útvar, který písemnou formou zprostředkovává nemalé množství informací, poznatků a výsledků</a:t>
            </a:r>
          </a:p>
          <a:p>
            <a:r>
              <a:rPr lang="cs-CZ" b="1" dirty="0" smtClean="0"/>
              <a:t>Původní</a:t>
            </a:r>
            <a:r>
              <a:rPr lang="cs-CZ" dirty="0" smtClean="0"/>
              <a:t> články – přinášejí nové a objevné informace a výsledky</a:t>
            </a:r>
          </a:p>
          <a:p>
            <a:r>
              <a:rPr lang="cs-CZ" b="1" dirty="0" smtClean="0"/>
              <a:t>Přehledové</a:t>
            </a:r>
            <a:r>
              <a:rPr lang="cs-CZ" dirty="0" smtClean="0"/>
              <a:t> články – sumarizují údaje z literatury a poskytují vhled do problematiky a poukazují na budoucí vývoj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 vydání článku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Buďte hrdí na své dílo!</a:t>
            </a:r>
          </a:p>
          <a:p>
            <a:r>
              <a:rPr lang="cs-CZ" dirty="0" smtClean="0"/>
              <a:t>Informujte o jeho vydání své kolegy, vyučující, spolužáky...</a:t>
            </a:r>
          </a:p>
          <a:p>
            <a:r>
              <a:rPr lang="cs-CZ" dirty="0" smtClean="0"/>
              <a:t>Odkazujte na jeho elektronickou verzi, pokud existuje</a:t>
            </a:r>
          </a:p>
          <a:p>
            <a:r>
              <a:rPr lang="cs-CZ" dirty="0" smtClean="0"/>
              <a:t>Propagujte jej přes sociální sítě</a:t>
            </a:r>
          </a:p>
          <a:p>
            <a:r>
              <a:rPr lang="cs-CZ" dirty="0" smtClean="0"/>
              <a:t>Jeho bibliografický záznam můžete uvést i ve svém životopise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Možnosti publikování v ČR – oborová periodika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b="1" dirty="0" smtClean="0"/>
              <a:t>ČTENÁŘ - Měsíčník pro knihovny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ISSN: 0011-2321</a:t>
            </a:r>
            <a:br>
              <a:rPr lang="cs-CZ" dirty="0" smtClean="0"/>
            </a:br>
            <a:r>
              <a:rPr lang="cs-CZ" dirty="0" smtClean="0"/>
              <a:t>vydavatel : Středočeská vědecká knihovna - Kladno</a:t>
            </a:r>
            <a:br>
              <a:rPr lang="cs-CZ" dirty="0" smtClean="0"/>
            </a:br>
            <a:r>
              <a:rPr lang="cs-CZ" dirty="0" smtClean="0">
                <a:hlinkClick r:id="rId2"/>
              </a:rPr>
              <a:t>http://ctenar.svkkl.cz/</a:t>
            </a:r>
            <a:r>
              <a:rPr lang="cs-CZ" dirty="0" smtClean="0"/>
              <a:t> </a:t>
            </a:r>
            <a:br>
              <a:rPr lang="cs-CZ" dirty="0" smtClean="0"/>
            </a:br>
            <a:r>
              <a:rPr lang="cs-CZ" dirty="0" smtClean="0"/>
              <a:t>e-mail : </a:t>
            </a:r>
            <a:r>
              <a:rPr lang="cs-CZ" dirty="0" err="1" smtClean="0">
                <a:hlinkClick r:id="rId3"/>
              </a:rPr>
              <a:t>ctenar</a:t>
            </a:r>
            <a:r>
              <a:rPr lang="cs-CZ" dirty="0" smtClean="0">
                <a:hlinkClick r:id="rId3"/>
              </a:rPr>
              <a:t>@</a:t>
            </a:r>
            <a:r>
              <a:rPr lang="cs-CZ" dirty="0" err="1" smtClean="0">
                <a:hlinkClick r:id="rId3"/>
              </a:rPr>
              <a:t>svkkl.cz</a:t>
            </a:r>
            <a:r>
              <a:rPr lang="cs-CZ" dirty="0" smtClean="0">
                <a:hlinkClick r:id="rId3"/>
              </a:rPr>
              <a:t>,</a:t>
            </a:r>
            <a:r>
              <a:rPr lang="cs-CZ" dirty="0" smtClean="0"/>
              <a:t> </a:t>
            </a:r>
            <a:r>
              <a:rPr lang="cs-CZ" dirty="0" err="1" smtClean="0">
                <a:hlinkClick r:id="rId4"/>
              </a:rPr>
              <a:t>redakcectenare</a:t>
            </a:r>
            <a:r>
              <a:rPr lang="cs-CZ" dirty="0" smtClean="0">
                <a:hlinkClick r:id="rId4"/>
              </a:rPr>
              <a:t>@centrum.</a:t>
            </a:r>
            <a:r>
              <a:rPr lang="cs-CZ" dirty="0" err="1" smtClean="0">
                <a:hlinkClick r:id="rId4"/>
              </a:rPr>
              <a:t>cz</a:t>
            </a:r>
            <a:endParaRPr lang="cs-CZ" dirty="0" smtClean="0"/>
          </a:p>
          <a:p>
            <a:r>
              <a:rPr lang="cs-CZ" b="1" dirty="0" smtClean="0"/>
              <a:t>DUHA - Informace o knihách a knihovnách z Moravy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ISSN: 0862-1985; 1804-4255 (online)    </a:t>
            </a:r>
            <a:br>
              <a:rPr lang="cs-CZ" dirty="0" smtClean="0"/>
            </a:br>
            <a:r>
              <a:rPr lang="cs-CZ" dirty="0" smtClean="0"/>
              <a:t>vydavatel : Moravská zemská knihovna v Brně</a:t>
            </a:r>
            <a:br>
              <a:rPr lang="cs-CZ" dirty="0" smtClean="0"/>
            </a:br>
            <a:r>
              <a:rPr lang="cs-CZ" dirty="0" smtClean="0"/>
              <a:t>e-mail : </a:t>
            </a:r>
            <a:r>
              <a:rPr lang="cs-CZ" dirty="0" smtClean="0">
                <a:hlinkClick r:id="rId5"/>
              </a:rPr>
              <a:t>duha@</a:t>
            </a:r>
            <a:r>
              <a:rPr lang="cs-CZ" dirty="0" err="1" smtClean="0">
                <a:hlinkClick r:id="rId5"/>
              </a:rPr>
              <a:t>mzk.cz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>
                <a:hlinkClick r:id="rId6"/>
              </a:rPr>
              <a:t>http://duha.</a:t>
            </a:r>
            <a:r>
              <a:rPr lang="cs-CZ" dirty="0" err="1" smtClean="0">
                <a:hlinkClick r:id="rId6"/>
              </a:rPr>
              <a:t>mzk.cz</a:t>
            </a:r>
            <a:r>
              <a:rPr lang="cs-CZ" dirty="0" smtClean="0"/>
              <a:t> </a:t>
            </a:r>
          </a:p>
          <a:p>
            <a:r>
              <a:rPr lang="cs-CZ" b="1" dirty="0" smtClean="0"/>
              <a:t>IKAROS - Elektronický časopis o informační společnosti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ISSN: 1212-5075</a:t>
            </a:r>
            <a:br>
              <a:rPr lang="cs-CZ" dirty="0" smtClean="0"/>
            </a:br>
            <a:r>
              <a:rPr lang="cs-CZ" dirty="0" smtClean="0"/>
              <a:t>vydavatel : IKAROS, o.s.</a:t>
            </a:r>
            <a:br>
              <a:rPr lang="cs-CZ" dirty="0" smtClean="0"/>
            </a:br>
            <a:r>
              <a:rPr lang="cs-CZ" dirty="0" smtClean="0"/>
              <a:t>e-mail : </a:t>
            </a:r>
            <a:r>
              <a:rPr lang="cs-CZ" dirty="0" smtClean="0">
                <a:hlinkClick r:id="rId7"/>
              </a:rPr>
              <a:t>redakce@</a:t>
            </a:r>
            <a:r>
              <a:rPr lang="cs-CZ" dirty="0" err="1" smtClean="0">
                <a:hlinkClick r:id="rId7"/>
              </a:rPr>
              <a:t>ikaros.cz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http : </a:t>
            </a:r>
            <a:r>
              <a:rPr lang="cs-CZ" dirty="0" smtClean="0">
                <a:hlinkClick r:id="rId8"/>
              </a:rPr>
              <a:t>http://www.ikaros.cz</a:t>
            </a:r>
            <a:r>
              <a:rPr lang="cs-CZ" dirty="0" smtClean="0"/>
              <a:t> </a:t>
            </a:r>
          </a:p>
          <a:p>
            <a:r>
              <a:rPr lang="cs-CZ" b="1" dirty="0" smtClean="0"/>
              <a:t>INFLOW - Elektronický časopis knihovnictví a informační vědy vydávaný Kabinetem informačních studií a knihovnictví na FF MU v Brně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ISSN: 1802-9736</a:t>
            </a:r>
            <a:br>
              <a:rPr lang="cs-CZ" dirty="0" smtClean="0"/>
            </a:br>
            <a:r>
              <a:rPr lang="cs-CZ" dirty="0" smtClean="0"/>
              <a:t>vydavatel: Kabinet informačních studií  a knihovnictví</a:t>
            </a:r>
            <a:br>
              <a:rPr lang="cs-CZ" dirty="0" smtClean="0"/>
            </a:br>
            <a:r>
              <a:rPr lang="cs-CZ" dirty="0" smtClean="0"/>
              <a:t>e-mail: </a:t>
            </a:r>
            <a:r>
              <a:rPr lang="cs-CZ" dirty="0" smtClean="0">
                <a:hlinkClick r:id="rId9"/>
              </a:rPr>
              <a:t>redakce@</a:t>
            </a:r>
            <a:r>
              <a:rPr lang="cs-CZ" dirty="0" err="1" smtClean="0">
                <a:hlinkClick r:id="rId9"/>
              </a:rPr>
              <a:t>inflow.cz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>
                <a:hlinkClick r:id="rId10"/>
              </a:rPr>
              <a:t>http://www.</a:t>
            </a:r>
            <a:r>
              <a:rPr lang="cs-CZ" dirty="0" err="1" smtClean="0">
                <a:hlinkClick r:id="rId10"/>
              </a:rPr>
              <a:t>inflow.cz</a:t>
            </a:r>
            <a:r>
              <a:rPr lang="cs-CZ" dirty="0" smtClean="0">
                <a:hlinkClick r:id="rId10"/>
              </a:rPr>
              <a:t>/</a:t>
            </a:r>
            <a:r>
              <a:rPr lang="cs-CZ" dirty="0" smtClean="0"/>
              <a:t> 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Možnosti publikování v ČR – oborová periodika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cs-CZ" b="1" dirty="0" smtClean="0"/>
              <a:t>KNIHOVNA - knihovnická revue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ISSN 1801-3252 (tištěná verze)</a:t>
            </a:r>
            <a:br>
              <a:rPr lang="cs-CZ" dirty="0" smtClean="0"/>
            </a:br>
            <a:r>
              <a:rPr lang="cs-CZ" dirty="0" smtClean="0"/>
              <a:t>ISSN 1802-8772 (elektronická verze)</a:t>
            </a:r>
            <a:br>
              <a:rPr lang="cs-CZ" dirty="0" smtClean="0"/>
            </a:br>
            <a:r>
              <a:rPr lang="cs-CZ" dirty="0" smtClean="0"/>
              <a:t>Vydavatel: Národní knihovna ČR - Knihovnický institut</a:t>
            </a:r>
            <a:br>
              <a:rPr lang="cs-CZ" dirty="0" smtClean="0"/>
            </a:br>
            <a:r>
              <a:rPr lang="cs-CZ" dirty="0" smtClean="0"/>
              <a:t>e-mail: </a:t>
            </a:r>
            <a:r>
              <a:rPr lang="cs-CZ" dirty="0" err="1" smtClean="0">
                <a:hlinkClick r:id="rId2"/>
              </a:rPr>
              <a:t>alena.kubatova</a:t>
            </a:r>
            <a:r>
              <a:rPr lang="cs-CZ" dirty="0" smtClean="0">
                <a:hlinkClick r:id="rId2"/>
              </a:rPr>
              <a:t>@</a:t>
            </a:r>
            <a:r>
              <a:rPr lang="cs-CZ" dirty="0" err="1" smtClean="0">
                <a:hlinkClick r:id="rId2"/>
              </a:rPr>
              <a:t>nkp.cz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>
                <a:hlinkClick r:id="rId3"/>
              </a:rPr>
              <a:t>http://knihovna.</a:t>
            </a:r>
            <a:r>
              <a:rPr lang="cs-CZ" dirty="0" err="1" smtClean="0">
                <a:hlinkClick r:id="rId3"/>
              </a:rPr>
              <a:t>nkp.cz</a:t>
            </a:r>
            <a:r>
              <a:rPr lang="cs-CZ" dirty="0" smtClean="0">
                <a:hlinkClick r:id="rId3"/>
              </a:rPr>
              <a:t> </a:t>
            </a:r>
            <a:endParaRPr lang="cs-CZ" dirty="0" smtClean="0"/>
          </a:p>
          <a:p>
            <a:r>
              <a:rPr lang="cs-CZ" b="1" dirty="0" smtClean="0"/>
              <a:t>KNIHOVNICKÝ ZPRAVODAJ VYSOČINA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ISSN: 1213-8231 </a:t>
            </a:r>
            <a:br>
              <a:rPr lang="cs-CZ" dirty="0" smtClean="0"/>
            </a:br>
            <a:r>
              <a:rPr lang="cs-CZ" dirty="0" smtClean="0"/>
              <a:t>vydavatel : Krajská knihovna Vysočiny</a:t>
            </a:r>
            <a:br>
              <a:rPr lang="cs-CZ" dirty="0" smtClean="0"/>
            </a:br>
            <a:r>
              <a:rPr lang="cs-CZ" dirty="0" smtClean="0"/>
              <a:t>e-mail: </a:t>
            </a:r>
            <a:r>
              <a:rPr lang="cs-CZ" dirty="0" smtClean="0">
                <a:hlinkClick r:id="rId4"/>
              </a:rPr>
              <a:t>knihovna@</a:t>
            </a:r>
            <a:r>
              <a:rPr lang="cs-CZ" dirty="0" err="1" smtClean="0">
                <a:hlinkClick r:id="rId4"/>
              </a:rPr>
              <a:t>kkvysociny.cz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>
                <a:hlinkClick r:id="rId5"/>
              </a:rPr>
              <a:t>http://kzv.kkvysociny.cz </a:t>
            </a:r>
            <a:endParaRPr lang="cs-CZ" dirty="0" smtClean="0"/>
          </a:p>
          <a:p>
            <a:r>
              <a:rPr lang="cs-CZ" b="1" dirty="0" smtClean="0"/>
              <a:t>PROINFLOW - Časopis pro informační vědy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ISSN 1804-2406</a:t>
            </a:r>
            <a:br>
              <a:rPr lang="cs-CZ" dirty="0" smtClean="0"/>
            </a:br>
            <a:r>
              <a:rPr lang="cs-CZ" dirty="0" smtClean="0"/>
              <a:t>vydavatel: Kabinet informačních studií a knihovnictví</a:t>
            </a:r>
            <a:br>
              <a:rPr lang="cs-CZ" dirty="0" smtClean="0"/>
            </a:br>
            <a:r>
              <a:rPr lang="cs-CZ" dirty="0" smtClean="0"/>
              <a:t>e-mail : </a:t>
            </a:r>
            <a:r>
              <a:rPr lang="cs-CZ" dirty="0" err="1" smtClean="0">
                <a:hlinkClick r:id="rId6"/>
              </a:rPr>
              <a:t>casopis</a:t>
            </a:r>
            <a:r>
              <a:rPr lang="cs-CZ" dirty="0" smtClean="0">
                <a:hlinkClick r:id="rId6"/>
              </a:rPr>
              <a:t> IV@</a:t>
            </a:r>
            <a:r>
              <a:rPr lang="cs-CZ" dirty="0" err="1" smtClean="0">
                <a:hlinkClick r:id="rId6"/>
              </a:rPr>
              <a:t>inflow.cz</a:t>
            </a:r>
            <a:r>
              <a:rPr lang="cs-CZ" dirty="0" smtClean="0">
                <a:hlinkClick r:id="rId6"/>
              </a:rPr>
              <a:t/>
            </a:r>
            <a:br>
              <a:rPr lang="cs-CZ" dirty="0" smtClean="0">
                <a:hlinkClick r:id="rId6"/>
              </a:rPr>
            </a:br>
            <a:r>
              <a:rPr lang="cs-CZ" dirty="0" smtClean="0">
                <a:hlinkClick r:id="rId7"/>
              </a:rPr>
              <a:t>http://pro.</a:t>
            </a:r>
            <a:r>
              <a:rPr lang="cs-CZ" dirty="0" err="1" smtClean="0">
                <a:hlinkClick r:id="rId7"/>
              </a:rPr>
              <a:t>inflow.cz</a:t>
            </a:r>
            <a:r>
              <a:rPr lang="cs-CZ" dirty="0" smtClean="0">
                <a:hlinkClick r:id="rId7"/>
              </a:rPr>
              <a:t>/ </a:t>
            </a:r>
            <a:endParaRPr lang="cs-CZ" dirty="0" smtClean="0"/>
          </a:p>
          <a:p>
            <a:r>
              <a:rPr lang="cs-CZ" b="1" dirty="0" smtClean="0"/>
              <a:t>KROK - Kulturní revue Olomouckého kraje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ISSN: 1214-6420 (tištěná verze)</a:t>
            </a:r>
            <a:br>
              <a:rPr lang="cs-CZ" dirty="0" smtClean="0"/>
            </a:br>
            <a:r>
              <a:rPr lang="cs-CZ" dirty="0" smtClean="0"/>
              <a:t>1214-648X (elektronická verze)</a:t>
            </a:r>
            <a:br>
              <a:rPr lang="cs-CZ" dirty="0" smtClean="0"/>
            </a:br>
            <a:r>
              <a:rPr lang="cs-CZ" dirty="0" smtClean="0"/>
              <a:t>vydavatel: Vědecká knihovna v Olomouci</a:t>
            </a:r>
            <a:br>
              <a:rPr lang="cs-CZ" dirty="0" smtClean="0"/>
            </a:br>
            <a:r>
              <a:rPr lang="cs-CZ" dirty="0" smtClean="0"/>
              <a:t>e-mail: </a:t>
            </a:r>
            <a:r>
              <a:rPr lang="cs-CZ" dirty="0" smtClean="0">
                <a:hlinkClick r:id="rId8"/>
              </a:rPr>
              <a:t>redakce@vkol.</a:t>
            </a:r>
            <a:r>
              <a:rPr lang="cs-CZ" dirty="0" err="1" smtClean="0">
                <a:hlinkClick r:id="rId8"/>
              </a:rPr>
              <a:t>cz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>
                <a:hlinkClick r:id="rId9"/>
              </a:rPr>
              <a:t>http://www.vkol.</a:t>
            </a:r>
            <a:r>
              <a:rPr lang="cs-CZ" dirty="0" err="1" smtClean="0">
                <a:hlinkClick r:id="rId9"/>
              </a:rPr>
              <a:t>cz</a:t>
            </a:r>
            <a:r>
              <a:rPr lang="cs-CZ" dirty="0" smtClean="0">
                <a:hlinkClick r:id="rId9"/>
              </a:rPr>
              <a:t>/krok</a:t>
            </a:r>
            <a:r>
              <a:rPr lang="cs-CZ" dirty="0" smtClean="0"/>
              <a:t> 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možnosti publikování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>
                <a:hlinkClick r:id="rId2"/>
              </a:rPr>
              <a:t>LUPA.CZ </a:t>
            </a:r>
            <a:r>
              <a:rPr lang="cs-CZ" dirty="0" smtClean="0"/>
              <a:t>a absolventi </a:t>
            </a:r>
            <a:r>
              <a:rPr lang="cs-CZ" dirty="0" err="1" smtClean="0"/>
              <a:t>KISKu</a:t>
            </a:r>
            <a:endParaRPr lang="cs-CZ" dirty="0" smtClean="0"/>
          </a:p>
          <a:p>
            <a:r>
              <a:rPr lang="cs-CZ" dirty="0" smtClean="0"/>
              <a:t>Tomáš Bouda – </a:t>
            </a:r>
            <a:r>
              <a:rPr lang="cs-CZ" dirty="0" smtClean="0">
                <a:hlinkClick r:id="rId3"/>
              </a:rPr>
              <a:t>Vzdělávání ve virtuálním světě, je o co stát?</a:t>
            </a:r>
            <a:endParaRPr lang="cs-CZ" dirty="0" smtClean="0"/>
          </a:p>
          <a:p>
            <a:r>
              <a:rPr lang="cs-CZ" dirty="0" smtClean="0"/>
              <a:t>Olga </a:t>
            </a:r>
            <a:r>
              <a:rPr lang="cs-CZ" dirty="0" err="1" smtClean="0"/>
              <a:t>Biernátová</a:t>
            </a:r>
            <a:r>
              <a:rPr lang="cs-CZ" dirty="0" smtClean="0"/>
              <a:t> – </a:t>
            </a:r>
            <a:r>
              <a:rPr lang="cs-CZ" dirty="0" err="1" smtClean="0">
                <a:hlinkClick r:id="rId4"/>
              </a:rPr>
              <a:t>Ning</a:t>
            </a:r>
            <a:r>
              <a:rPr lang="cs-CZ" dirty="0" smtClean="0">
                <a:hlinkClick r:id="rId4"/>
              </a:rPr>
              <a:t>: sociální síť sítí</a:t>
            </a:r>
            <a:endParaRPr lang="cs-CZ" dirty="0" smtClean="0"/>
          </a:p>
          <a:p>
            <a:r>
              <a:rPr lang="cs-CZ" dirty="0" smtClean="0"/>
              <a:t>Alena Tomečková – </a:t>
            </a:r>
            <a:r>
              <a:rPr lang="cs-CZ" dirty="0" err="1" smtClean="0">
                <a:hlinkClick r:id="rId5"/>
              </a:rPr>
              <a:t>Facebook</a:t>
            </a:r>
            <a:r>
              <a:rPr lang="cs-CZ" dirty="0" smtClean="0">
                <a:hlinkClick r:id="rId5"/>
              </a:rPr>
              <a:t> </a:t>
            </a:r>
            <a:r>
              <a:rPr lang="cs-CZ" dirty="0" err="1" smtClean="0">
                <a:hlinkClick r:id="rId5"/>
              </a:rPr>
              <a:t>Conversion</a:t>
            </a:r>
            <a:r>
              <a:rPr lang="cs-CZ" dirty="0" smtClean="0">
                <a:hlinkClick r:id="rId5"/>
              </a:rPr>
              <a:t> </a:t>
            </a:r>
            <a:r>
              <a:rPr lang="cs-CZ" dirty="0" err="1" smtClean="0">
                <a:hlinkClick r:id="rId5"/>
              </a:rPr>
              <a:t>Tracking</a:t>
            </a:r>
            <a:r>
              <a:rPr lang="cs-CZ" dirty="0" smtClean="0">
                <a:hlinkClick r:id="rId5"/>
              </a:rPr>
              <a:t>: měříme výkonnost reklamy na </a:t>
            </a:r>
            <a:r>
              <a:rPr lang="cs-CZ" dirty="0" err="1" smtClean="0">
                <a:hlinkClick r:id="rId5"/>
              </a:rPr>
              <a:t>Facebooku</a:t>
            </a:r>
            <a:endParaRPr lang="cs-CZ" dirty="0" smtClean="0"/>
          </a:p>
          <a:p>
            <a:endParaRPr lang="cs-CZ" b="1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možnosti publikování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Slovensko – například časopis </a:t>
            </a:r>
            <a:r>
              <a:rPr lang="cs-CZ" dirty="0" err="1" smtClean="0">
                <a:hlinkClick r:id="rId2"/>
              </a:rPr>
              <a:t>Informačné</a:t>
            </a:r>
            <a:r>
              <a:rPr lang="cs-CZ" dirty="0" smtClean="0">
                <a:hlinkClick r:id="rId2"/>
              </a:rPr>
              <a:t> </a:t>
            </a:r>
            <a:r>
              <a:rPr lang="cs-CZ" dirty="0" err="1" smtClean="0">
                <a:hlinkClick r:id="rId2"/>
              </a:rPr>
              <a:t>technológie</a:t>
            </a:r>
            <a:r>
              <a:rPr lang="cs-CZ" dirty="0" smtClean="0">
                <a:hlinkClick r:id="rId2"/>
              </a:rPr>
              <a:t> a knižnice</a:t>
            </a:r>
            <a:endParaRPr lang="cs-CZ" dirty="0" smtClean="0"/>
          </a:p>
          <a:p>
            <a:r>
              <a:rPr lang="cs-CZ" dirty="0" smtClean="0"/>
              <a:t>Blogy: </a:t>
            </a:r>
          </a:p>
          <a:p>
            <a:pPr lvl="1"/>
            <a:r>
              <a:rPr lang="cs-CZ" dirty="0" smtClean="0">
                <a:hlinkClick r:id="rId3"/>
              </a:rPr>
              <a:t>http://www.</a:t>
            </a:r>
            <a:r>
              <a:rPr lang="cs-CZ" dirty="0" err="1" smtClean="0">
                <a:hlinkClick r:id="rId3"/>
              </a:rPr>
              <a:t>inflow.cz</a:t>
            </a:r>
            <a:r>
              <a:rPr lang="cs-CZ" dirty="0" smtClean="0">
                <a:hlinkClick r:id="rId3"/>
              </a:rPr>
              <a:t>/blog</a:t>
            </a:r>
            <a:endParaRPr lang="cs-CZ" dirty="0" smtClean="0"/>
          </a:p>
          <a:p>
            <a:pPr lvl="1"/>
            <a:r>
              <a:rPr lang="cs-CZ" dirty="0" smtClean="0">
                <a:hlinkClick r:id="rId4"/>
              </a:rPr>
              <a:t>http://www.blog.</a:t>
            </a:r>
            <a:r>
              <a:rPr lang="cs-CZ" dirty="0" err="1" smtClean="0">
                <a:hlinkClick r:id="rId4"/>
              </a:rPr>
              <a:t>cz</a:t>
            </a:r>
            <a:r>
              <a:rPr lang="cs-CZ" dirty="0" smtClean="0">
                <a:hlinkClick r:id="rId4"/>
              </a:rPr>
              <a:t>/</a:t>
            </a:r>
            <a:endParaRPr lang="cs-CZ" dirty="0" smtClean="0"/>
          </a:p>
          <a:p>
            <a:pPr lvl="1"/>
            <a:r>
              <a:rPr lang="cs-CZ" dirty="0" smtClean="0">
                <a:hlinkClick r:id="rId5"/>
              </a:rPr>
              <a:t>http://www.</a:t>
            </a:r>
            <a:r>
              <a:rPr lang="cs-CZ" dirty="0" err="1" smtClean="0">
                <a:hlinkClick r:id="rId5"/>
              </a:rPr>
              <a:t>bloger.cz</a:t>
            </a:r>
            <a:r>
              <a:rPr lang="cs-CZ" dirty="0" smtClean="0">
                <a:hlinkClick r:id="rId5"/>
              </a:rPr>
              <a:t>/</a:t>
            </a:r>
            <a:endParaRPr lang="cs-CZ" dirty="0" smtClean="0"/>
          </a:p>
          <a:p>
            <a:pPr lvl="1"/>
            <a:r>
              <a:rPr lang="cs-CZ" dirty="0" smtClean="0">
                <a:hlinkClick r:id="rId5"/>
              </a:rPr>
              <a:t>http://blog.</a:t>
            </a:r>
            <a:r>
              <a:rPr lang="cs-CZ" dirty="0" err="1" smtClean="0">
                <a:hlinkClick r:id="rId5"/>
              </a:rPr>
              <a:t>idnes.cz</a:t>
            </a:r>
            <a:r>
              <a:rPr lang="cs-CZ" dirty="0" smtClean="0">
                <a:hlinkClick r:id="rId5"/>
              </a:rPr>
              <a:t>/</a:t>
            </a:r>
            <a:endParaRPr lang="cs-CZ" dirty="0" smtClean="0"/>
          </a:p>
          <a:p>
            <a:pPr lvl="1"/>
            <a:r>
              <a:rPr lang="cs-CZ" dirty="0" smtClean="0">
                <a:hlinkClick r:id="rId5"/>
              </a:rPr>
              <a:t>http://www.</a:t>
            </a:r>
            <a:r>
              <a:rPr lang="cs-CZ" dirty="0" err="1" smtClean="0">
                <a:hlinkClick r:id="rId5"/>
              </a:rPr>
              <a:t>pise.cz</a:t>
            </a:r>
            <a:r>
              <a:rPr lang="cs-CZ" dirty="0" smtClean="0">
                <a:hlinkClick r:id="rId5"/>
              </a:rPr>
              <a:t>/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nástroje pro publikování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Posterous</a:t>
            </a:r>
            <a:r>
              <a:rPr lang="cs-CZ" dirty="0" smtClean="0"/>
              <a:t> - </a:t>
            </a:r>
            <a:r>
              <a:rPr lang="cs-CZ" dirty="0" smtClean="0">
                <a:hlinkClick r:id="rId2"/>
              </a:rPr>
              <a:t>https://posterous.com/</a:t>
            </a:r>
            <a:endParaRPr lang="cs-CZ" dirty="0" smtClean="0"/>
          </a:p>
          <a:p>
            <a:r>
              <a:rPr lang="cs-CZ" dirty="0" err="1" smtClean="0"/>
              <a:t>Storify</a:t>
            </a:r>
            <a:r>
              <a:rPr lang="cs-CZ" dirty="0" smtClean="0"/>
              <a:t> - </a:t>
            </a:r>
            <a:r>
              <a:rPr lang="cs-CZ" dirty="0" smtClean="0">
                <a:hlinkClick r:id="rId3"/>
              </a:rPr>
              <a:t>http://storify.com/</a:t>
            </a:r>
            <a:endParaRPr lang="cs-CZ" dirty="0" smtClean="0"/>
          </a:p>
          <a:p>
            <a:r>
              <a:rPr lang="cs-CZ" dirty="0" smtClean="0"/>
              <a:t>750 </a:t>
            </a:r>
            <a:r>
              <a:rPr lang="cs-CZ" dirty="0" err="1" smtClean="0"/>
              <a:t>words</a:t>
            </a:r>
            <a:r>
              <a:rPr lang="cs-CZ" dirty="0" smtClean="0"/>
              <a:t> - </a:t>
            </a:r>
            <a:r>
              <a:rPr lang="cs-CZ" dirty="0" smtClean="0">
                <a:hlinkClick r:id="rId4"/>
              </a:rPr>
              <a:t>http://750words.com/</a:t>
            </a:r>
            <a:endParaRPr lang="cs-CZ" dirty="0" smtClean="0"/>
          </a:p>
          <a:p>
            <a:r>
              <a:rPr lang="cs-CZ" dirty="0" err="1" smtClean="0"/>
              <a:t>Blogger</a:t>
            </a:r>
            <a:r>
              <a:rPr lang="cs-CZ" dirty="0" smtClean="0"/>
              <a:t> - </a:t>
            </a:r>
            <a:r>
              <a:rPr lang="cs-CZ" dirty="0" smtClean="0">
                <a:hlinkClick r:id="rId5"/>
              </a:rPr>
              <a:t>http://www.</a:t>
            </a:r>
            <a:r>
              <a:rPr lang="cs-CZ" dirty="0" err="1" smtClean="0">
                <a:hlinkClick r:id="rId5"/>
              </a:rPr>
              <a:t>blogger.com</a:t>
            </a:r>
            <a:endParaRPr lang="cs-CZ" dirty="0" smtClean="0"/>
          </a:p>
          <a:p>
            <a:r>
              <a:rPr lang="cs-CZ" dirty="0" err="1" smtClean="0"/>
              <a:t>Issuu</a:t>
            </a:r>
            <a:r>
              <a:rPr lang="cs-CZ" dirty="0" smtClean="0"/>
              <a:t> - </a:t>
            </a:r>
            <a:r>
              <a:rPr lang="cs-CZ" u="sng" dirty="0" smtClean="0">
                <a:hlinkClick r:id="rId6"/>
              </a:rPr>
              <a:t>http://issuu.com</a:t>
            </a:r>
            <a:endParaRPr lang="cs-CZ" u="sng" dirty="0" smtClean="0"/>
          </a:p>
          <a:p>
            <a:r>
              <a:rPr lang="cs-CZ" dirty="0" err="1" smtClean="0"/>
              <a:t>Scribd</a:t>
            </a:r>
            <a:r>
              <a:rPr lang="cs-CZ" dirty="0" smtClean="0"/>
              <a:t> - </a:t>
            </a:r>
            <a:r>
              <a:rPr lang="cs-CZ" dirty="0" smtClean="0">
                <a:hlinkClick r:id="rId7"/>
              </a:rPr>
              <a:t>http://www.</a:t>
            </a:r>
            <a:r>
              <a:rPr lang="cs-CZ" dirty="0" err="1" smtClean="0">
                <a:hlinkClick r:id="rId7"/>
              </a:rPr>
              <a:t>scribd.com</a:t>
            </a:r>
            <a:endParaRPr lang="cs-CZ" dirty="0" smtClean="0"/>
          </a:p>
          <a:p>
            <a:r>
              <a:rPr lang="cs-CZ" dirty="0" err="1" smtClean="0"/>
              <a:t>Joomag</a:t>
            </a:r>
            <a:r>
              <a:rPr lang="cs-CZ" dirty="0" smtClean="0"/>
              <a:t> - </a:t>
            </a:r>
            <a:r>
              <a:rPr lang="cs-CZ" dirty="0" smtClean="0">
                <a:hlinkClick r:id="rId8"/>
              </a:rPr>
              <a:t>http://www.</a:t>
            </a:r>
            <a:r>
              <a:rPr lang="cs-CZ" dirty="0" err="1" smtClean="0">
                <a:hlinkClick r:id="rId8"/>
              </a:rPr>
              <a:t>joomag.com</a:t>
            </a:r>
            <a:r>
              <a:rPr lang="cs-CZ" dirty="0" smtClean="0">
                <a:hlinkClick r:id="rId8"/>
              </a:rPr>
              <a:t>/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KRATOCHVÍL, Jiří. </a:t>
            </a:r>
            <a:r>
              <a:rPr lang="cs-CZ" i="1" dirty="0" smtClean="0"/>
              <a:t>Pravidla psaní odborného článku</a:t>
            </a:r>
            <a:r>
              <a:rPr lang="cs-CZ" dirty="0" smtClean="0"/>
              <a:t> [online]. 1 </a:t>
            </a:r>
            <a:r>
              <a:rPr lang="cs-CZ" dirty="0" err="1" smtClean="0"/>
              <a:t>vyd</a:t>
            </a:r>
            <a:r>
              <a:rPr lang="cs-CZ" dirty="0" smtClean="0"/>
              <a:t>. Brno: Masarykova univerzita, 2011 [cit. 2012-03-01]. </a:t>
            </a:r>
            <a:r>
              <a:rPr lang="cs-CZ" dirty="0" err="1" smtClean="0"/>
              <a:t>Elportál</a:t>
            </a:r>
            <a:r>
              <a:rPr lang="cs-CZ" dirty="0" smtClean="0"/>
              <a:t>. Dostupné z: &lt;http://is.muni.cz/elportal/?id=950242&gt;. ISSN 1802-128X.</a:t>
            </a:r>
          </a:p>
          <a:p>
            <a:r>
              <a:rPr lang="cs-CZ" dirty="0" smtClean="0"/>
              <a:t>MEŠKO</a:t>
            </a:r>
            <a:r>
              <a:rPr lang="cs-CZ" dirty="0" smtClean="0"/>
              <a:t>, Dušan; KATUŠČÁK, Dušan; FINDRA, Ján. </a:t>
            </a:r>
            <a:r>
              <a:rPr lang="cs-CZ" i="1" dirty="0" smtClean="0"/>
              <a:t>Akademická příručka</a:t>
            </a:r>
            <a:r>
              <a:rPr lang="cs-CZ" dirty="0" smtClean="0"/>
              <a:t>. České, </a:t>
            </a:r>
            <a:r>
              <a:rPr lang="cs-CZ" dirty="0" err="1" smtClean="0"/>
              <a:t>upr</a:t>
            </a:r>
            <a:r>
              <a:rPr lang="cs-CZ" dirty="0" smtClean="0"/>
              <a:t>. </a:t>
            </a:r>
            <a:r>
              <a:rPr lang="cs-CZ" dirty="0" err="1" smtClean="0"/>
              <a:t>vyd</a:t>
            </a:r>
            <a:r>
              <a:rPr lang="cs-CZ" dirty="0" smtClean="0"/>
              <a:t>. Martin : </a:t>
            </a:r>
            <a:r>
              <a:rPr lang="cs-CZ" dirty="0" err="1" smtClean="0"/>
              <a:t>Osveta</a:t>
            </a:r>
            <a:r>
              <a:rPr lang="cs-CZ" dirty="0" smtClean="0"/>
              <a:t>, 2006. 481 s. ISBN </a:t>
            </a:r>
            <a:r>
              <a:rPr lang="cs-CZ" dirty="0" smtClean="0"/>
              <a:t>8080632197</a:t>
            </a:r>
          </a:p>
          <a:p>
            <a:r>
              <a:rPr lang="cs-CZ" dirty="0" smtClean="0"/>
              <a:t>ŠANDEROVÁ, </a:t>
            </a:r>
            <a:r>
              <a:rPr lang="cs-CZ" dirty="0" err="1" smtClean="0"/>
              <a:t>Jadwiga</a:t>
            </a:r>
            <a:r>
              <a:rPr lang="cs-CZ" dirty="0" smtClean="0"/>
              <a:t>; MILTOVÁ, Alena. </a:t>
            </a:r>
            <a:r>
              <a:rPr lang="cs-CZ" i="1" dirty="0" smtClean="0"/>
              <a:t>Jak číst a psát odborný text ve společenských vědách : několik zásad pro začátečníky</a:t>
            </a:r>
            <a:r>
              <a:rPr lang="cs-CZ" dirty="0" smtClean="0"/>
              <a:t>. </a:t>
            </a:r>
            <a:r>
              <a:rPr lang="cs-CZ" dirty="0" err="1" smtClean="0"/>
              <a:t>Vyd</a:t>
            </a:r>
            <a:r>
              <a:rPr lang="cs-CZ" dirty="0" smtClean="0"/>
              <a:t>. 1. Praha : Sociologické nakladatelství, 2005. 209 s. ISBN 8086429407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Stručné vyjadřování</a:t>
            </a:r>
          </a:p>
          <a:p>
            <a:r>
              <a:rPr lang="cs-CZ" dirty="0" smtClean="0"/>
              <a:t>Předpoklad znalosti běžných myšlenkových postupů u čtenáře</a:t>
            </a:r>
          </a:p>
          <a:p>
            <a:r>
              <a:rPr lang="cs-CZ" dirty="0" smtClean="0"/>
              <a:t>Používání kódů a symbolů dohodnutých v dané oblasti</a:t>
            </a:r>
          </a:p>
          <a:p>
            <a:r>
              <a:rPr lang="cs-CZ" dirty="0" smtClean="0"/>
              <a:t>Neosobní přístup autora</a:t>
            </a:r>
          </a:p>
          <a:p>
            <a:r>
              <a:rPr lang="cs-CZ" dirty="0" smtClean="0"/>
              <a:t>Styl prostý emocí</a:t>
            </a:r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Součásti odborného článku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Název článku, jméno autora (autorů)</a:t>
            </a:r>
          </a:p>
          <a:p>
            <a:r>
              <a:rPr lang="cs-CZ" dirty="0" smtClean="0"/>
              <a:t>Abstrakt, klíčová slova</a:t>
            </a:r>
          </a:p>
          <a:p>
            <a:r>
              <a:rPr lang="cs-CZ" dirty="0" smtClean="0"/>
              <a:t>Úvodní část</a:t>
            </a:r>
          </a:p>
          <a:p>
            <a:r>
              <a:rPr lang="cs-CZ" dirty="0" smtClean="0"/>
              <a:t>Jádro článku – materiál, metodika</a:t>
            </a:r>
          </a:p>
          <a:p>
            <a:r>
              <a:rPr lang="cs-CZ" dirty="0" smtClean="0"/>
              <a:t>Výsledky</a:t>
            </a:r>
          </a:p>
          <a:p>
            <a:r>
              <a:rPr lang="cs-CZ" dirty="0" smtClean="0"/>
              <a:t>Závěr</a:t>
            </a:r>
          </a:p>
          <a:p>
            <a:r>
              <a:rPr lang="cs-CZ" dirty="0" smtClean="0"/>
              <a:t>Poděkování</a:t>
            </a:r>
          </a:p>
          <a:p>
            <a:r>
              <a:rPr lang="cs-CZ" dirty="0" smtClean="0"/>
              <a:t>Použitá literatura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 psaním článku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Co</a:t>
            </a:r>
            <a:r>
              <a:rPr lang="cs-CZ" dirty="0" smtClean="0"/>
              <a:t> chci sdělit svým článkem?</a:t>
            </a:r>
          </a:p>
          <a:p>
            <a:r>
              <a:rPr lang="cs-CZ" b="1" dirty="0" smtClean="0"/>
              <a:t>Jak</a:t>
            </a:r>
            <a:r>
              <a:rPr lang="cs-CZ" dirty="0" smtClean="0"/>
              <a:t> můžu nejlépe prezentovat toto sdělení?</a:t>
            </a:r>
          </a:p>
          <a:p>
            <a:r>
              <a:rPr lang="cs-CZ" b="1" dirty="0" smtClean="0"/>
              <a:t>Komu</a:t>
            </a:r>
            <a:r>
              <a:rPr lang="cs-CZ" dirty="0" smtClean="0"/>
              <a:t> bude můj článek adresován?</a:t>
            </a:r>
          </a:p>
          <a:p>
            <a:r>
              <a:rPr lang="cs-CZ" b="1" dirty="0" smtClean="0"/>
              <a:t>Kde</a:t>
            </a:r>
            <a:r>
              <a:rPr lang="cs-CZ" dirty="0" smtClean="0"/>
              <a:t> bych mohl článek uveřejnit?</a:t>
            </a:r>
          </a:p>
          <a:p>
            <a:r>
              <a:rPr lang="cs-CZ" dirty="0" smtClean="0"/>
              <a:t>Nebudu svým článkem </a:t>
            </a:r>
            <a:r>
              <a:rPr lang="cs-CZ" dirty="0" smtClean="0"/>
              <a:t>„vynalézat kolo</a:t>
            </a:r>
            <a:r>
              <a:rPr lang="cs-CZ" dirty="0" smtClean="0"/>
              <a:t>“?</a:t>
            </a:r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Publikační proces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Výběr konkrétního časopisu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Volba tématu článku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Tvorba článku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Stanovení názvu článku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Jazyková a věcná korektura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Zaslání článku do redakce </a:t>
            </a:r>
          </a:p>
          <a:p>
            <a:pPr marL="514350" lvl="1" indent="-514350"/>
            <a:r>
              <a:rPr lang="cs-CZ" dirty="0" smtClean="0"/>
              <a:t>Recenzní řízení</a:t>
            </a:r>
          </a:p>
          <a:p>
            <a:pPr marL="514350" lvl="1" indent="-514350"/>
            <a:r>
              <a:rPr lang="cs-CZ" dirty="0" smtClean="0"/>
              <a:t>Přepracování článku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Přijetí článku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Vydání článku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Citování vašeho článku dalšími odborníky</a:t>
            </a:r>
            <a:endParaRPr lang="cs-CZ" dirty="0"/>
          </a:p>
        </p:txBody>
      </p:sp>
      <p:sp>
        <p:nvSpPr>
          <p:cNvPr id="6" name="Obousměrná svislá šipka 5"/>
          <p:cNvSpPr/>
          <p:nvPr/>
        </p:nvSpPr>
        <p:spPr>
          <a:xfrm>
            <a:off x="4644008" y="1844824"/>
            <a:ext cx="72008" cy="576064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Specifika elektronického časopisu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dirty="0" smtClean="0"/>
              <a:t>Některé časopisy vycházejí jen v této formě</a:t>
            </a:r>
          </a:p>
          <a:p>
            <a:r>
              <a:rPr lang="cs-CZ" b="1" dirty="0" smtClean="0"/>
              <a:t>Výhody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/>
              <a:t>Rychlost zveřejnění a možnost publikovat kdykoliv</a:t>
            </a:r>
          </a:p>
          <a:p>
            <a:pPr lvl="1"/>
            <a:r>
              <a:rPr lang="cs-CZ" dirty="0" smtClean="0"/>
              <a:t>Nízké náklady, odpadá tisk a distribuce časopisu</a:t>
            </a:r>
          </a:p>
          <a:p>
            <a:pPr lvl="1"/>
            <a:r>
              <a:rPr lang="cs-CZ" dirty="0" smtClean="0"/>
              <a:t>Možnost odkazování a používání hypertextu</a:t>
            </a:r>
          </a:p>
          <a:p>
            <a:pPr lvl="1"/>
            <a:r>
              <a:rPr lang="cs-CZ" dirty="0" smtClean="0"/>
              <a:t>Snadné vyhledání a dostupnost</a:t>
            </a:r>
          </a:p>
          <a:p>
            <a:pPr lvl="1"/>
            <a:r>
              <a:rPr lang="cs-CZ" dirty="0" smtClean="0"/>
              <a:t>Přístup k celému archivu předchozích čísel</a:t>
            </a:r>
          </a:p>
          <a:p>
            <a:pPr lvl="1"/>
            <a:r>
              <a:rPr lang="cs-CZ" dirty="0" smtClean="0"/>
              <a:t>Možnost publikovat i nové typy médií (video, zvuk, interaktivní aplikace, soutěže)</a:t>
            </a:r>
          </a:p>
          <a:p>
            <a:pPr lvl="1"/>
            <a:r>
              <a:rPr lang="cs-CZ" dirty="0" err="1" smtClean="0"/>
              <a:t>Interaktivita</a:t>
            </a:r>
            <a:r>
              <a:rPr lang="cs-CZ" dirty="0" smtClean="0"/>
              <a:t> </a:t>
            </a:r>
            <a:r>
              <a:rPr lang="cs-CZ" dirty="0" smtClean="0"/>
              <a:t>(fulltextové vyhledávání, třídění obsah podle autorů a témat, obsah možno přizpůsobit konkrétním preferencím čtenáře, možnost spojení s čtenářem online, diskuse u </a:t>
            </a:r>
            <a:r>
              <a:rPr lang="cs-CZ" dirty="0" smtClean="0"/>
              <a:t>článků, ankety</a:t>
            </a:r>
            <a:r>
              <a:rPr lang="cs-CZ" dirty="0" smtClean="0"/>
              <a:t>, napojení na sociální sítě)</a:t>
            </a:r>
          </a:p>
          <a:p>
            <a:pPr lvl="1"/>
            <a:r>
              <a:rPr lang="cs-CZ" dirty="0" smtClean="0"/>
              <a:t>Neomezená velikost časopisu a množství </a:t>
            </a:r>
            <a:r>
              <a:rPr lang="cs-CZ" dirty="0" smtClean="0"/>
              <a:t>kopií</a:t>
            </a:r>
            <a:endParaRPr lang="cs-CZ" dirty="0" smtClean="0"/>
          </a:p>
          <a:p>
            <a:pPr lvl="1"/>
            <a:r>
              <a:rPr lang="cs-CZ" dirty="0" smtClean="0"/>
              <a:t>Promyšlené formy </a:t>
            </a:r>
            <a:r>
              <a:rPr lang="cs-CZ" dirty="0" smtClean="0"/>
              <a:t>marketingu </a:t>
            </a:r>
            <a:r>
              <a:rPr lang="cs-CZ" dirty="0" smtClean="0"/>
              <a:t>a propagace </a:t>
            </a:r>
            <a:r>
              <a:rPr lang="cs-CZ" dirty="0" smtClean="0"/>
              <a:t>časopisu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Specifika elektronického časopisu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Nevýhody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/>
              <a:t>Článek může „zmizet“</a:t>
            </a:r>
          </a:p>
          <a:p>
            <a:pPr lvl="1"/>
            <a:r>
              <a:rPr lang="cs-CZ" dirty="0" smtClean="0"/>
              <a:t>Nedostatečné rozlišení a barevná reprodukce obrázků – v závislosti na koncovém zařízení čtenáře</a:t>
            </a:r>
          </a:p>
          <a:p>
            <a:pPr lvl="1"/>
            <a:r>
              <a:rPr lang="cs-CZ" dirty="0" smtClean="0"/>
              <a:t>Nutnost připojení k internetu</a:t>
            </a:r>
          </a:p>
          <a:p>
            <a:pPr lvl="1"/>
            <a:r>
              <a:rPr lang="cs-CZ" dirty="0" smtClean="0"/>
              <a:t>Snadné plagiátorství</a:t>
            </a:r>
          </a:p>
          <a:p>
            <a:pPr lvl="1"/>
            <a:r>
              <a:rPr lang="cs-CZ" dirty="0" smtClean="0"/>
              <a:t>Nižší možnost ověření autenticity </a:t>
            </a:r>
          </a:p>
          <a:p>
            <a:pPr lvl="1"/>
            <a:r>
              <a:rPr lang="cs-CZ" dirty="0" smtClean="0"/>
              <a:t>Nedůvěra části vědecké obce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Výběru tématu a časopisu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Buďte realističtí a objektivní, zpočátku nemějte přehnané ambice!</a:t>
            </a:r>
          </a:p>
          <a:p>
            <a:r>
              <a:rPr lang="cs-CZ" dirty="0" smtClean="0"/>
              <a:t>Vyhledejte si tematické zaměření časopisu</a:t>
            </a:r>
          </a:p>
          <a:p>
            <a:r>
              <a:rPr lang="cs-CZ" dirty="0" smtClean="0"/>
              <a:t>Podívejte se, v jakém jazyce je možné článek napsat</a:t>
            </a:r>
          </a:p>
          <a:p>
            <a:r>
              <a:rPr lang="cs-CZ" dirty="0" smtClean="0"/>
              <a:t>Zjistěte, jakou má časopis periodicitu, kdo ho čte, kolik čtenářů má, jak je distribuován, v jaké formě vychází</a:t>
            </a:r>
          </a:p>
          <a:p>
            <a:r>
              <a:rPr lang="cs-CZ" dirty="0" smtClean="0"/>
              <a:t>Přečtěte si minimálně jedno číslo vámi vybraného časopisu</a:t>
            </a:r>
          </a:p>
          <a:p>
            <a:r>
              <a:rPr lang="cs-CZ" dirty="0" smtClean="0"/>
              <a:t>Najděte si pokyny pro autory a řiďte se jimi</a:t>
            </a:r>
          </a:p>
          <a:p>
            <a:r>
              <a:rPr lang="cs-CZ" dirty="0" smtClean="0"/>
              <a:t>Neváhejte se informovat na formální požadavky – počet znaků, způsob citování, úprava textu</a:t>
            </a:r>
          </a:p>
          <a:p>
            <a:r>
              <a:rPr lang="cs-CZ" dirty="0" smtClean="0"/>
              <a:t>Zjistěte si, jakou formou se článek odevzdává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1">
  <a:themeElements>
    <a:clrScheme name="Základní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Základní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í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Motiv1</Template>
  <TotalTime>621</TotalTime>
  <Words>1235</Words>
  <Application>Microsoft Office PowerPoint</Application>
  <PresentationFormat>Předvádění na obrazovce (4:3)</PresentationFormat>
  <Paragraphs>192</Paragraphs>
  <Slides>26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Motiv1</vt:lpstr>
      <vt:lpstr>Co psát a kde publikovat</vt:lpstr>
      <vt:lpstr>Odborný článek</vt:lpstr>
      <vt:lpstr>charakteristika</vt:lpstr>
      <vt:lpstr>Součásti odborného článku</vt:lpstr>
      <vt:lpstr>Před psaním článku</vt:lpstr>
      <vt:lpstr>Publikační proces</vt:lpstr>
      <vt:lpstr>Specifika elektronického časopisu</vt:lpstr>
      <vt:lpstr>Specifika elektronického časopisu</vt:lpstr>
      <vt:lpstr>Zásady Výběru tématu a časopisu</vt:lpstr>
      <vt:lpstr>impaktované časopisy</vt:lpstr>
      <vt:lpstr>Impakt faktor</vt:lpstr>
      <vt:lpstr>Jak se počítá impakt faktor</vt:lpstr>
      <vt:lpstr>recenzované časopisy</vt:lpstr>
      <vt:lpstr>Průběh recenzního řízení</vt:lpstr>
      <vt:lpstr>spoluautorství</vt:lpstr>
      <vt:lpstr>abstrakt</vt:lpstr>
      <vt:lpstr>Klíčová slova</vt:lpstr>
      <vt:lpstr>Úvod, jádro, závěr</vt:lpstr>
      <vt:lpstr>Obvyklé podmínky vydavatele</vt:lpstr>
      <vt:lpstr>Po vydání článku</vt:lpstr>
      <vt:lpstr>Možnosti publikování v ČR – oborová periodika</vt:lpstr>
      <vt:lpstr>Možnosti publikování v ČR – oborová periodika</vt:lpstr>
      <vt:lpstr>další možnosti publikování</vt:lpstr>
      <vt:lpstr>další možnosti publikování</vt:lpstr>
      <vt:lpstr>nástroje pro publikování</vt:lpstr>
      <vt:lpstr>Použitá literatura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 psát a kde publikovat</dc:title>
  <dc:creator>DELL1</dc:creator>
  <cp:lastModifiedBy>DELL1</cp:lastModifiedBy>
  <cp:revision>65</cp:revision>
  <dcterms:created xsi:type="dcterms:W3CDTF">2012-02-29T18:29:19Z</dcterms:created>
  <dcterms:modified xsi:type="dcterms:W3CDTF">2012-03-01T18:01:45Z</dcterms:modified>
</cp:coreProperties>
</file>