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81" r:id="rId8"/>
    <p:sldId id="280" r:id="rId9"/>
    <p:sldId id="284" r:id="rId10"/>
    <p:sldId id="262" r:id="rId11"/>
    <p:sldId id="263" r:id="rId12"/>
    <p:sldId id="264" r:id="rId13"/>
    <p:sldId id="265" r:id="rId14"/>
    <p:sldId id="266" r:id="rId15"/>
    <p:sldId id="267" r:id="rId16"/>
    <p:sldId id="268" r:id="rId17"/>
    <p:sldId id="269" r:id="rId18"/>
    <p:sldId id="277" r:id="rId19"/>
    <p:sldId id="270" r:id="rId20"/>
    <p:sldId id="271" r:id="rId21"/>
    <p:sldId id="272" r:id="rId22"/>
    <p:sldId id="273" r:id="rId23"/>
    <p:sldId id="275" r:id="rId24"/>
    <p:sldId id="276" r:id="rId25"/>
    <p:sldId id="274" r:id="rId26"/>
    <p:sldId id="283" r:id="rId27"/>
    <p:sldId id="279" r:id="rId28"/>
    <p:sldId id="282" r:id="rId29"/>
    <p:sldId id="285"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57200" y="228600"/>
            <a:ext cx="7772400" cy="4571999"/>
          </a:xfrm>
        </p:spPr>
        <p:txBody>
          <a:bodyPr anchor="ctr"/>
          <a:lstStyle>
            <a:lvl1pPr>
              <a:lnSpc>
                <a:spcPct val="100000"/>
              </a:lnSpc>
              <a:defRPr sz="6600" spc="-80" baseline="0">
                <a:solidFill>
                  <a:schemeClr val="tx1"/>
                </a:solidFill>
              </a:defRPr>
            </a:lvl1pPr>
          </a:lstStyle>
          <a:p>
            <a:r>
              <a:rPr lang="cs-CZ" smtClean="0"/>
              <a:t>Klepnutím lze upravit styl předlohy nadpisů.</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6"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7" name="Footer Placeholder 4"/>
          <p:cNvSpPr>
            <a:spLocks noGrp="1"/>
          </p:cNvSpPr>
          <p:nvPr>
            <p:ph type="ftr" sz="quarter" idx="11"/>
          </p:nvPr>
        </p:nvSpPr>
        <p:spPr/>
        <p:txBody>
          <a:bodyPr/>
          <a:lstStyle>
            <a:lvl1pPr>
              <a:defRPr/>
            </a:lvl1pPr>
          </a:lstStyle>
          <a:p>
            <a:endParaRPr lang="cs-CZ"/>
          </a:p>
        </p:txBody>
      </p:sp>
      <p:sp>
        <p:nvSpPr>
          <p:cNvPr id="8" name="Slide Number Placeholder 5"/>
          <p:cNvSpPr>
            <a:spLocks noGrp="1"/>
          </p:cNvSpPr>
          <p:nvPr>
            <p:ph type="sldNum" sz="quarter" idx="12"/>
          </p:nvPr>
        </p:nvSpPr>
        <p:spPr/>
        <p:txBody>
          <a:bodyPr/>
          <a:lstStyle>
            <a:lvl1pPr>
              <a:defRPr>
                <a:solidFill>
                  <a:schemeClr val="tx1"/>
                </a:solidFill>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51215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5" name="Footer Placeholder 4"/>
          <p:cNvSpPr>
            <a:spLocks noGrp="1"/>
          </p:cNvSpPr>
          <p:nvPr>
            <p:ph type="ftr" sz="quarter" idx="11"/>
          </p:nvPr>
        </p:nvSpPr>
        <p:spPr/>
        <p:txBody>
          <a:bodyPr/>
          <a:lstStyle>
            <a:lvl1pPr>
              <a:defRPr/>
            </a:lvl1pPr>
          </a:lstStyle>
          <a:p>
            <a:endParaRPr lang="cs-CZ"/>
          </a:p>
        </p:txBody>
      </p:sp>
      <p:sp>
        <p:nvSpPr>
          <p:cNvPr id="6"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04213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5" name="Footer Placeholder 4"/>
          <p:cNvSpPr>
            <a:spLocks noGrp="1"/>
          </p:cNvSpPr>
          <p:nvPr>
            <p:ph type="ftr" sz="quarter" idx="11"/>
          </p:nvPr>
        </p:nvSpPr>
        <p:spPr/>
        <p:txBody>
          <a:bodyPr/>
          <a:lstStyle>
            <a:lvl1pPr>
              <a:defRPr/>
            </a:lvl1pPr>
          </a:lstStyle>
          <a:p>
            <a:endParaRPr lang="cs-CZ"/>
          </a:p>
        </p:txBody>
      </p:sp>
      <p:sp>
        <p:nvSpPr>
          <p:cNvPr id="6"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759365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990600"/>
            <a:ext cx="7770813" cy="1370013"/>
          </a:xfrm>
        </p:spPr>
        <p:txBody>
          <a:bodyPr/>
          <a:lstStyle/>
          <a:p>
            <a:r>
              <a:rPr lang="cs-CZ" smtClean="0"/>
              <a:t>Klepnutím lze upravit styl předlohy nadpisů.</a:t>
            </a:r>
            <a:endParaRPr lang="cs-CZ"/>
          </a:p>
        </p:txBody>
      </p:sp>
      <p:sp>
        <p:nvSpPr>
          <p:cNvPr id="3" name="Date Placeholder 3"/>
          <p:cNvSpPr>
            <a:spLocks noGrp="1"/>
          </p:cNvSpPr>
          <p:nvPr>
            <p:ph type="dt" sz="half" idx="10"/>
          </p:nvPr>
        </p:nvSpPr>
        <p:spPr/>
        <p:txBody>
          <a:bodyPr/>
          <a:lstStyle>
            <a:lvl1pPr>
              <a:defRPr/>
            </a:lvl1pPr>
          </a:lstStyle>
          <a:p>
            <a:pPr>
              <a:defRPr/>
            </a:pPr>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2721B421-0E04-42ED-ADE9-0F9D3EB316B6}" type="slidenum">
              <a:rPr lang="cs-CZ"/>
              <a:pPr>
                <a:defRPr/>
              </a:pPr>
              <a:t>‹#›</a:t>
            </a:fld>
            <a:endParaRPr lang="cs-CZ"/>
          </a:p>
        </p:txBody>
      </p:sp>
    </p:spTree>
    <p:extLst>
      <p:ext uri="{BB962C8B-B14F-4D97-AF65-F5344CB8AC3E}">
        <p14:creationId xmlns:p14="http://schemas.microsoft.com/office/powerpoint/2010/main" xmlns="" val="2234327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43192" cy="1371600"/>
          </a:xfrm>
        </p:spPr>
        <p:txBody>
          <a:bodyPr/>
          <a:lstStyle/>
          <a:p>
            <a:r>
              <a:rPr lang="cs-CZ" smtClean="0"/>
              <a:t>Klepnutím lze upravit styl předlohy nadpisů.</a:t>
            </a:r>
            <a:endParaRPr lang="en-US" dirty="0"/>
          </a:p>
        </p:txBody>
      </p:sp>
      <p:sp>
        <p:nvSpPr>
          <p:cNvPr id="3" name="Content Placeholder 2"/>
          <p:cNvSpPr>
            <a:spLocks noGrp="1"/>
          </p:cNvSpPr>
          <p:nvPr>
            <p:ph idx="1"/>
          </p:nvPr>
        </p:nvSpPr>
        <p:spPr/>
        <p:txBody>
          <a:bodyPr>
            <a:normAutofit/>
          </a:bodyPr>
          <a:lstStyle>
            <a:lvl1pPr marL="457200" indent="-457200">
              <a:buFont typeface="Arial" pitchFamily="34" charset="0"/>
              <a:buChar char="•"/>
              <a:defRPr sz="2800" b="0"/>
            </a:lvl1pPr>
            <a:lvl2pPr>
              <a:defRPr sz="2400"/>
            </a:lvl2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5" name="Footer Placeholder 4"/>
          <p:cNvSpPr>
            <a:spLocks noGrp="1"/>
          </p:cNvSpPr>
          <p:nvPr>
            <p:ph type="ftr" sz="quarter" idx="11"/>
          </p:nvPr>
        </p:nvSpPr>
        <p:spPr/>
        <p:txBody>
          <a:bodyPr/>
          <a:lstStyle>
            <a:lvl1pPr>
              <a:defRPr/>
            </a:lvl1pPr>
          </a:lstStyle>
          <a:p>
            <a:endParaRPr lang="cs-CZ"/>
          </a:p>
        </p:txBody>
      </p:sp>
      <p:sp>
        <p:nvSpPr>
          <p:cNvPr id="6"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4645479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5" name="Footer Placeholder 4"/>
          <p:cNvSpPr>
            <a:spLocks noGrp="1"/>
          </p:cNvSpPr>
          <p:nvPr>
            <p:ph type="ftr" sz="quarter" idx="11"/>
          </p:nvPr>
        </p:nvSpPr>
        <p:spPr/>
        <p:txBody>
          <a:bodyPr/>
          <a:lstStyle>
            <a:lvl1pPr>
              <a:defRPr/>
            </a:lvl1pPr>
          </a:lstStyle>
          <a:p>
            <a:endParaRPr lang="cs-CZ"/>
          </a:p>
        </p:txBody>
      </p:sp>
      <p:sp>
        <p:nvSpPr>
          <p:cNvPr id="6"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71745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6" name="Footer Placeholder 4"/>
          <p:cNvSpPr>
            <a:spLocks noGrp="1"/>
          </p:cNvSpPr>
          <p:nvPr>
            <p:ph type="ftr" sz="quarter" idx="11"/>
          </p:nvPr>
        </p:nvSpPr>
        <p:spPr/>
        <p:txBody>
          <a:bodyPr/>
          <a:lstStyle>
            <a:lvl1pPr>
              <a:defRPr/>
            </a:lvl1pPr>
          </a:lstStyle>
          <a:p>
            <a:endParaRPr lang="cs-CZ"/>
          </a:p>
        </p:txBody>
      </p:sp>
      <p:sp>
        <p:nvSpPr>
          <p:cNvPr id="7"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99841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8" name="Footer Placeholder 4"/>
          <p:cNvSpPr>
            <a:spLocks noGrp="1"/>
          </p:cNvSpPr>
          <p:nvPr>
            <p:ph type="ftr" sz="quarter" idx="11"/>
          </p:nvPr>
        </p:nvSpPr>
        <p:spPr/>
        <p:txBody>
          <a:bodyPr/>
          <a:lstStyle>
            <a:lvl1pPr>
              <a:defRPr/>
            </a:lvl1pPr>
          </a:lstStyle>
          <a:p>
            <a:endParaRPr lang="cs-CZ"/>
          </a:p>
        </p:txBody>
      </p:sp>
      <p:sp>
        <p:nvSpPr>
          <p:cNvPr id="9"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427000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4" name="Footer Placeholder 4"/>
          <p:cNvSpPr>
            <a:spLocks noGrp="1"/>
          </p:cNvSpPr>
          <p:nvPr>
            <p:ph type="ftr" sz="quarter" idx="11"/>
          </p:nvPr>
        </p:nvSpPr>
        <p:spPr/>
        <p:txBody>
          <a:bodyPr/>
          <a:lstStyle>
            <a:lvl1pPr>
              <a:defRPr/>
            </a:lvl1pPr>
          </a:lstStyle>
          <a:p>
            <a:endParaRPr lang="cs-CZ"/>
          </a:p>
        </p:txBody>
      </p:sp>
      <p:sp>
        <p:nvSpPr>
          <p:cNvPr id="5"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74422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3" name="Footer Placeholder 4"/>
          <p:cNvSpPr>
            <a:spLocks noGrp="1"/>
          </p:cNvSpPr>
          <p:nvPr>
            <p:ph type="ftr" sz="quarter" idx="11"/>
          </p:nvPr>
        </p:nvSpPr>
        <p:spPr/>
        <p:txBody>
          <a:bodyPr/>
          <a:lstStyle>
            <a:lvl1pPr>
              <a:defRPr/>
            </a:lvl1pPr>
          </a:lstStyle>
          <a:p>
            <a:endParaRPr lang="cs-CZ"/>
          </a:p>
        </p:txBody>
      </p:sp>
      <p:sp>
        <p:nvSpPr>
          <p:cNvPr id="4"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328941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8" name="Title 7"/>
          <p:cNvSpPr>
            <a:spLocks noGrp="1"/>
          </p:cNvSpPr>
          <p:nvPr>
            <p:ph type="title"/>
          </p:nvPr>
        </p:nvSpPr>
        <p:spPr/>
        <p:txBody>
          <a:bodyPr/>
          <a:lstStyle/>
          <a:p>
            <a:r>
              <a:rPr lang="cs-CZ" smtClean="0"/>
              <a:t>Klepnutím lze upravit styl předlohy nadpisů.</a:t>
            </a:r>
            <a:endParaRPr lang="en-US"/>
          </a:p>
        </p:txBody>
      </p:sp>
      <p:sp>
        <p:nvSpPr>
          <p:cNvPr id="5" name="Date Placeholder 3"/>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6" name="Footer Placeholder 4"/>
          <p:cNvSpPr>
            <a:spLocks noGrp="1"/>
          </p:cNvSpPr>
          <p:nvPr>
            <p:ph type="ftr" sz="quarter" idx="11"/>
          </p:nvPr>
        </p:nvSpPr>
        <p:spPr/>
        <p:txBody>
          <a:bodyPr/>
          <a:lstStyle>
            <a:lvl1pPr>
              <a:defRPr/>
            </a:lvl1pPr>
          </a:lstStyle>
          <a:p>
            <a:endParaRPr lang="cs-CZ"/>
          </a:p>
        </p:txBody>
      </p:sp>
      <p:sp>
        <p:nvSpPr>
          <p:cNvPr id="7" name="Slide Number Placeholder 5"/>
          <p:cNvSpPr>
            <a:spLocks noGrp="1"/>
          </p:cNvSpPr>
          <p:nvPr>
            <p:ph type="sldNum" sz="quarter" idx="12"/>
          </p:nvPr>
        </p:nvSpPr>
        <p:spPr/>
        <p:txBody>
          <a:bodyPr/>
          <a:lstStyle>
            <a:lvl1pPr>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46298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cs-CZ" smtClean="0"/>
              <a:t>Klepnutím lze upravit styl předlohy nadpisů.</a:t>
            </a:r>
            <a:endParaRPr lang="en-US" dirty="0"/>
          </a:p>
        </p:txBody>
      </p:sp>
      <p:sp>
        <p:nvSpPr>
          <p:cNvPr id="7" name="Date Placeholder 4"/>
          <p:cNvSpPr>
            <a:spLocks noGrp="1"/>
          </p:cNvSpPr>
          <p:nvPr>
            <p:ph type="dt" sz="half" idx="10"/>
          </p:nvPr>
        </p:nvSpPr>
        <p:spPr/>
        <p:txBody>
          <a:bodyPr/>
          <a:lstStyle>
            <a:lvl1pPr>
              <a:defRPr/>
            </a:lvl1pPr>
          </a:lstStyle>
          <a:p>
            <a:fld id="{139903FD-9A86-4E69-99BF-E34A7818AD82}" type="datetimeFigureOut">
              <a:rPr lang="cs-CZ" smtClean="0"/>
              <a:pPr/>
              <a:t>16.3.2012</a:t>
            </a:fld>
            <a:endParaRPr lang="cs-CZ"/>
          </a:p>
        </p:txBody>
      </p:sp>
      <p:sp>
        <p:nvSpPr>
          <p:cNvPr id="9" name="Footer Placeholder 5"/>
          <p:cNvSpPr>
            <a:spLocks noGrp="1"/>
          </p:cNvSpPr>
          <p:nvPr>
            <p:ph type="ftr" sz="quarter" idx="11"/>
          </p:nvPr>
        </p:nvSpPr>
        <p:spPr/>
        <p:txBody>
          <a:bodyPr/>
          <a:lstStyle>
            <a:lvl1pPr>
              <a:defRPr/>
            </a:lvl1pPr>
          </a:lstStyle>
          <a:p>
            <a:endParaRPr lang="cs-CZ"/>
          </a:p>
        </p:txBody>
      </p:sp>
      <p:sp>
        <p:nvSpPr>
          <p:cNvPr id="10" name="Slide Number Placeholder 6"/>
          <p:cNvSpPr>
            <a:spLocks noGrp="1"/>
          </p:cNvSpPr>
          <p:nvPr>
            <p:ph type="sldNum" sz="quarter" idx="12"/>
          </p:nvPr>
        </p:nvSpPr>
        <p:spPr/>
        <p:txBody>
          <a:bodyPr/>
          <a:lstStyle>
            <a:lvl1pPr>
              <a:defRPr>
                <a:solidFill>
                  <a:schemeClr val="tx1"/>
                </a:solidFill>
              </a:defRPr>
            </a:lvl1pPr>
          </a:lstStyle>
          <a:p>
            <a:fld id="{2BAEA512-FFB7-4602-B5F5-03A196C730DF}" type="slidenum">
              <a:rPr lang="cs-CZ" smtClean="0"/>
              <a:pPr/>
              <a:t>‹#›</a:t>
            </a:fld>
            <a:endParaRPr lang="cs-CZ"/>
          </a:p>
        </p:txBody>
      </p:sp>
    </p:spTree>
    <p:extLst>
      <p:ext uri="{BB962C8B-B14F-4D97-AF65-F5344CB8AC3E}">
        <p14:creationId xmlns:p14="http://schemas.microsoft.com/office/powerpoint/2010/main" xmlns="" val="14613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a:defRPr sz="1000">
                <a:solidFill>
                  <a:schemeClr val="tx1"/>
                </a:solidFill>
              </a:defRPr>
            </a:lvl1pPr>
          </a:lstStyle>
          <a:p>
            <a:pPr>
              <a:defRPr/>
            </a:pPr>
            <a:endParaRPr lang="cs-CZ"/>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a:defRPr/>
            </a:pPr>
            <a:endParaRPr lang="cs-CZ"/>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a:defRPr sz="2400" b="1">
                <a:solidFill>
                  <a:schemeClr val="tx2"/>
                </a:solidFill>
              </a:defRPr>
            </a:lvl1pPr>
          </a:lstStyle>
          <a:p>
            <a:pPr>
              <a:defRPr/>
            </a:pPr>
            <a:fld id="{056C5036-A924-4CF3-BB00-06E23B4C419F}" type="slidenum">
              <a:rPr lang="cs-CZ"/>
              <a:pPr>
                <a:defRPr/>
              </a:pPr>
              <a:t>‹#›</a:t>
            </a:fld>
            <a:endParaRPr lang="cs-CZ"/>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rtl="0" eaLnBrk="1" fontAlgn="base" hangingPunct="1">
        <a:spcBef>
          <a:spcPct val="0"/>
        </a:spcBef>
        <a:spcAft>
          <a:spcPct val="0"/>
        </a:spcAft>
        <a:defRPr sz="3600" kern="1200" cap="all" spc="-6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kisk.phil.muni.cz/sites/default/files/titulni_list.rt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itace.com/soubory/csniso690-interpretace.pdf" TargetMode="External"/><Relationship Id="rId2" Type="http://schemas.openxmlformats.org/officeDocument/2006/relationships/hyperlink" Target="http://ezdroje.muni.cz/"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prací,</a:t>
            </a:r>
            <a:br>
              <a:rPr lang="cs-CZ" dirty="0" smtClean="0"/>
            </a:br>
            <a:r>
              <a:rPr lang="cs-CZ" dirty="0" smtClean="0"/>
              <a:t>fáze tvorby, struktura textu</a:t>
            </a:r>
            <a:endParaRPr lang="cs-CZ" dirty="0"/>
          </a:p>
        </p:txBody>
      </p:sp>
      <p:sp>
        <p:nvSpPr>
          <p:cNvPr id="3" name="Podnadpis 2"/>
          <p:cNvSpPr>
            <a:spLocks noGrp="1"/>
          </p:cNvSpPr>
          <p:nvPr>
            <p:ph type="subTitle" idx="1"/>
          </p:nvPr>
        </p:nvSpPr>
        <p:spPr/>
        <p:txBody>
          <a:bodyPr/>
          <a:lstStyle/>
          <a:p>
            <a:r>
              <a:rPr lang="cs-CZ" b="1" dirty="0" smtClean="0">
                <a:solidFill>
                  <a:schemeClr val="tx1"/>
                </a:solidFill>
              </a:rPr>
              <a:t>vikba30</a:t>
            </a:r>
          </a:p>
          <a:p>
            <a:r>
              <a:rPr lang="cs-CZ" dirty="0" smtClean="0">
                <a:solidFill>
                  <a:schemeClr val="tx1"/>
                </a:solidFill>
              </a:rPr>
              <a:t>Jaro 2012</a:t>
            </a:r>
            <a:endParaRPr lang="cs-CZ" dirty="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práce</a:t>
            </a:r>
            <a:endParaRPr lang="cs-CZ" dirty="0"/>
          </a:p>
        </p:txBody>
      </p:sp>
      <p:sp>
        <p:nvSpPr>
          <p:cNvPr id="3" name="Zástupný symbol pro obsah 2"/>
          <p:cNvSpPr>
            <a:spLocks noGrp="1"/>
          </p:cNvSpPr>
          <p:nvPr>
            <p:ph idx="1"/>
          </p:nvPr>
        </p:nvSpPr>
        <p:spPr/>
        <p:txBody>
          <a:bodyPr/>
          <a:lstStyle/>
          <a:p>
            <a:r>
              <a:rPr lang="cs-CZ" dirty="0" smtClean="0"/>
              <a:t>Závěrečné práce</a:t>
            </a:r>
          </a:p>
          <a:p>
            <a:r>
              <a:rPr lang="cs-CZ" dirty="0" smtClean="0"/>
              <a:t>Nutná podmínka pro ukončení studia</a:t>
            </a:r>
          </a:p>
          <a:p>
            <a:r>
              <a:rPr lang="cs-CZ" dirty="0" smtClean="0"/>
              <a:t>Vedou k získání akademického titulu nebo vědecké hodnosti</a:t>
            </a:r>
          </a:p>
          <a:p>
            <a:r>
              <a:rPr lang="cs-CZ" dirty="0" smtClean="0"/>
              <a:t>Obhajují se před komisí</a:t>
            </a:r>
          </a:p>
          <a:p>
            <a:r>
              <a:rPr lang="cs-CZ" dirty="0" smtClean="0"/>
              <a:t>Měly by být veřejně dostupné</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Bakalářská práce</a:t>
            </a:r>
            <a:endParaRPr lang="cs-CZ" dirty="0"/>
          </a:p>
        </p:txBody>
      </p:sp>
      <p:sp>
        <p:nvSpPr>
          <p:cNvPr id="3" name="Zástupný symbol pro obsah 2"/>
          <p:cNvSpPr>
            <a:spLocks noGrp="1"/>
          </p:cNvSpPr>
          <p:nvPr>
            <p:ph idx="1"/>
          </p:nvPr>
        </p:nvSpPr>
        <p:spPr/>
        <p:txBody>
          <a:bodyPr/>
          <a:lstStyle/>
          <a:p>
            <a:r>
              <a:rPr lang="cs-CZ" dirty="0" smtClean="0"/>
              <a:t>Zpracovává se ve třetím ročníku Bc. studia</a:t>
            </a:r>
          </a:p>
          <a:p>
            <a:r>
              <a:rPr lang="cs-CZ" dirty="0" smtClean="0"/>
              <a:t>Rozsah práce dle směrnice MU - 70 000 znaků</a:t>
            </a:r>
          </a:p>
          <a:p>
            <a:r>
              <a:rPr lang="cs-CZ" dirty="0" smtClean="0"/>
              <a:t>Téma práce – předem zadané nebo možnost přijít s vlastním návrhem</a:t>
            </a:r>
          </a:p>
          <a:p>
            <a:r>
              <a:rPr lang="cs-CZ" dirty="0" smtClean="0"/>
              <a:t>Po obhajobě a státní zkoušce je udělen </a:t>
            </a:r>
          </a:p>
          <a:p>
            <a:pPr>
              <a:buNone/>
            </a:pPr>
            <a:r>
              <a:rPr lang="cs-CZ" dirty="0" smtClean="0"/>
              <a:t>	titul Bc.</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Magisterská diplomová práce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Zpracovává se v pátém ročníku Mgr. studia nebo ve druhém ročníku navazujícího Mgr. studia</a:t>
            </a:r>
          </a:p>
          <a:p>
            <a:r>
              <a:rPr lang="cs-CZ" dirty="0" smtClean="0"/>
              <a:t>Rozsah práce dle směrnice MU –</a:t>
            </a:r>
          </a:p>
          <a:p>
            <a:pPr>
              <a:buNone/>
            </a:pPr>
            <a:r>
              <a:rPr lang="cs-CZ" dirty="0" smtClean="0"/>
              <a:t>	140 000 znaků</a:t>
            </a:r>
          </a:p>
          <a:p>
            <a:r>
              <a:rPr lang="cs-CZ" dirty="0" smtClean="0"/>
              <a:t>Téma práce – větší důraz na empirickou nebo výzkumnou část</a:t>
            </a:r>
          </a:p>
          <a:p>
            <a:r>
              <a:rPr lang="cs-CZ" dirty="0" smtClean="0"/>
              <a:t>Po obhajobě a státní zkoušce je udělen titul Mgr., Ing., </a:t>
            </a:r>
            <a:r>
              <a:rPr lang="cs-CZ" dirty="0" err="1" smtClean="0"/>
              <a:t>Ing.</a:t>
            </a:r>
            <a:r>
              <a:rPr lang="cs-CZ" dirty="0" smtClean="0"/>
              <a:t> Arch., </a:t>
            </a:r>
            <a:r>
              <a:rPr lang="cs-CZ" dirty="0" err="1" smtClean="0"/>
              <a:t>MgA</a:t>
            </a:r>
            <a:r>
              <a:rPr lang="cs-CZ" dirty="0" smtClean="0"/>
              <a:t>.</a:t>
            </a:r>
          </a:p>
          <a:p>
            <a:r>
              <a:rPr lang="cs-CZ" dirty="0" smtClean="0"/>
              <a:t>Výjimka – lékařské a veterinářské fakulty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Rigorózní práce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Je součástí rigorózní zkoušky, tzv. malý doktorát</a:t>
            </a:r>
          </a:p>
          <a:p>
            <a:r>
              <a:rPr lang="cs-CZ" dirty="0" smtClean="0"/>
              <a:t>Mohou jí odevzdat absolventi studijních programů ukončených titulem Mgr.</a:t>
            </a:r>
          </a:p>
          <a:p>
            <a:r>
              <a:rPr lang="cs-CZ" dirty="0" smtClean="0"/>
              <a:t>Rozsah práce dle směrnice FF MU – </a:t>
            </a:r>
          </a:p>
          <a:p>
            <a:pPr>
              <a:buNone/>
            </a:pPr>
            <a:r>
              <a:rPr lang="cs-CZ" dirty="0" smtClean="0"/>
              <a:t>	180 000 znaků</a:t>
            </a:r>
          </a:p>
          <a:p>
            <a:r>
              <a:rPr lang="cs-CZ" dirty="0" smtClean="0"/>
              <a:t>Může navazovat na magisterskou diplomovou práci</a:t>
            </a:r>
          </a:p>
          <a:p>
            <a:r>
              <a:rPr lang="cs-CZ" dirty="0" smtClean="0"/>
              <a:t>Vede k získání titulů PhDr., JUDr., RNDr., </a:t>
            </a:r>
            <a:r>
              <a:rPr lang="cs-CZ" dirty="0" err="1" smtClean="0"/>
              <a:t>PharmDr</a:t>
            </a:r>
            <a:r>
              <a:rPr lang="cs-CZ" dirty="0" smtClean="0"/>
              <a:t>., </a:t>
            </a:r>
            <a:r>
              <a:rPr lang="cs-CZ" dirty="0" err="1" smtClean="0"/>
              <a:t>ThDr</a:t>
            </a:r>
            <a:r>
              <a:rPr lang="cs-CZ" dirty="0" smtClean="0"/>
              <a:t>. (uvádějí se před jménem)</a:t>
            </a:r>
          </a:p>
          <a:p>
            <a:pPr>
              <a:buNone/>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Dizertační práce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Závěrečná práce postgraduálního VŠ studia</a:t>
            </a:r>
          </a:p>
          <a:p>
            <a:pPr>
              <a:buNone/>
            </a:pPr>
            <a:r>
              <a:rPr lang="cs-CZ" dirty="0" smtClean="0"/>
              <a:t>(nejvyšší stupeň studia – doktorandské studium)</a:t>
            </a:r>
          </a:p>
          <a:p>
            <a:r>
              <a:rPr lang="cs-CZ" dirty="0" smtClean="0"/>
              <a:t>Předpokládá se vysoká vědecká úroveň práce</a:t>
            </a:r>
          </a:p>
          <a:p>
            <a:r>
              <a:rPr lang="cs-CZ" dirty="0" smtClean="0"/>
              <a:t>Je nutné mít svého školitele</a:t>
            </a:r>
          </a:p>
          <a:p>
            <a:r>
              <a:rPr lang="cs-CZ" dirty="0" smtClean="0"/>
              <a:t>Před obhajobou dizertace probíhá státní doktorská zkouška, odevzdávají se teze dizertační práce</a:t>
            </a:r>
          </a:p>
          <a:p>
            <a:r>
              <a:rPr lang="cs-CZ" dirty="0" smtClean="0"/>
              <a:t>Absolvent získává titul </a:t>
            </a:r>
            <a:r>
              <a:rPr lang="cs-CZ" dirty="0" err="1" smtClean="0"/>
              <a:t>Ph.D</a:t>
            </a:r>
            <a:r>
              <a:rPr lang="cs-CZ" dirty="0" smtClean="0"/>
              <a:t>. nebo </a:t>
            </a:r>
            <a:r>
              <a:rPr lang="cs-CZ" dirty="0" err="1" smtClean="0"/>
              <a:t>Th.D</a:t>
            </a:r>
            <a:r>
              <a:rPr lang="cs-CZ" dirty="0" smtClean="0"/>
              <a:t>. uváděný za jménem</a:t>
            </a:r>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Habilitační práce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Součást habilitačního řízení</a:t>
            </a:r>
          </a:p>
          <a:p>
            <a:r>
              <a:rPr lang="cs-CZ" dirty="0" smtClean="0"/>
              <a:t>Nutné ukončení doktorandského studia</a:t>
            </a:r>
          </a:p>
          <a:p>
            <a:r>
              <a:rPr lang="cs-CZ" dirty="0" smtClean="0"/>
              <a:t>Další požadavky – pedagogická nebo vědecká praxe, publikování článků nebo monografie, citovanost</a:t>
            </a:r>
          </a:p>
          <a:p>
            <a:r>
              <a:rPr lang="cs-CZ" dirty="0" smtClean="0"/>
              <a:t>Vede k získání titulu docent (doc. před jménem)</a:t>
            </a:r>
          </a:p>
          <a:p>
            <a:r>
              <a:rPr lang="cs-CZ" dirty="0" smtClean="0"/>
              <a:t>Docenty jmenuje rektor</a:t>
            </a:r>
          </a:p>
          <a:p>
            <a:r>
              <a:rPr lang="cs-CZ" dirty="0" smtClean="0"/>
              <a:t>Předstupeň k dosažení profesury</a:t>
            </a:r>
          </a:p>
          <a:p>
            <a:pPr lvl="1"/>
            <a:r>
              <a:rPr lang="cs-CZ" dirty="0" smtClean="0"/>
              <a:t>Profesor – nevyšší vědeckopedagogická hodnost, uděluje se po profesorském řízení, jmenuje je prezident ČR</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druhy odborných prací</a:t>
            </a:r>
            <a:endParaRPr lang="cs-CZ" dirty="0"/>
          </a:p>
        </p:txBody>
      </p:sp>
      <p:sp>
        <p:nvSpPr>
          <p:cNvPr id="3" name="Zástupný symbol pro obsah 2"/>
          <p:cNvSpPr>
            <a:spLocks noGrp="1"/>
          </p:cNvSpPr>
          <p:nvPr>
            <p:ph idx="1"/>
          </p:nvPr>
        </p:nvSpPr>
        <p:spPr/>
        <p:txBody>
          <a:bodyPr/>
          <a:lstStyle/>
          <a:p>
            <a:r>
              <a:rPr lang="cs-CZ" dirty="0" smtClean="0"/>
              <a:t>Odborný článek</a:t>
            </a:r>
          </a:p>
          <a:p>
            <a:r>
              <a:rPr lang="cs-CZ" dirty="0" smtClean="0"/>
              <a:t>Monografie</a:t>
            </a:r>
          </a:p>
          <a:p>
            <a:r>
              <a:rPr lang="cs-CZ" dirty="0" smtClean="0"/>
              <a:t>Sborník</a:t>
            </a:r>
          </a:p>
          <a:p>
            <a:r>
              <a:rPr lang="cs-CZ" dirty="0" smtClean="0"/>
              <a:t>Technická norma</a:t>
            </a:r>
          </a:p>
          <a:p>
            <a:r>
              <a:rPr lang="cs-CZ" dirty="0" smtClean="0"/>
              <a:t>Výzkumná zpráva</a:t>
            </a:r>
          </a:p>
          <a:p>
            <a:r>
              <a:rPr lang="cs-CZ" dirty="0" smtClean="0"/>
              <a:t>Patenty</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kvalifikačních prací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Seminární práce – hodnotí vyučující, nevypracovává se posudek</a:t>
            </a:r>
          </a:p>
          <a:p>
            <a:r>
              <a:rPr lang="cs-CZ" dirty="0" smtClean="0"/>
              <a:t>Bakalářská práce – hodnotí vedoucí a jeden oponent, vypracovávají písemné posudky</a:t>
            </a:r>
          </a:p>
          <a:p>
            <a:r>
              <a:rPr lang="cs-CZ" dirty="0" smtClean="0"/>
              <a:t>Magisterská diplomová práce – stejně jak u bakalářské</a:t>
            </a:r>
          </a:p>
          <a:p>
            <a:r>
              <a:rPr lang="cs-CZ" dirty="0" smtClean="0"/>
              <a:t>Rigorózní práce – hodnotí písemně dva oponenti</a:t>
            </a:r>
          </a:p>
          <a:p>
            <a:r>
              <a:rPr lang="cs-CZ" dirty="0" smtClean="0"/>
              <a:t>Dizertační práce – hodnotí písemně dva oponenti</a:t>
            </a:r>
          </a:p>
          <a:p>
            <a:r>
              <a:rPr lang="cs-CZ" dirty="0" smtClean="0"/>
              <a:t>Habilitační práce – hodnotí komise</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kritéria hodnocení (KISK)</a:t>
            </a:r>
            <a:endParaRPr lang="cs-CZ" dirty="0"/>
          </a:p>
        </p:txBody>
      </p:sp>
      <p:pic>
        <p:nvPicPr>
          <p:cNvPr id="4" name="Zástupný symbol pro obsah 3" descr="kritéria hodnoceni.png"/>
          <p:cNvPicPr>
            <a:picLocks noGrp="1" noChangeAspect="1"/>
          </p:cNvPicPr>
          <p:nvPr>
            <p:ph idx="1"/>
          </p:nvPr>
        </p:nvPicPr>
        <p:blipFill>
          <a:blip r:embed="rId2" cstate="print"/>
          <a:stretch>
            <a:fillRect/>
          </a:stretch>
        </p:blipFill>
        <p:spPr>
          <a:xfrm>
            <a:off x="611560" y="2132856"/>
            <a:ext cx="7344815" cy="3312368"/>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fáze tvorby – přípravná fáze</a:t>
            </a:r>
            <a:endParaRPr lang="cs-CZ" dirty="0"/>
          </a:p>
        </p:txBody>
      </p:sp>
      <p:sp>
        <p:nvSpPr>
          <p:cNvPr id="3" name="Zástupný symbol pro obsah 2"/>
          <p:cNvSpPr>
            <a:spLocks noGrp="1"/>
          </p:cNvSpPr>
          <p:nvPr>
            <p:ph idx="1"/>
          </p:nvPr>
        </p:nvSpPr>
        <p:spPr/>
        <p:txBody>
          <a:bodyPr>
            <a:normAutofit/>
          </a:bodyPr>
          <a:lstStyle/>
          <a:p>
            <a:r>
              <a:rPr lang="cs-CZ" dirty="0" smtClean="0"/>
              <a:t>Volba tématu práce (výběr vedoucího)</a:t>
            </a:r>
          </a:p>
          <a:p>
            <a:r>
              <a:rPr lang="cs-CZ" dirty="0" smtClean="0"/>
              <a:t>Základní výzkum a vymezení problému</a:t>
            </a:r>
          </a:p>
          <a:p>
            <a:r>
              <a:rPr lang="cs-CZ" dirty="0" smtClean="0"/>
              <a:t>Formulace hypotéz</a:t>
            </a:r>
          </a:p>
          <a:p>
            <a:r>
              <a:rPr lang="cs-CZ" dirty="0" smtClean="0"/>
              <a:t>Určení cíle práce</a:t>
            </a:r>
          </a:p>
          <a:p>
            <a:r>
              <a:rPr lang="cs-CZ" dirty="0" smtClean="0"/>
              <a:t>Vypracování projektu (požaduje KISK)</a:t>
            </a:r>
          </a:p>
          <a:p>
            <a:r>
              <a:rPr lang="cs-CZ" dirty="0" smtClean="0"/>
              <a:t>Vyhledání a shromažďování zdrojů, rešerše</a:t>
            </a:r>
          </a:p>
          <a:p>
            <a:r>
              <a:rPr lang="cs-CZ" dirty="0" smtClean="0"/>
              <a:t>Vypracování osnovy práce</a:t>
            </a:r>
          </a:p>
          <a:p>
            <a:endParaRPr lang="cs-C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CHARAKTERISTIKA</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b="1" dirty="0" smtClean="0"/>
              <a:t>Školní práce </a:t>
            </a:r>
          </a:p>
          <a:p>
            <a:r>
              <a:rPr lang="cs-CZ" dirty="0" smtClean="0"/>
              <a:t>Písemný charakter</a:t>
            </a:r>
          </a:p>
          <a:p>
            <a:r>
              <a:rPr lang="cs-CZ" dirty="0" smtClean="0"/>
              <a:t>Okruhy nebo témata jsou zadaná od vyučujícího</a:t>
            </a:r>
          </a:p>
          <a:p>
            <a:r>
              <a:rPr lang="cs-CZ" dirty="0" smtClean="0"/>
              <a:t>Téma je úzce zaměřené</a:t>
            </a:r>
          </a:p>
          <a:p>
            <a:r>
              <a:rPr lang="cs-CZ" dirty="0" smtClean="0"/>
              <a:t>Slouží k rozšíření vědomostí o probírané látce</a:t>
            </a:r>
          </a:p>
          <a:p>
            <a:r>
              <a:rPr lang="cs-CZ" dirty="0" smtClean="0"/>
              <a:t>Pomáhají v nácviku správných návyků při tvorbě textu</a:t>
            </a:r>
          </a:p>
          <a:p>
            <a:r>
              <a:rPr lang="cs-CZ" dirty="0" smtClean="0"/>
              <a:t>Bývají podmínkou udělení zápočtu nebo ukončení předmětu</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fáze tvorby – vlastní psaní textu</a:t>
            </a:r>
            <a:endParaRPr lang="cs-CZ" dirty="0"/>
          </a:p>
        </p:txBody>
      </p:sp>
      <p:sp>
        <p:nvSpPr>
          <p:cNvPr id="3" name="Zástupný symbol pro obsah 2"/>
          <p:cNvSpPr>
            <a:spLocks noGrp="1"/>
          </p:cNvSpPr>
          <p:nvPr>
            <p:ph idx="1"/>
          </p:nvPr>
        </p:nvSpPr>
        <p:spPr/>
        <p:txBody>
          <a:bodyPr/>
          <a:lstStyle/>
          <a:p>
            <a:r>
              <a:rPr lang="cs-CZ" dirty="0" smtClean="0"/>
              <a:t>Uspořádání materiálů</a:t>
            </a:r>
          </a:p>
          <a:p>
            <a:r>
              <a:rPr lang="cs-CZ" dirty="0" smtClean="0"/>
              <a:t>Určení hlavních kapitol</a:t>
            </a:r>
          </a:p>
          <a:p>
            <a:r>
              <a:rPr lang="cs-CZ" dirty="0" smtClean="0"/>
              <a:t>Vlastní tvorba</a:t>
            </a:r>
          </a:p>
          <a:p>
            <a:r>
              <a:rPr lang="cs-CZ" dirty="0" smtClean="0"/>
              <a:t>Zpracování použitých materiálů</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Základní fáze tvorby – finalizace</a:t>
            </a:r>
            <a:endParaRPr lang="cs-CZ" dirty="0"/>
          </a:p>
        </p:txBody>
      </p:sp>
      <p:sp>
        <p:nvSpPr>
          <p:cNvPr id="3" name="Zástupný symbol pro obsah 2"/>
          <p:cNvSpPr>
            <a:spLocks noGrp="1"/>
          </p:cNvSpPr>
          <p:nvPr>
            <p:ph idx="1"/>
          </p:nvPr>
        </p:nvSpPr>
        <p:spPr/>
        <p:txBody>
          <a:bodyPr/>
          <a:lstStyle/>
          <a:p>
            <a:r>
              <a:rPr lang="cs-CZ" dirty="0" smtClean="0"/>
              <a:t>Bibliografické citace a poznámkový aparát</a:t>
            </a:r>
          </a:p>
          <a:p>
            <a:r>
              <a:rPr lang="cs-CZ" dirty="0" smtClean="0"/>
              <a:t>Korektura textu – obsahová i formální</a:t>
            </a:r>
          </a:p>
          <a:p>
            <a:r>
              <a:rPr lang="cs-CZ" dirty="0" smtClean="0"/>
              <a:t>Závěrečná úprava textu</a:t>
            </a:r>
          </a:p>
          <a:p>
            <a:r>
              <a:rPr lang="cs-CZ" dirty="0" smtClean="0"/>
              <a:t>Vytištění</a:t>
            </a:r>
          </a:p>
          <a:p>
            <a:r>
              <a:rPr lang="cs-CZ" dirty="0" smtClean="0"/>
              <a:t>Odevzdání</a:t>
            </a:r>
          </a:p>
          <a:p>
            <a:endParaRPr lang="cs-CZ" dirty="0" smtClean="0"/>
          </a:p>
          <a:p>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diplomové práce</a:t>
            </a:r>
            <a:endParaRPr lang="cs-CZ" dirty="0"/>
          </a:p>
        </p:txBody>
      </p:sp>
      <p:sp>
        <p:nvSpPr>
          <p:cNvPr id="3" name="Zástupný symbol pro obsah 2"/>
          <p:cNvSpPr>
            <a:spLocks noGrp="1"/>
          </p:cNvSpPr>
          <p:nvPr>
            <p:ph sz="half" idx="1"/>
          </p:nvPr>
        </p:nvSpPr>
        <p:spPr>
          <a:xfrm>
            <a:off x="539552" y="1556792"/>
            <a:ext cx="3816424" cy="4525963"/>
          </a:xfrm>
        </p:spPr>
        <p:txBody>
          <a:bodyPr>
            <a:normAutofit fontScale="85000" lnSpcReduction="20000"/>
          </a:bodyPr>
          <a:lstStyle/>
          <a:p>
            <a:pPr marL="514350" indent="-514350">
              <a:buFont typeface="+mj-lt"/>
              <a:buAutoNum type="arabicPeriod"/>
            </a:pPr>
            <a:r>
              <a:rPr lang="cs-CZ" dirty="0" smtClean="0"/>
              <a:t>Titulní strana</a:t>
            </a:r>
          </a:p>
          <a:p>
            <a:pPr marL="514350" indent="-514350">
              <a:buFont typeface="+mj-lt"/>
              <a:buAutoNum type="arabicPeriod"/>
            </a:pPr>
            <a:r>
              <a:rPr lang="cs-CZ" dirty="0" smtClean="0"/>
              <a:t>Bibliografický záznam</a:t>
            </a:r>
          </a:p>
          <a:p>
            <a:pPr marL="514350" indent="-514350">
              <a:buFont typeface="+mj-lt"/>
              <a:buAutoNum type="arabicPeriod"/>
            </a:pPr>
            <a:r>
              <a:rPr lang="cs-CZ" dirty="0" smtClean="0"/>
              <a:t>Anotace, klíčová slova (česky i anglicky)</a:t>
            </a:r>
          </a:p>
          <a:p>
            <a:pPr marL="514350" indent="-514350">
              <a:buFont typeface="+mj-lt"/>
              <a:buAutoNum type="arabicPeriod"/>
            </a:pPr>
            <a:r>
              <a:rPr lang="cs-CZ" dirty="0" smtClean="0"/>
              <a:t>Prohlášení</a:t>
            </a:r>
          </a:p>
          <a:p>
            <a:pPr marL="514350" indent="-514350">
              <a:buFont typeface="+mj-lt"/>
              <a:buAutoNum type="arabicPeriod"/>
            </a:pPr>
            <a:r>
              <a:rPr lang="cs-CZ" dirty="0" smtClean="0"/>
              <a:t>Poděkování</a:t>
            </a:r>
          </a:p>
          <a:p>
            <a:pPr marL="514350" indent="-514350">
              <a:buFont typeface="+mj-lt"/>
              <a:buAutoNum type="arabicPeriod"/>
            </a:pPr>
            <a:r>
              <a:rPr lang="cs-CZ" dirty="0" smtClean="0"/>
              <a:t>Obsah</a:t>
            </a:r>
          </a:p>
          <a:p>
            <a:pPr marL="514350" indent="-514350">
              <a:buFont typeface="+mj-lt"/>
              <a:buAutoNum type="arabicPeriod"/>
            </a:pPr>
            <a:endParaRPr lang="cs-CZ" dirty="0" smtClean="0"/>
          </a:p>
        </p:txBody>
      </p:sp>
      <p:sp>
        <p:nvSpPr>
          <p:cNvPr id="4" name="Zástupný symbol pro obsah 3"/>
          <p:cNvSpPr>
            <a:spLocks noGrp="1"/>
          </p:cNvSpPr>
          <p:nvPr>
            <p:ph sz="half" idx="2"/>
          </p:nvPr>
        </p:nvSpPr>
        <p:spPr>
          <a:xfrm>
            <a:off x="4499992" y="1556792"/>
            <a:ext cx="4176464" cy="4525963"/>
          </a:xfrm>
        </p:spPr>
        <p:txBody>
          <a:bodyPr>
            <a:normAutofit fontScale="85000" lnSpcReduction="20000"/>
          </a:bodyPr>
          <a:lstStyle/>
          <a:p>
            <a:pPr marL="514350" indent="-514350">
              <a:buFont typeface="+mj-lt"/>
              <a:buAutoNum type="arabicPeriod" startAt="7"/>
            </a:pPr>
            <a:r>
              <a:rPr lang="cs-CZ" dirty="0" smtClean="0"/>
              <a:t>Úvod</a:t>
            </a:r>
          </a:p>
          <a:p>
            <a:pPr marL="514350" indent="-514350">
              <a:buFont typeface="+mj-lt"/>
              <a:buAutoNum type="arabicPeriod" startAt="7"/>
            </a:pPr>
            <a:r>
              <a:rPr lang="cs-CZ" dirty="0" smtClean="0"/>
              <a:t>Vlastní text</a:t>
            </a:r>
          </a:p>
          <a:p>
            <a:pPr marL="514350" indent="-514350">
              <a:buFont typeface="+mj-lt"/>
              <a:buAutoNum type="arabicPeriod" startAt="7"/>
            </a:pPr>
            <a:r>
              <a:rPr lang="cs-CZ" dirty="0" smtClean="0"/>
              <a:t>Poznámkový aparát</a:t>
            </a:r>
          </a:p>
          <a:p>
            <a:pPr marL="514350" indent="-514350">
              <a:buFont typeface="+mj-lt"/>
              <a:buAutoNum type="arabicPeriod" startAt="7"/>
            </a:pPr>
            <a:r>
              <a:rPr lang="cs-CZ" dirty="0" smtClean="0"/>
              <a:t>Závěr</a:t>
            </a:r>
          </a:p>
          <a:p>
            <a:pPr marL="514350" indent="-514350">
              <a:buFont typeface="+mj-lt"/>
              <a:buAutoNum type="arabicPeriod" startAt="7"/>
            </a:pPr>
            <a:r>
              <a:rPr lang="cs-CZ" dirty="0" smtClean="0"/>
              <a:t>Seznam použité literatury</a:t>
            </a:r>
          </a:p>
          <a:p>
            <a:pPr marL="514350" indent="-514350">
              <a:buFont typeface="+mj-lt"/>
              <a:buAutoNum type="arabicPeriod" startAt="7"/>
            </a:pPr>
            <a:r>
              <a:rPr lang="cs-CZ" dirty="0" smtClean="0"/>
              <a:t>Přehled použitých zkratek</a:t>
            </a:r>
          </a:p>
          <a:p>
            <a:pPr marL="514350" indent="-514350">
              <a:buFont typeface="+mj-lt"/>
              <a:buAutoNum type="arabicPeriod" startAt="7"/>
            </a:pPr>
            <a:r>
              <a:rPr lang="cs-CZ" dirty="0" smtClean="0"/>
              <a:t>Seznam tabulek, seznam obrázků</a:t>
            </a:r>
          </a:p>
          <a:p>
            <a:pPr marL="514350" indent="-514350">
              <a:buFont typeface="+mj-lt"/>
              <a:buAutoNum type="arabicPeriod" startAt="7"/>
            </a:pPr>
            <a:r>
              <a:rPr lang="cs-CZ" dirty="0" smtClean="0"/>
              <a:t>Přílohy</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bibliografický záznam</a:t>
            </a:r>
            <a:endParaRPr lang="cs-CZ" dirty="0"/>
          </a:p>
        </p:txBody>
      </p:sp>
      <p:sp>
        <p:nvSpPr>
          <p:cNvPr id="3" name="Zástupný symbol pro obsah 2"/>
          <p:cNvSpPr>
            <a:spLocks noGrp="1"/>
          </p:cNvSpPr>
          <p:nvPr>
            <p:ph idx="1"/>
          </p:nvPr>
        </p:nvSpPr>
        <p:spPr/>
        <p:txBody>
          <a:bodyPr/>
          <a:lstStyle/>
          <a:p>
            <a:pPr>
              <a:buNone/>
            </a:pPr>
            <a:r>
              <a:rPr lang="cs-CZ" dirty="0" smtClean="0"/>
              <a:t>	BIERNÁTOVÁ, Olga. </a:t>
            </a:r>
            <a:r>
              <a:rPr lang="cs-CZ" i="1" dirty="0" smtClean="0"/>
              <a:t>Propagace knihoven a komunikace s uživatelem na </a:t>
            </a:r>
            <a:r>
              <a:rPr lang="cs-CZ" i="1" dirty="0" err="1" smtClean="0"/>
              <a:t>Facebooku</a:t>
            </a:r>
            <a:r>
              <a:rPr lang="cs-CZ" i="1" dirty="0" smtClean="0"/>
              <a:t>. </a:t>
            </a:r>
            <a:r>
              <a:rPr lang="cs-CZ" dirty="0" smtClean="0"/>
              <a:t>Brno: Masarykova univerzita, Filozofická fakulta, Ústav české literatury a knihovnictví, 2010. 133 s. Vedoucí diplomové práce PhDr. Petr Škyřík.</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PROHLÁŠENÍ</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smtClean="0"/>
              <a:t>	Prohlašuji, že jsem předkládanou práci zpracoval/a samostatně a použil/a jen uvedené prameny a literaturu. Současně dávám svolení k tomu, aby elektronická verze této práce byla zpřístupněna přes informační systém MU. </a:t>
            </a:r>
          </a:p>
          <a:p>
            <a:endParaRPr lang="cs-CZ" dirty="0" smtClean="0"/>
          </a:p>
          <a:p>
            <a:endParaRPr lang="cs-CZ" dirty="0" smtClean="0"/>
          </a:p>
          <a:p>
            <a:pPr>
              <a:buNone/>
            </a:pPr>
            <a:r>
              <a:rPr lang="cs-CZ" dirty="0" smtClean="0"/>
              <a:t> 	V Brně dne ........	    ..............................</a:t>
            </a:r>
          </a:p>
          <a:p>
            <a:pPr lvl="8">
              <a:buNone/>
            </a:pPr>
            <a:r>
              <a:rPr lang="cs-CZ" dirty="0" smtClean="0"/>
              <a:t>            	(vlastnoruční podpis)</a:t>
            </a:r>
          </a:p>
          <a:p>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poděkování</a:t>
            </a:r>
            <a:endParaRPr lang="cs-CZ" dirty="0"/>
          </a:p>
        </p:txBody>
      </p:sp>
      <p:pic>
        <p:nvPicPr>
          <p:cNvPr id="4" name="Zástupný symbol pro obsah 3" descr="poděkování.png"/>
          <p:cNvPicPr>
            <a:picLocks noGrp="1" noChangeAspect="1"/>
          </p:cNvPicPr>
          <p:nvPr>
            <p:ph idx="1"/>
          </p:nvPr>
        </p:nvPicPr>
        <p:blipFill>
          <a:blip r:embed="rId2" cstate="print"/>
          <a:stretch>
            <a:fillRect/>
          </a:stretch>
        </p:blipFill>
        <p:spPr>
          <a:xfrm>
            <a:off x="3923928" y="440853"/>
            <a:ext cx="5040560" cy="6294258"/>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Správná anotace:</a:t>
            </a:r>
          </a:p>
          <a:p>
            <a:pPr algn="just">
              <a:buNone/>
            </a:pPr>
            <a:r>
              <a:rPr lang="cs-CZ" dirty="0" smtClean="0"/>
              <a:t>	„Magisterská diplomová práce „Projekt Bezpečnější internet: teorie a návrh vzdělávacího kurzu“ se zaměřuje na nebezpečí internetu, která hrozí především dětem a dospívajícím. Popis jednotlivých problémů je doplněn možnostmi, které omezují riziko, že se uživatel stane jejich obětí. Cílem práce je návrh vzdělávacího kurzu, který by měl sloužit všem uživatelům internetu, aby se dokázali chránit před počítačovými hrozbami a znali je. Primární cílovou skupinu ale představují nedospělí uživatelé, které internet a jeho nebezpečí mohou více ohrozit. Teoretická část obsahuje základní informace, ze kterých kurz vychází. Výslednou podobu jednoho z témat, které kurz zahrnuje, ukazuje kapitola „5. Návrh vzdělávacího kurzu“. Kurz je navrhován tak, aby jej bylo možné zapojit do českého programu pro bezpečnější internet, a odpovídá jeho cílům. V teoretické i praktické části této práce jsou respektovány zkušenosti ze zahraničí a pomocí srovnání zahraničních a českého programu je poukázáno na kritické oblasti vzdělávacího kurzu i celého programu.“</a:t>
            </a:r>
          </a:p>
          <a:p>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b="1" dirty="0" smtClean="0"/>
              <a:t>Špatná anotace:</a:t>
            </a:r>
          </a:p>
          <a:p>
            <a:pPr algn="just">
              <a:buNone/>
            </a:pPr>
            <a:r>
              <a:rPr lang="cs-CZ" dirty="0" smtClean="0"/>
              <a:t>	„Dlouho připravovaná cesta se stala skutečnou. Odlítám do Indie, do New </a:t>
            </a:r>
            <a:r>
              <a:rPr lang="cs-CZ" dirty="0" err="1" smtClean="0"/>
              <a:t>Delhi</a:t>
            </a:r>
            <a:r>
              <a:rPr lang="cs-CZ" dirty="0" smtClean="0"/>
              <a:t>. Doprovází mě Hana a Lukáš. Budou svědkové na mojí indické svatbě.Celá cesta byla velkým dobrodružstvím, na každém kroku jsme potkávali nové a nové věci. Z Prahy jsem odlétala naprosto čistá a nikdy jsem netušila, že jíst červy v mléku bude maličkostí. Reklamní letáčky Vás lákají heslem: INCREDIBLE INDIA. A tomu věřte, Indie je neuvěřitelná…“</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klíčová slova</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b="1" dirty="0" smtClean="0"/>
              <a:t>Dobrý příklad:</a:t>
            </a:r>
          </a:p>
          <a:p>
            <a:pPr>
              <a:buNone/>
            </a:pPr>
            <a:r>
              <a:rPr lang="cs-CZ" dirty="0" smtClean="0"/>
              <a:t>	počítačová kriminalita, děti, internet, sociální inženýrství, zabezpečení počítače/Computer </a:t>
            </a:r>
            <a:r>
              <a:rPr lang="cs-CZ" dirty="0" err="1" smtClean="0"/>
              <a:t>Crime</a:t>
            </a:r>
            <a:r>
              <a:rPr lang="cs-CZ" dirty="0" smtClean="0"/>
              <a:t>, </a:t>
            </a:r>
            <a:r>
              <a:rPr lang="cs-CZ" dirty="0" err="1" smtClean="0"/>
              <a:t>Children</a:t>
            </a:r>
            <a:r>
              <a:rPr lang="cs-CZ" dirty="0" smtClean="0"/>
              <a:t>, </a:t>
            </a:r>
            <a:r>
              <a:rPr lang="cs-CZ" dirty="0" err="1" smtClean="0"/>
              <a:t>Social</a:t>
            </a:r>
            <a:r>
              <a:rPr lang="cs-CZ" dirty="0" smtClean="0"/>
              <a:t> </a:t>
            </a:r>
            <a:r>
              <a:rPr lang="cs-CZ" dirty="0" err="1" smtClean="0"/>
              <a:t>Engineering</a:t>
            </a:r>
            <a:r>
              <a:rPr lang="cs-CZ" dirty="0" smtClean="0"/>
              <a:t>, Computer </a:t>
            </a:r>
            <a:r>
              <a:rPr lang="cs-CZ" dirty="0" err="1" smtClean="0"/>
              <a:t>Security</a:t>
            </a:r>
            <a:endParaRPr lang="cs-CZ" dirty="0" smtClean="0"/>
          </a:p>
          <a:p>
            <a:pPr>
              <a:buNone/>
            </a:pPr>
            <a:endParaRPr lang="cs-CZ" dirty="0" smtClean="0"/>
          </a:p>
          <a:p>
            <a:pPr>
              <a:buNone/>
            </a:pPr>
            <a:r>
              <a:rPr lang="cs-CZ" b="1" dirty="0" smtClean="0"/>
              <a:t>Špatný příklad:</a:t>
            </a:r>
          </a:p>
          <a:p>
            <a:pPr>
              <a:buNone/>
            </a:pPr>
            <a:r>
              <a:rPr lang="cs-CZ" dirty="0" smtClean="0"/>
              <a:t>	Indie, svatba, cesta, poznání, </a:t>
            </a:r>
            <a:r>
              <a:rPr lang="cs-CZ" dirty="0" err="1" smtClean="0"/>
              <a:t>Varanásí</a:t>
            </a:r>
            <a:r>
              <a:rPr lang="cs-CZ" dirty="0" smtClean="0"/>
              <a:t>, </a:t>
            </a:r>
            <a:r>
              <a:rPr lang="cs-CZ" dirty="0" err="1" smtClean="0"/>
              <a:t>Chandigarh</a:t>
            </a:r>
            <a:r>
              <a:rPr lang="cs-CZ" dirty="0" smtClean="0"/>
              <a:t>, Ganga, India, Himaláje, Vážky, generátor, kráva, opice, </a:t>
            </a:r>
            <a:r>
              <a:rPr lang="cs-CZ" dirty="0" err="1" smtClean="0"/>
              <a:t>chapati</a:t>
            </a:r>
            <a:r>
              <a:rPr lang="cs-CZ" dirty="0" smtClean="0"/>
              <a:t>, chilli, rýže, chudoba, </a:t>
            </a:r>
            <a:r>
              <a:rPr lang="cs-CZ" dirty="0" err="1" smtClean="0"/>
              <a:t>smrad</a:t>
            </a:r>
            <a:r>
              <a:rPr lang="cs-CZ" dirty="0" smtClean="0"/>
              <a:t>, obřad/</a:t>
            </a:r>
            <a:r>
              <a:rPr lang="cs-CZ" dirty="0" err="1" smtClean="0"/>
              <a:t>rice</a:t>
            </a:r>
            <a:r>
              <a:rPr lang="cs-CZ" dirty="0" smtClean="0"/>
              <a:t>, love, </a:t>
            </a:r>
            <a:r>
              <a:rPr lang="cs-CZ" dirty="0" err="1" smtClean="0"/>
              <a:t>cow</a:t>
            </a:r>
            <a:r>
              <a:rPr lang="cs-CZ" dirty="0" smtClean="0"/>
              <a:t>, </a:t>
            </a:r>
            <a:r>
              <a:rPr lang="cs-CZ" dirty="0" err="1" smtClean="0"/>
              <a:t>hinduism</a:t>
            </a:r>
            <a:r>
              <a:rPr lang="cs-CZ" dirty="0" smtClean="0"/>
              <a:t>, sikh</a:t>
            </a:r>
          </a:p>
          <a:p>
            <a:pPr>
              <a:buNone/>
            </a:pPr>
            <a:endParaRPr lang="cs-CZ" dirty="0" smtClean="0"/>
          </a:p>
          <a:p>
            <a:pPr>
              <a:buNone/>
            </a:pPr>
            <a:r>
              <a:rPr lang="cs-CZ" dirty="0" smtClean="0"/>
              <a:t>	</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dirty="0" smtClean="0"/>
              <a:t>V prezentaci byly použity citace z těchto kvalifikačních prací:</a:t>
            </a:r>
          </a:p>
          <a:p>
            <a:pPr marL="514350" indent="-514350">
              <a:buFont typeface="+mj-lt"/>
              <a:buAutoNum type="arabicPeriod"/>
            </a:pPr>
            <a:r>
              <a:rPr lang="cs-CZ" dirty="0" smtClean="0"/>
              <a:t>Kovářová, Pavla. </a:t>
            </a:r>
            <a:r>
              <a:rPr lang="cs-CZ" i="1" dirty="0" smtClean="0"/>
              <a:t>Ohrožení dětí na internetu: </a:t>
            </a:r>
            <a:r>
              <a:rPr lang="cs-CZ" i="1" dirty="0" smtClean="0"/>
              <a:t>Teorie </a:t>
            </a:r>
            <a:r>
              <a:rPr lang="cs-CZ" i="1" dirty="0" smtClean="0"/>
              <a:t>a doporučení pro </a:t>
            </a:r>
            <a:r>
              <a:rPr lang="cs-CZ" i="1" dirty="0" smtClean="0"/>
              <a:t>vzdělávání</a:t>
            </a:r>
            <a:r>
              <a:rPr lang="cs-CZ" dirty="0" smtClean="0"/>
              <a:t>. </a:t>
            </a:r>
            <a:r>
              <a:rPr lang="cs-CZ" dirty="0" smtClean="0"/>
              <a:t>Rigorózní </a:t>
            </a:r>
            <a:r>
              <a:rPr lang="cs-CZ" dirty="0" smtClean="0"/>
              <a:t>práce. Brno</a:t>
            </a:r>
            <a:r>
              <a:rPr lang="cs-CZ" dirty="0" smtClean="0"/>
              <a:t>: Masarykova univerzita, Filozofická fakulta, Ústav české literatury a knihovnictví, </a:t>
            </a:r>
            <a:r>
              <a:rPr lang="cs-CZ" dirty="0" smtClean="0"/>
              <a:t>2011.</a:t>
            </a:r>
          </a:p>
          <a:p>
            <a:pPr marL="514350" indent="-514350">
              <a:buFont typeface="+mj-lt"/>
              <a:buAutoNum type="arabicPeriod"/>
            </a:pPr>
            <a:r>
              <a:rPr lang="cs-CZ" dirty="0" err="1" smtClean="0"/>
              <a:t>Biernátová</a:t>
            </a:r>
            <a:r>
              <a:rPr lang="cs-CZ" dirty="0" smtClean="0"/>
              <a:t>, </a:t>
            </a:r>
            <a:r>
              <a:rPr lang="cs-CZ" dirty="0" smtClean="0"/>
              <a:t>Olga. </a:t>
            </a:r>
            <a:r>
              <a:rPr lang="cs-CZ" i="1" dirty="0" smtClean="0"/>
              <a:t>Propagace knihoven a komunikace s uživatelem na </a:t>
            </a:r>
            <a:r>
              <a:rPr lang="cs-CZ" i="1" dirty="0" err="1" smtClean="0"/>
              <a:t>Facebooku</a:t>
            </a:r>
            <a:r>
              <a:rPr lang="cs-CZ" i="1" dirty="0" smtClean="0"/>
              <a:t>. </a:t>
            </a:r>
            <a:r>
              <a:rPr lang="cs-CZ" dirty="0" smtClean="0"/>
              <a:t>Brno: Masarykova univerzita, Filozofická fakulta, Ústav české literatury a knihovnictví, 2010. 133 s. Vedoucí diplomové práce PhDr. Petr Škyřík.</a:t>
            </a:r>
            <a:endParaRPr lang="cs-CZ" dirty="0" smtClean="0"/>
          </a:p>
          <a:p>
            <a:pPr marL="514350" indent="-514350">
              <a:buFont typeface="+mj-lt"/>
              <a:buAutoNum type="arabicPeriod"/>
            </a:pPr>
            <a:r>
              <a:rPr lang="cs-CZ" dirty="0" smtClean="0"/>
              <a:t>Güntherová, Eva. </a:t>
            </a:r>
            <a:r>
              <a:rPr lang="cs-CZ" i="1" dirty="0" smtClean="0"/>
              <a:t>Ženy v informační společnosti. </a:t>
            </a:r>
            <a:r>
              <a:rPr lang="cs-CZ" dirty="0" smtClean="0"/>
              <a:t>Brno</a:t>
            </a:r>
            <a:r>
              <a:rPr lang="cs-CZ" dirty="0" smtClean="0"/>
              <a:t>: Masarykova univerzita, Filozofická fakulta, Ústav české literatury a knihovnictví, </a:t>
            </a:r>
            <a:r>
              <a:rPr lang="cs-CZ" dirty="0" smtClean="0"/>
              <a:t>2008. </a:t>
            </a:r>
            <a:r>
              <a:rPr lang="cs-CZ" dirty="0" smtClean="0"/>
              <a:t>Vedoucí </a:t>
            </a:r>
            <a:r>
              <a:rPr lang="cs-CZ" dirty="0" smtClean="0"/>
              <a:t>bakalářské práce </a:t>
            </a:r>
            <a:r>
              <a:rPr lang="cs-CZ" dirty="0" smtClean="0"/>
              <a:t>PhDr. </a:t>
            </a:r>
            <a:r>
              <a:rPr lang="cs-CZ" dirty="0" smtClean="0"/>
              <a:t>Michal Lorenz.</a:t>
            </a:r>
          </a:p>
          <a:p>
            <a:pPr marL="514350" indent="-514350">
              <a:buFont typeface="+mj-lt"/>
              <a:buAutoNum type="arabicPeriod"/>
            </a:pPr>
            <a:r>
              <a:rPr lang="cs-CZ" dirty="0" smtClean="0"/>
              <a:t>Tomanová, Marie. </a:t>
            </a:r>
            <a:r>
              <a:rPr lang="cs-CZ" i="1" dirty="0" smtClean="0"/>
              <a:t>Indie. </a:t>
            </a:r>
            <a:r>
              <a:rPr lang="cs-CZ" dirty="0" smtClean="0"/>
              <a:t>Brno: Masarykova univerzita, Pedagogická fakulta, Katedra výtvarné výchovy, 2007. Vedoucí bakalářské práce Mgr. Petr Kamenický</a:t>
            </a:r>
            <a:endParaRPr lang="cs-CZ"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Forma školních prací</a:t>
            </a:r>
            <a:endParaRPr lang="cs-CZ" dirty="0"/>
          </a:p>
        </p:txBody>
      </p:sp>
      <p:sp>
        <p:nvSpPr>
          <p:cNvPr id="3" name="Zástupný symbol pro obsah 2"/>
          <p:cNvSpPr>
            <a:spLocks noGrp="1"/>
          </p:cNvSpPr>
          <p:nvPr>
            <p:ph idx="1"/>
          </p:nvPr>
        </p:nvSpPr>
        <p:spPr/>
        <p:txBody>
          <a:bodyPr/>
          <a:lstStyle/>
          <a:p>
            <a:r>
              <a:rPr lang="cs-CZ" dirty="0" smtClean="0"/>
              <a:t>Velice individuální</a:t>
            </a:r>
          </a:p>
          <a:p>
            <a:r>
              <a:rPr lang="cs-CZ" dirty="0" smtClean="0"/>
              <a:t>Záleží na zvyklostech vyučujícího</a:t>
            </a:r>
          </a:p>
          <a:p>
            <a:r>
              <a:rPr lang="cs-CZ" dirty="0" smtClean="0"/>
              <a:t>Nemají jednotnou úpravu</a:t>
            </a:r>
          </a:p>
          <a:p>
            <a:r>
              <a:rPr lang="cs-CZ" dirty="0" smtClean="0"/>
              <a:t>Rozsah cca 10000 – 25000 znaků</a:t>
            </a:r>
          </a:p>
          <a:p>
            <a:r>
              <a:rPr lang="cs-CZ" dirty="0" smtClean="0"/>
              <a:t>Jazyk – totožný s jazykem, ve kterém probíhá výuka</a:t>
            </a:r>
          </a:p>
          <a:p>
            <a:endParaRPr lang="cs-CZ"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školních prací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Seminární práce</a:t>
            </a:r>
          </a:p>
          <a:p>
            <a:pPr lvl="1"/>
            <a:r>
              <a:rPr lang="cs-CZ" dirty="0" smtClean="0"/>
              <a:t>Výkladový text</a:t>
            </a:r>
          </a:p>
          <a:p>
            <a:pPr lvl="1"/>
            <a:r>
              <a:rPr lang="cs-CZ" dirty="0" smtClean="0"/>
              <a:t>Popis praktického úkolu</a:t>
            </a:r>
          </a:p>
          <a:p>
            <a:pPr lvl="1"/>
            <a:r>
              <a:rPr lang="cs-CZ" dirty="0" smtClean="0"/>
              <a:t>Průzkum nebo výzkum</a:t>
            </a:r>
          </a:p>
          <a:p>
            <a:pPr lvl="1"/>
            <a:r>
              <a:rPr lang="cs-CZ" dirty="0" smtClean="0"/>
              <a:t>Zpracování projektu</a:t>
            </a:r>
          </a:p>
          <a:p>
            <a:pPr lvl="1"/>
            <a:r>
              <a:rPr lang="cs-CZ" dirty="0" smtClean="0"/>
              <a:t>Výpočty a měření</a:t>
            </a:r>
          </a:p>
          <a:p>
            <a:r>
              <a:rPr lang="cs-CZ" dirty="0" smtClean="0"/>
              <a:t>Referát</a:t>
            </a:r>
          </a:p>
          <a:p>
            <a:pPr lvl="1"/>
            <a:r>
              <a:rPr lang="cs-CZ" dirty="0" smtClean="0"/>
              <a:t>Hodnotící dokument, často charakteristika literárního díla</a:t>
            </a:r>
          </a:p>
          <a:p>
            <a:r>
              <a:rPr lang="cs-CZ" dirty="0" smtClean="0"/>
              <a:t>Esej</a:t>
            </a:r>
          </a:p>
          <a:p>
            <a:pPr lvl="1"/>
            <a:r>
              <a:rPr lang="cs-CZ" dirty="0" smtClean="0"/>
              <a:t>Úvaha na určité téma</a:t>
            </a:r>
          </a:p>
          <a:p>
            <a:pPr lvl="1"/>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Formální požadavky na seminární práci</a:t>
            </a:r>
            <a:endParaRPr lang="cs-CZ" dirty="0"/>
          </a:p>
        </p:txBody>
      </p:sp>
      <p:sp>
        <p:nvSpPr>
          <p:cNvPr id="3" name="Zástupný symbol pro obsah 2"/>
          <p:cNvSpPr>
            <a:spLocks noGrp="1"/>
          </p:cNvSpPr>
          <p:nvPr>
            <p:ph idx="1"/>
          </p:nvPr>
        </p:nvSpPr>
        <p:spPr/>
        <p:txBody>
          <a:bodyPr/>
          <a:lstStyle/>
          <a:p>
            <a:r>
              <a:rPr lang="cs-CZ" dirty="0" smtClean="0">
                <a:hlinkClick r:id="rId2"/>
              </a:rPr>
              <a:t>Úvodní strana seminární práce </a:t>
            </a:r>
            <a:r>
              <a:rPr lang="cs-CZ" dirty="0" smtClean="0"/>
              <a:t>– vzor KISK</a:t>
            </a:r>
          </a:p>
          <a:p>
            <a:r>
              <a:rPr lang="cs-CZ" dirty="0" smtClean="0"/>
              <a:t>Titulní list MUSÍ obsahovat:</a:t>
            </a:r>
          </a:p>
          <a:p>
            <a:pPr lvl="1"/>
            <a:r>
              <a:rPr lang="cs-CZ" dirty="0" smtClean="0"/>
              <a:t>Kompletní název VŠ pracoviště</a:t>
            </a:r>
          </a:p>
          <a:p>
            <a:pPr lvl="1"/>
            <a:r>
              <a:rPr lang="cs-CZ" dirty="0" smtClean="0"/>
              <a:t>Název práce, typ práce</a:t>
            </a:r>
          </a:p>
          <a:p>
            <a:pPr lvl="1"/>
            <a:r>
              <a:rPr lang="cs-CZ" dirty="0" smtClean="0"/>
              <a:t>Celé jméno a UČO autora</a:t>
            </a:r>
          </a:p>
          <a:p>
            <a:pPr lvl="1"/>
            <a:r>
              <a:rPr lang="cs-CZ" dirty="0" smtClean="0"/>
              <a:t>Ročník a druh studia, rok odevzdání </a:t>
            </a:r>
          </a:p>
          <a:p>
            <a:pPr lvl="1"/>
            <a:r>
              <a:rPr lang="cs-CZ" dirty="0" smtClean="0"/>
              <a:t>Počet znaků – nezapočítává se titulní list a seznam literatury</a:t>
            </a:r>
          </a:p>
          <a:p>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Formální požadavky</a:t>
            </a:r>
            <a:endParaRPr lang="cs-CZ" dirty="0"/>
          </a:p>
        </p:txBody>
      </p:sp>
      <p:sp>
        <p:nvSpPr>
          <p:cNvPr id="3" name="Zástupný symbol pro obsah 2"/>
          <p:cNvSpPr>
            <a:spLocks noGrp="1"/>
          </p:cNvSpPr>
          <p:nvPr>
            <p:ph idx="1"/>
          </p:nvPr>
        </p:nvSpPr>
        <p:spPr/>
        <p:txBody>
          <a:bodyPr/>
          <a:lstStyle/>
          <a:p>
            <a:pPr>
              <a:buNone/>
            </a:pPr>
            <a:r>
              <a:rPr lang="cs-CZ" b="1" dirty="0" smtClean="0"/>
              <a:t>Doporučení k obsahové části:</a:t>
            </a:r>
          </a:p>
          <a:p>
            <a:r>
              <a:rPr lang="cs-CZ" dirty="0" smtClean="0"/>
              <a:t>Řádkování 1,5</a:t>
            </a:r>
          </a:p>
          <a:p>
            <a:r>
              <a:rPr lang="cs-CZ" dirty="0" smtClean="0"/>
              <a:t>Velikost písma 12 bodů</a:t>
            </a:r>
          </a:p>
          <a:p>
            <a:r>
              <a:rPr lang="cs-CZ" dirty="0" smtClean="0"/>
              <a:t>Patkový font </a:t>
            </a:r>
          </a:p>
          <a:p>
            <a:r>
              <a:rPr lang="cs-CZ" dirty="0" smtClean="0"/>
              <a:t>Zarovnání textu do bloku</a:t>
            </a:r>
          </a:p>
          <a:p>
            <a:r>
              <a:rPr lang="cs-CZ" dirty="0" smtClean="0"/>
              <a:t>Stránkování (kromě titulní strany)</a:t>
            </a:r>
          </a:p>
          <a:p>
            <a:r>
              <a:rPr lang="cs-CZ" dirty="0" smtClean="0"/>
              <a:t>Nesvazovat – stačí scvaknout sešívačkou</a:t>
            </a:r>
          </a:p>
          <a:p>
            <a:endParaRPr lang="cs-CZ" dirty="0" smtClean="0"/>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obsahové požadavky</a:t>
            </a:r>
            <a:endParaRPr lang="cs-CZ" dirty="0"/>
          </a:p>
        </p:txBody>
      </p:sp>
      <p:sp>
        <p:nvSpPr>
          <p:cNvPr id="3" name="Zástupný symbol pro obsah 2"/>
          <p:cNvSpPr>
            <a:spLocks noGrp="1"/>
          </p:cNvSpPr>
          <p:nvPr>
            <p:ph idx="1"/>
          </p:nvPr>
        </p:nvSpPr>
        <p:spPr>
          <a:xfrm>
            <a:off x="457200" y="1752600"/>
            <a:ext cx="7620000" cy="4988768"/>
          </a:xfrm>
        </p:spPr>
        <p:txBody>
          <a:bodyPr>
            <a:normAutofit fontScale="62500" lnSpcReduction="20000"/>
          </a:bodyPr>
          <a:lstStyle/>
          <a:p>
            <a:r>
              <a:rPr lang="cs-CZ" dirty="0" smtClean="0"/>
              <a:t>Odborný charakter (nejde o středoškolskou slohovou práci!)</a:t>
            </a:r>
          </a:p>
          <a:p>
            <a:r>
              <a:rPr lang="cs-CZ" dirty="0" smtClean="0"/>
              <a:t>Za titulním listem bude umístěna anotace a obsah</a:t>
            </a:r>
          </a:p>
          <a:p>
            <a:r>
              <a:rPr lang="cs-CZ" dirty="0" smtClean="0"/>
              <a:t>Literatura, z níž budou studenti čerpat, zahrnuje tradiční zdroje (tištěné knihy, časopisy, encyklopedie apod.) i zdroje elektronické. Elektronické zdroje však nebudou libovolně dostupné internetové zdroje, ale pouze zdroje důvěryhodné (články z elektronických časopisů, nejlépe recenzovaných, články z databází dostupných z knihoven MU, </a:t>
            </a:r>
            <a:r>
              <a:rPr lang="cs-CZ" dirty="0" err="1" smtClean="0"/>
              <a:t>repozitáře</a:t>
            </a:r>
            <a:r>
              <a:rPr lang="cs-CZ" dirty="0" smtClean="0"/>
              <a:t> vědeckých institucí a univerzit, volně dostupné internetové články odborníků, nejlépe s afilací k odborné instituci). </a:t>
            </a:r>
            <a:r>
              <a:rPr lang="cs-CZ" dirty="0" err="1" smtClean="0"/>
              <a:t>Wikipedie</a:t>
            </a:r>
            <a:r>
              <a:rPr lang="cs-CZ" dirty="0" smtClean="0"/>
              <a:t> není až na výjimečné případy dostatečně důvěryhodný zdroj, ale zdroj orientační!</a:t>
            </a:r>
          </a:p>
          <a:p>
            <a:r>
              <a:rPr lang="cs-CZ" dirty="0" smtClean="0"/>
              <a:t>Minimální počet zdrojů </a:t>
            </a:r>
            <a:r>
              <a:rPr lang="cs-CZ" dirty="0" smtClean="0"/>
              <a:t>je pět, </a:t>
            </a:r>
            <a:r>
              <a:rPr lang="cs-CZ" dirty="0" smtClean="0"/>
              <a:t>jinak bude práce považována za plagiát. Seznam použitých zdrojů bude vypracován dle citační normy ISO 690 (01 0197) platné od 1.4. 2011. Použitá literatura bude v práci ve shodě s normou správně citována a parafrázována. </a:t>
            </a:r>
          </a:p>
          <a:p>
            <a:r>
              <a:rPr lang="cs-CZ" dirty="0" smtClean="0"/>
              <a:t>Odkaz na elektronické zdroje MU - </a:t>
            </a:r>
            <a:r>
              <a:rPr lang="cs-CZ" dirty="0" smtClean="0">
                <a:hlinkClick r:id="rId2"/>
              </a:rPr>
              <a:t>http://ezdroje.muni.cz/</a:t>
            </a:r>
            <a:endParaRPr lang="cs-CZ" dirty="0" smtClean="0"/>
          </a:p>
          <a:p>
            <a:r>
              <a:rPr lang="cs-CZ" dirty="0" smtClean="0"/>
              <a:t>Bibliografické odkazy a citace dokumentů - </a:t>
            </a:r>
            <a:r>
              <a:rPr lang="cs-CZ" dirty="0" smtClean="0">
                <a:hlinkClick r:id="rId3"/>
              </a:rPr>
              <a:t>http://www.citace.</a:t>
            </a:r>
            <a:r>
              <a:rPr lang="cs-CZ" dirty="0" err="1" smtClean="0">
                <a:hlinkClick r:id="rId3"/>
              </a:rPr>
              <a:t>com</a:t>
            </a:r>
            <a:r>
              <a:rPr lang="cs-CZ" dirty="0" smtClean="0">
                <a:hlinkClick r:id="rId3"/>
              </a:rPr>
              <a:t>/soubory/csniso690-interpretace.</a:t>
            </a:r>
            <a:r>
              <a:rPr lang="cs-CZ" dirty="0" err="1" smtClean="0">
                <a:hlinkClick r:id="rId3"/>
              </a:rPr>
              <a:t>pdf</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seminární práce</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cs-CZ" dirty="0" smtClean="0"/>
              <a:t>Práce budou ohodnoceny podle těchto kritérií:</a:t>
            </a:r>
          </a:p>
          <a:p>
            <a:pPr>
              <a:buFont typeface="Wingdings" pitchFamily="2" charset="2"/>
              <a:buChar char="ü"/>
            </a:pPr>
            <a:r>
              <a:rPr lang="cs-CZ" dirty="0" smtClean="0"/>
              <a:t>práce je jasně napsaná a zkontrolovaná po gramatické stránce</a:t>
            </a:r>
          </a:p>
          <a:p>
            <a:pPr>
              <a:buFont typeface="Wingdings" pitchFamily="2" charset="2"/>
              <a:buChar char="ü"/>
            </a:pPr>
            <a:r>
              <a:rPr lang="cs-CZ" dirty="0" smtClean="0"/>
              <a:t>prokazuje přiměřený vhled do koncepce, otázek a trendů ve zpracovávané oblasti</a:t>
            </a:r>
          </a:p>
          <a:p>
            <a:pPr>
              <a:buFont typeface="Wingdings" pitchFamily="2" charset="2"/>
              <a:buChar char="ü"/>
            </a:pPr>
            <a:r>
              <a:rPr lang="cs-CZ" dirty="0" smtClean="0"/>
              <a:t>projevuje adekvátní množství originality</a:t>
            </a:r>
          </a:p>
          <a:p>
            <a:pPr>
              <a:buFont typeface="Wingdings" pitchFamily="2" charset="2"/>
              <a:buChar char="ü"/>
            </a:pPr>
            <a:r>
              <a:rPr lang="cs-CZ" dirty="0" smtClean="0"/>
              <a:t>pokud je vhodná příležitost, dává student najevo znalost vhodné současné či klasické literatury</a:t>
            </a:r>
          </a:p>
          <a:p>
            <a:pPr>
              <a:buFont typeface="Wingdings" pitchFamily="2" charset="2"/>
              <a:buChar char="ü"/>
            </a:pPr>
            <a:r>
              <a:rPr lang="cs-CZ" dirty="0" smtClean="0"/>
              <a:t>čerpá z relevantních zdrojů a odkazuje se na ně</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a:t>
            </a:r>
            <a:endParaRPr lang="cs-CZ" dirty="0"/>
          </a:p>
        </p:txBody>
      </p:sp>
      <p:sp>
        <p:nvSpPr>
          <p:cNvPr id="3" name="Zástupný symbol pro obsah 2"/>
          <p:cNvSpPr>
            <a:spLocks noGrp="1"/>
          </p:cNvSpPr>
          <p:nvPr>
            <p:ph idx="1"/>
          </p:nvPr>
        </p:nvSpPr>
        <p:spPr/>
        <p:txBody>
          <a:bodyPr/>
          <a:lstStyle/>
          <a:p>
            <a:pPr>
              <a:buNone/>
            </a:pPr>
            <a:r>
              <a:rPr lang="cs-CZ" dirty="0" smtClean="0"/>
              <a:t>	Členové Kabinetu informačních studií a knihovnictví </a:t>
            </a:r>
            <a:r>
              <a:rPr lang="cs-CZ" dirty="0" smtClean="0"/>
              <a:t>budou od studentů v dalších letech </a:t>
            </a:r>
            <a:r>
              <a:rPr lang="cs-CZ" dirty="0" smtClean="0"/>
              <a:t>studia očekávat</a:t>
            </a:r>
            <a:r>
              <a:rPr lang="cs-CZ" dirty="0" smtClean="0"/>
              <a:t>, že si osvojili </a:t>
            </a:r>
            <a:r>
              <a:rPr lang="cs-CZ" dirty="0" smtClean="0"/>
              <a:t>základy tvorby školních i kvalifikačních prací, stejně tak zásady </a:t>
            </a:r>
            <a:r>
              <a:rPr lang="cs-CZ" dirty="0" smtClean="0"/>
              <a:t>správného citování dle ISO </a:t>
            </a:r>
            <a:r>
              <a:rPr lang="cs-CZ" dirty="0" smtClean="0"/>
              <a:t>normy.  Studenti by měli tyto zásady </a:t>
            </a:r>
            <a:r>
              <a:rPr lang="cs-CZ" dirty="0" smtClean="0"/>
              <a:t>dodržovat i při psaní dalších seminárních prací, jež budou zpracovávat do jiných </a:t>
            </a:r>
            <a:r>
              <a:rPr lang="cs-CZ" dirty="0" smtClean="0"/>
              <a:t>předmětů!</a:t>
            </a:r>
            <a:endParaRPr lang="cs-CZ" dirty="0" smtClean="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í">
  <a:themeElements>
    <a:clrScheme name="Základní">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í">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muj template</Template>
  <TotalTime>2231</TotalTime>
  <Words>981</Words>
  <Application>Microsoft Office PowerPoint</Application>
  <PresentationFormat>Předvádění na obrazovce (4:3)</PresentationFormat>
  <Paragraphs>180</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Základní</vt:lpstr>
      <vt:lpstr>Druhy prací, fáze tvorby, struktura textu</vt:lpstr>
      <vt:lpstr>CHARAKTERISTIKA</vt:lpstr>
      <vt:lpstr>Forma školních prací</vt:lpstr>
      <vt:lpstr>Druhy školních prací</vt:lpstr>
      <vt:lpstr>Formální požadavky na seminární práci</vt:lpstr>
      <vt:lpstr>Formální požadavky</vt:lpstr>
      <vt:lpstr>obsahové požadavky</vt:lpstr>
      <vt:lpstr>hodnocení seminární práce</vt:lpstr>
      <vt:lpstr>pozor!</vt:lpstr>
      <vt:lpstr>Kvalifikační práce</vt:lpstr>
      <vt:lpstr>Bakalářská práce</vt:lpstr>
      <vt:lpstr>Magisterská diplomová práce</vt:lpstr>
      <vt:lpstr>Rigorózní práce</vt:lpstr>
      <vt:lpstr>Dizertační práce</vt:lpstr>
      <vt:lpstr>Habilitační práce</vt:lpstr>
      <vt:lpstr>Další druhy odborných prací</vt:lpstr>
      <vt:lpstr>Hodnocení kvalifikačních prací</vt:lpstr>
      <vt:lpstr>kritéria hodnocení (KISK)</vt:lpstr>
      <vt:lpstr>Základní fáze tvorby – přípravná fáze</vt:lpstr>
      <vt:lpstr>Základní fáze tvorby – vlastní psaní textu</vt:lpstr>
      <vt:lpstr>Základní fáze tvorby – finalizace</vt:lpstr>
      <vt:lpstr>struktura diplomové práce</vt:lpstr>
      <vt:lpstr>bibliografický záznam</vt:lpstr>
      <vt:lpstr>PROHLÁŠENÍ</vt:lpstr>
      <vt:lpstr>poděkování</vt:lpstr>
      <vt:lpstr>anotace</vt:lpstr>
      <vt:lpstr>anotace </vt:lpstr>
      <vt:lpstr>klíčová slova</vt:lpstr>
      <vt:lpstr>použitá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VIKMA09</dc:title>
  <dc:creator>DELL1</dc:creator>
  <cp:lastModifiedBy>Iva Zadražilová</cp:lastModifiedBy>
  <cp:revision>248</cp:revision>
  <dcterms:created xsi:type="dcterms:W3CDTF">2010-02-20T15:14:09Z</dcterms:created>
  <dcterms:modified xsi:type="dcterms:W3CDTF">2012-03-16T08:01:03Z</dcterms:modified>
</cp:coreProperties>
</file>