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75" r:id="rId11"/>
    <p:sldId id="265" r:id="rId12"/>
    <p:sldId id="266" r:id="rId13"/>
    <p:sldId id="268" r:id="rId14"/>
    <p:sldId id="272" r:id="rId15"/>
    <p:sldId id="273" r:id="rId16"/>
    <p:sldId id="267" r:id="rId17"/>
    <p:sldId id="269" r:id="rId18"/>
    <p:sldId id="271" r:id="rId19"/>
    <p:sldId id="270" r:id="rId20"/>
    <p:sldId id="274" r:id="rId21"/>
    <p:sldId id="276" r:id="rId22"/>
    <p:sldId id="290" r:id="rId23"/>
    <p:sldId id="288" r:id="rId24"/>
    <p:sldId id="279" r:id="rId25"/>
    <p:sldId id="277" r:id="rId26"/>
    <p:sldId id="278" r:id="rId27"/>
    <p:sldId id="280" r:id="rId28"/>
    <p:sldId id="281" r:id="rId29"/>
    <p:sldId id="282" r:id="rId30"/>
    <p:sldId id="283" r:id="rId31"/>
    <p:sldId id="284" r:id="rId32"/>
    <p:sldId id="285" r:id="rId33"/>
    <p:sldId id="287" r:id="rId34"/>
    <p:sldId id="286" r:id="rId35"/>
    <p:sldId id="289" r:id="rId3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4FD16-DD97-48E5-BC45-869094B3A005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E579CC-F1B5-4A6C-8E22-A21BBB52A2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579CC-F1B5-4A6C-8E22-A21BBB52A2C4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E579CC-F1B5-4A6C-8E22-A21BBB52A2C4}" type="slidenum">
              <a:rPr lang="cs-CZ" smtClean="0"/>
              <a:pPr/>
              <a:t>27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/>
          <a:lstStyle>
            <a:lvl1pPr>
              <a:lnSpc>
                <a:spcPct val="100000"/>
              </a:lnSpc>
              <a:defRPr sz="6600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512158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042133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593652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990600"/>
            <a:ext cx="7770813" cy="137001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223432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7643192" cy="13716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Arial" pitchFamily="34" charset="0"/>
              <a:buChar char="•"/>
              <a:defRPr sz="2800" b="0"/>
            </a:lvl1pPr>
            <a:lvl2pPr>
              <a:defRPr sz="2400"/>
            </a:lvl2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4547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717459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998419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270006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74422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289411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46298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/>
        </p:nvSpPr>
        <p:spPr>
          <a:xfrm>
            <a:off x="9001125" y="4846638"/>
            <a:ext cx="142875" cy="201136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ectangle 9"/>
          <p:cNvSpPr/>
          <p:nvPr/>
        </p:nvSpPr>
        <p:spPr>
          <a:xfrm>
            <a:off x="9001125" y="0"/>
            <a:ext cx="142875" cy="484663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146134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752600"/>
            <a:ext cx="7620000" cy="4373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0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4BBAA6A3-4A66-4B99-A8E4-D99CA7E118FF}" type="datetimeFigureOut">
              <a:rPr lang="cs-CZ" smtClean="0"/>
              <a:pPr/>
              <a:t>13.4.2012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4163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219" y="5885656"/>
            <a:ext cx="13160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742B5A89-1033-40BA-9275-D3650DDE63C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Rectangle 6"/>
          <p:cNvSpPr/>
          <p:nvPr/>
        </p:nvSpPr>
        <p:spPr>
          <a:xfrm>
            <a:off x="9001125" y="0"/>
            <a:ext cx="142875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5" y="1371600"/>
            <a:ext cx="142875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 kern="1200" cap="all" spc="-6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ts val="600"/>
        </a:spcAft>
        <a:buFont typeface="Arial" charset="0"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563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usl.cz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ezdroje.muni.cz/prehled/zdroj.php?id=197&amp;lang=cs" TargetMode="External"/><Relationship Id="rId2" Type="http://schemas.openxmlformats.org/officeDocument/2006/relationships/hyperlink" Target="http://www.citace.com/proknihovny.php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kisk.phil.muni.cz/wiki/EndNote" TargetMode="External"/><Relationship Id="rId4" Type="http://schemas.openxmlformats.org/officeDocument/2006/relationships/hyperlink" Target="http://www.myendnoteweb.com/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z/books?hl=cs" TargetMode="External"/><Relationship Id="rId2" Type="http://schemas.openxmlformats.org/officeDocument/2006/relationships/hyperlink" Target="http://scholar.google.cz/schhp?hl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vimeo.com/knihovnautb/prikazygoogle" TargetMode="External"/><Relationship Id="rId4" Type="http://schemas.openxmlformats.org/officeDocument/2006/relationships/hyperlink" Target="http://support.google.com/websearch/bin/answer.py?hl=cs&amp;answer=136861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b.muni.cz/kuk/vyuka/materialy/" TargetMode="External"/><Relationship Id="rId2" Type="http://schemas.openxmlformats.org/officeDocument/2006/relationships/hyperlink" Target="http://www.nkp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va.k.utb.cz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Zdroje informací a jejich vyhledávání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vikba30</a:t>
            </a:r>
          </a:p>
          <a:p>
            <a:r>
              <a:rPr lang="cs-CZ" dirty="0" smtClean="0">
                <a:solidFill>
                  <a:schemeClr val="tx1"/>
                </a:solidFill>
              </a:rPr>
              <a:t>Jaro 2012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Primárními dokumenty jsou prameny, ve kterých se určitá informace vyskytuje poprvé</a:t>
            </a:r>
          </a:p>
          <a:p>
            <a:r>
              <a:rPr lang="cs-CZ" dirty="0" smtClean="0"/>
              <a:t>Nejedná se o novou formu, ale o novou skutečnost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Primární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Primární dokument poskytuje určitou přímou informaci, autor v nich zpracovává vlastní empirická data</a:t>
            </a:r>
          </a:p>
          <a:p>
            <a:r>
              <a:rPr lang="cs-CZ" dirty="0" smtClean="0"/>
              <a:t>Primární dokument obsahuje informaci, která je v zásadě původního charakteru</a:t>
            </a:r>
          </a:p>
          <a:p>
            <a:r>
              <a:rPr lang="cs-CZ" dirty="0" smtClean="0"/>
              <a:t>Primární dokument obsahuje původní  popis nebo interpretaci skutečnosti (nebo její části), podanou uměleckým, vědeckým,  popularizujícím, publicistickým nebo jakýmkoli jiným způsobem. Může obsahovat informace jakéhokoli typu, tj. textovou, obrazovou, zvukovou, animaci.</a:t>
            </a:r>
          </a:p>
          <a:p>
            <a:r>
              <a:rPr lang="cs-CZ" dirty="0" smtClean="0"/>
              <a:t>Je originálním dokumentem nebo popisem dané věci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primární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Neperiodické</a:t>
            </a:r>
            <a:r>
              <a:rPr lang="cs-CZ" dirty="0" smtClean="0"/>
              <a:t> - původní monografie, původní vědecké články, příručky, manuály, výsledky z výzkumů, klinických studií, slovníky, sborníky, zákony, právní předpisy, judikáty, informace z archivů, referenční a pramenné knihy, tabulky, mapy, atlasy, pamětní spisy, osobní deníky, korespondence, úřední listiny, krásná literatura, kroniky, technické zprávy, patentové a normativní dokumenty atd. </a:t>
            </a:r>
          </a:p>
          <a:p>
            <a:r>
              <a:rPr lang="cs-CZ" b="1" dirty="0" smtClean="0"/>
              <a:t>Periodické</a:t>
            </a:r>
            <a:r>
              <a:rPr lang="cs-CZ" dirty="0" smtClean="0"/>
              <a:t> - časopisy, seriály, noviny, periodické sborníky, ročenky…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Sekundární prameny hodnotí, analyzují, interpretují, diskutují, sumarizují  původní informaci</a:t>
            </a:r>
          </a:p>
          <a:p>
            <a:r>
              <a:rPr lang="cs-CZ" dirty="0" smtClean="0"/>
              <a:t>Sekundární dokumenty popisují primární dokumenty a obsahují především informace o primárních dokumentech (např. bibliografie, katalogizační záznam)</a:t>
            </a:r>
          </a:p>
          <a:p>
            <a:r>
              <a:rPr lang="cs-CZ" dirty="0" smtClean="0"/>
              <a:t>Obsahují odkazy na primární dokumenty</a:t>
            </a:r>
          </a:p>
          <a:p>
            <a:r>
              <a:rPr lang="cs-CZ" dirty="0" smtClean="0"/>
              <a:t>Jsou založeny na zpracování jiných primárních nebo sekundárních zdrojů</a:t>
            </a:r>
          </a:p>
          <a:p>
            <a:r>
              <a:rPr lang="cs-CZ" dirty="0" smtClean="0"/>
              <a:t>Obsahují informace o existenci primárních pramenů</a:t>
            </a:r>
          </a:p>
          <a:p>
            <a:r>
              <a:rPr lang="cs-CZ" dirty="0" smtClean="0"/>
              <a:t>Sekundární dokumenty obsahují informace nebo části textu z primárního dokumentu (např. antologie, encyklopedie, diplomová práce apod.)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Typické sekundární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interpretace, kritiky, přehledové články, přehledové monografie, encyklopedie a slovníky, přehledová periodika, učebnice a skripta</a:t>
            </a:r>
          </a:p>
          <a:p>
            <a:r>
              <a:rPr lang="cs-CZ" dirty="0" smtClean="0"/>
              <a:t>katalogy knihoven - lístkové, elektronické, souborné  </a:t>
            </a:r>
          </a:p>
          <a:p>
            <a:r>
              <a:rPr lang="cs-CZ" dirty="0" smtClean="0"/>
              <a:t>bibliografie - soupisy dokumentů k danému tématu  </a:t>
            </a:r>
          </a:p>
          <a:p>
            <a:r>
              <a:rPr lang="cs-CZ" dirty="0" smtClean="0"/>
              <a:t>rešerše</a:t>
            </a:r>
          </a:p>
          <a:p>
            <a:r>
              <a:rPr lang="cs-CZ" dirty="0" smtClean="0"/>
              <a:t>bibliografické (</a:t>
            </a:r>
            <a:r>
              <a:rPr lang="cs-CZ" dirty="0" err="1" smtClean="0"/>
              <a:t>dokumentografické</a:t>
            </a:r>
            <a:r>
              <a:rPr lang="cs-CZ" dirty="0" smtClean="0"/>
              <a:t>) databáze (záznamy o primárních dokumentech - příp. doplněné abstrakty, zpracované v elektronické formě)</a:t>
            </a:r>
          </a:p>
          <a:p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Contents</a:t>
            </a:r>
            <a:r>
              <a:rPr lang="cs-CZ" dirty="0" smtClean="0"/>
              <a:t> - informují o obsazích jednotlivých čísel vybraných časopisů </a:t>
            </a:r>
          </a:p>
          <a:p>
            <a:r>
              <a:rPr lang="cs-CZ" dirty="0" smtClean="0"/>
              <a:t>nakladatelské katalogy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Terciární dokumenty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Zpřístupňují poznatky obsažené v primárních a sekundárních zdrojích</a:t>
            </a:r>
          </a:p>
          <a:p>
            <a:r>
              <a:rPr lang="cs-CZ" dirty="0" smtClean="0"/>
              <a:t>Neobsahují přímé informace, ale informují o existenci sekundárních pramenů</a:t>
            </a:r>
          </a:p>
          <a:p>
            <a:r>
              <a:rPr lang="cs-CZ" dirty="0" smtClean="0"/>
              <a:t>Patří sem databáze databází, bibliografie bibliografií atd.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Šedá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Šedá literatura </a:t>
            </a:r>
            <a:r>
              <a:rPr lang="cs-CZ" dirty="0" smtClean="0"/>
              <a:t>– dokumenty, které nejsou formálně publikovány a neprochází standardním vydavatelským procesem (nemají přidělené ISBN, ISSN)</a:t>
            </a:r>
          </a:p>
          <a:p>
            <a:r>
              <a:rPr lang="cs-CZ" dirty="0" smtClean="0"/>
              <a:t>Patří sem zejména: patenty, normativní dokumenty, výroční zprávy, </a:t>
            </a:r>
            <a:r>
              <a:rPr lang="cs-CZ" b="1" dirty="0" smtClean="0"/>
              <a:t>kvalifikační vysokoškolské práce,</a:t>
            </a:r>
            <a:r>
              <a:rPr lang="cs-CZ" dirty="0" smtClean="0"/>
              <a:t> konferenční materiály, firemní literatura</a:t>
            </a:r>
          </a:p>
          <a:p>
            <a:r>
              <a:rPr lang="cs-CZ" dirty="0" smtClean="0"/>
              <a:t>Zdroje šedé literatury mohou být tištěné i elektronické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Šedá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Definice šedé literatury</a:t>
            </a:r>
            <a:r>
              <a:rPr lang="cs-CZ" dirty="0" smtClean="0"/>
              <a:t> stejně jako dokumenty, které do této skupiny patří, </a:t>
            </a:r>
            <a:r>
              <a:rPr lang="cs-CZ" b="1" dirty="0" smtClean="0"/>
              <a:t>se mění</a:t>
            </a:r>
          </a:p>
          <a:p>
            <a:r>
              <a:rPr lang="cs-CZ" dirty="0" smtClean="0"/>
              <a:t>Informace, které pocházejí z šedých zdrojů, se považují za </a:t>
            </a:r>
            <a:r>
              <a:rPr lang="cs-CZ" b="1" dirty="0" smtClean="0"/>
              <a:t>stejně relevantní </a:t>
            </a:r>
            <a:r>
              <a:rPr lang="cs-CZ" dirty="0" smtClean="0"/>
              <a:t>jako informace z běžně dostupné (oficiálně publikované) literatury.</a:t>
            </a:r>
          </a:p>
          <a:p>
            <a:r>
              <a:rPr lang="cs-CZ" dirty="0" smtClean="0"/>
              <a:t>Na šedou literaturu se vztahuje stejně jako na jakoukoliv publikaci </a:t>
            </a:r>
            <a:r>
              <a:rPr lang="cs-CZ" b="1" dirty="0" smtClean="0"/>
              <a:t>autorský zákon </a:t>
            </a:r>
            <a:r>
              <a:rPr lang="cs-CZ" dirty="0" smtClean="0"/>
              <a:t>a i v případě citování se šedá literatura řídí obvyklou normou ISO 690</a:t>
            </a:r>
          </a:p>
          <a:p>
            <a:r>
              <a:rPr lang="cs-CZ" dirty="0" smtClean="0"/>
              <a:t>Dá se vyhledat přes speciální úložiště, </a:t>
            </a:r>
            <a:r>
              <a:rPr lang="cs-CZ" dirty="0" err="1" smtClean="0"/>
              <a:t>repozitáře</a:t>
            </a:r>
            <a:r>
              <a:rPr lang="cs-CZ" dirty="0" smtClean="0"/>
              <a:t>, databáze, rozcestníky, portály, www stránky společností atd.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Národní úložiště šedé literatury - </a:t>
            </a:r>
            <a:r>
              <a:rPr lang="cs-CZ" dirty="0" err="1" smtClean="0"/>
              <a:t>nušl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Provozuje ho Národní technická knihovna v Praze – 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nusl.cz</a:t>
            </a:r>
            <a:endParaRPr lang="cs-CZ" dirty="0" smtClean="0"/>
          </a:p>
          <a:p>
            <a:r>
              <a:rPr lang="cs-CZ" dirty="0" smtClean="0"/>
              <a:t>Poskytuje centrální přístup k informacím o šedé literatuře vznikající v ČR v oblastech vědy, výzkumu a vzdělávání</a:t>
            </a:r>
          </a:p>
          <a:p>
            <a:r>
              <a:rPr lang="cs-CZ" dirty="0" smtClean="0"/>
              <a:t>V tuto chvíli nabízí cca 137 000 dokumentů</a:t>
            </a:r>
          </a:p>
          <a:p>
            <a:r>
              <a:rPr lang="cs-CZ" dirty="0" smtClean="0"/>
              <a:t>Snahou NTK je vytvořit centrální </a:t>
            </a:r>
            <a:r>
              <a:rPr lang="cs-CZ" dirty="0" err="1" smtClean="0"/>
              <a:t>repozitář</a:t>
            </a:r>
            <a:r>
              <a:rPr lang="cs-CZ" dirty="0" smtClean="0"/>
              <a:t> především plných textů a </a:t>
            </a:r>
            <a:r>
              <a:rPr lang="cs-CZ" dirty="0" err="1" smtClean="0"/>
              <a:t>metadat</a:t>
            </a:r>
            <a:r>
              <a:rPr lang="cs-CZ" dirty="0" smtClean="0"/>
              <a:t> pro dlouhodobou archivaci a zpřístupnění šedé literatury za přispění spolupracujících institucí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Terminologie šedé literatury</a:t>
            </a:r>
            <a:endParaRPr lang="cs-CZ" dirty="0"/>
          </a:p>
        </p:txBody>
      </p:sp>
      <p:pic>
        <p:nvPicPr>
          <p:cNvPr id="6" name="Zástupný symbol pro obsah 5" descr="terminologie šedé literatury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23528" y="1556792"/>
            <a:ext cx="8426802" cy="5067615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hledat informační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Žádný odborný text nevznikne „z hlavy“</a:t>
            </a:r>
          </a:p>
          <a:p>
            <a:r>
              <a:rPr lang="cs-CZ" dirty="0" smtClean="0"/>
              <a:t>Každý autor vychází ze zdrojů a odkazuje na ně – to platí i pro studenty</a:t>
            </a:r>
          </a:p>
          <a:p>
            <a:r>
              <a:rPr lang="cs-CZ" dirty="0" smtClean="0"/>
              <a:t>Práce bez uvedených </a:t>
            </a:r>
            <a:r>
              <a:rPr lang="cs-CZ" dirty="0" err="1" smtClean="0"/>
              <a:t>inf</a:t>
            </a:r>
            <a:r>
              <a:rPr lang="cs-CZ" dirty="0" smtClean="0"/>
              <a:t>. zdrojů se považuje za plagiát</a:t>
            </a:r>
          </a:p>
          <a:p>
            <a:r>
              <a:rPr lang="cs-CZ" dirty="0" smtClean="0"/>
              <a:t>Výjimku mohou tvořit některé útvary – úvaha, polemika, komentář atd.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hledat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Knihovna</a:t>
            </a:r>
          </a:p>
          <a:p>
            <a:r>
              <a:rPr lang="cs-CZ" dirty="0" smtClean="0"/>
              <a:t>Knihovní katalogy</a:t>
            </a:r>
          </a:p>
          <a:p>
            <a:r>
              <a:rPr lang="cs-CZ" dirty="0" smtClean="0"/>
              <a:t>Elektronické informační zdroje (databáze)</a:t>
            </a:r>
          </a:p>
          <a:p>
            <a:r>
              <a:rPr lang="cs-CZ" dirty="0" smtClean="0"/>
              <a:t>Internet</a:t>
            </a:r>
          </a:p>
          <a:p>
            <a:r>
              <a:rPr lang="cs-CZ" dirty="0" smtClean="0"/>
              <a:t>Kvalifikační práce</a:t>
            </a:r>
          </a:p>
          <a:p>
            <a:r>
              <a:rPr lang="cs-CZ" dirty="0" smtClean="0"/>
              <a:t>Seznamy použité literatury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může pomoci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Předmětová hesla (většinou řízená)</a:t>
            </a:r>
          </a:p>
          <a:p>
            <a:r>
              <a:rPr lang="cs-CZ" dirty="0" smtClean="0"/>
              <a:t>Klíčová slova (většinou volně tvořená)</a:t>
            </a:r>
          </a:p>
          <a:p>
            <a:r>
              <a:rPr lang="cs-CZ" dirty="0" err="1" smtClean="0"/>
              <a:t>Folksonomie</a:t>
            </a:r>
            <a:r>
              <a:rPr lang="cs-CZ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tagy</a:t>
            </a:r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odkazů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Citační manažery – </a:t>
            </a:r>
            <a:r>
              <a:rPr lang="cs-CZ" dirty="0" err="1" smtClean="0"/>
              <a:t>EndNote</a:t>
            </a:r>
            <a:r>
              <a:rPr lang="cs-CZ" dirty="0" smtClean="0"/>
              <a:t>, </a:t>
            </a:r>
            <a:r>
              <a:rPr lang="cs-CZ" dirty="0" err="1" smtClean="0"/>
              <a:t>RefWorks</a:t>
            </a:r>
            <a:r>
              <a:rPr lang="cs-CZ" dirty="0" smtClean="0"/>
              <a:t>, nově se vyvíjí Citace Pro - </a:t>
            </a:r>
            <a:r>
              <a:rPr lang="cs-CZ" dirty="0" smtClean="0">
                <a:hlinkClick r:id="rId2"/>
              </a:rPr>
              <a:t>http://www.citace.</a:t>
            </a:r>
            <a:r>
              <a:rPr lang="cs-CZ" dirty="0" err="1" smtClean="0">
                <a:hlinkClick r:id="rId2"/>
              </a:rPr>
              <a:t>com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proknihovny.php</a:t>
            </a:r>
            <a:endParaRPr lang="cs-CZ" dirty="0" smtClean="0"/>
          </a:p>
          <a:p>
            <a:r>
              <a:rPr lang="cs-CZ" dirty="0" smtClean="0"/>
              <a:t>ENDNOTE WEB – nástroj pro správu bibliografických citací a webových referencí</a:t>
            </a:r>
          </a:p>
          <a:p>
            <a:r>
              <a:rPr lang="cs-CZ" dirty="0" smtClean="0"/>
              <a:t>Sběr dat, organizace, citace, spolupráce</a:t>
            </a:r>
          </a:p>
          <a:p>
            <a:r>
              <a:rPr lang="cs-CZ" dirty="0" smtClean="0"/>
              <a:t>Nutná registrace – přístup přes </a:t>
            </a:r>
            <a:r>
              <a:rPr lang="cs-CZ" dirty="0" smtClean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ezdroje.muni.cz/prehled/zdroj.php?id=197&amp;lang=cs</a:t>
            </a:r>
            <a:r>
              <a:rPr lang="cs-CZ" dirty="0" smtClean="0"/>
              <a:t> nebo přímo na </a:t>
            </a:r>
            <a:r>
              <a:rPr lang="cs-CZ" dirty="0" smtClean="0">
                <a:hlinkClick r:id="rId4"/>
              </a:rPr>
              <a:t>www.</a:t>
            </a:r>
            <a:r>
              <a:rPr lang="cs-CZ" dirty="0" err="1" smtClean="0">
                <a:hlinkClick r:id="rId4"/>
              </a:rPr>
              <a:t>myendnoteweb.com</a:t>
            </a:r>
            <a:endParaRPr lang="cs-CZ" dirty="0" smtClean="0"/>
          </a:p>
          <a:p>
            <a:r>
              <a:rPr lang="cs-CZ" dirty="0" smtClean="0"/>
              <a:t>Více informací - </a:t>
            </a:r>
            <a:r>
              <a:rPr lang="cs-CZ" dirty="0" smtClean="0">
                <a:hlinkClick r:id="rId5"/>
              </a:rPr>
              <a:t>http://kisk.phil.muni.cz/wiki/EndNote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google</a:t>
            </a:r>
            <a:r>
              <a:rPr lang="cs-CZ" dirty="0" smtClean="0"/>
              <a:t> jako spása?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Google</a:t>
            </a:r>
            <a:r>
              <a:rPr lang="cs-CZ" dirty="0" smtClean="0"/>
              <a:t> nemá jen úvodní stránku!</a:t>
            </a:r>
          </a:p>
          <a:p>
            <a:r>
              <a:rPr lang="cs-CZ" dirty="0" smtClean="0"/>
              <a:t>Pro odborné texty je vhodné použít </a:t>
            </a:r>
          </a:p>
          <a:p>
            <a:pPr lvl="1"/>
            <a:r>
              <a:rPr lang="cs-CZ" dirty="0" smtClean="0"/>
              <a:t>GOOGLE SCHOLAR </a:t>
            </a:r>
            <a:r>
              <a:rPr lang="cs-CZ" dirty="0" smtClean="0">
                <a:hlinkClick r:id="rId2"/>
              </a:rPr>
              <a:t>http://scholar.google.cz/schhp?hl=cs</a:t>
            </a:r>
            <a:endParaRPr lang="cs-CZ" dirty="0" smtClean="0"/>
          </a:p>
          <a:p>
            <a:pPr lvl="1"/>
            <a:r>
              <a:rPr lang="cs-CZ" dirty="0" smtClean="0"/>
              <a:t>GOOGLE KNIHY </a:t>
            </a:r>
            <a:r>
              <a:rPr lang="cs-CZ" dirty="0" smtClean="0">
                <a:hlinkClick r:id="rId3"/>
              </a:rPr>
              <a:t>http://books.google.cz/books?hl=cs</a:t>
            </a:r>
            <a:endParaRPr lang="cs-CZ" dirty="0" smtClean="0"/>
          </a:p>
          <a:p>
            <a:r>
              <a:rPr lang="cs-CZ" dirty="0" smtClean="0"/>
              <a:t>Pročtěte si tipy pro vyhledávání – </a:t>
            </a:r>
          </a:p>
          <a:p>
            <a:pPr>
              <a:buNone/>
            </a:pPr>
            <a:r>
              <a:rPr lang="cs-CZ" dirty="0" smtClean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support.</a:t>
            </a:r>
            <a:r>
              <a:rPr lang="cs-CZ" dirty="0" err="1" smtClean="0">
                <a:hlinkClick r:id="rId4"/>
              </a:rPr>
              <a:t>google.com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websearch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bin</a:t>
            </a:r>
            <a:r>
              <a:rPr lang="cs-CZ" dirty="0" smtClean="0">
                <a:hlinkClick r:id="rId4"/>
              </a:rPr>
              <a:t>/</a:t>
            </a:r>
            <a:r>
              <a:rPr lang="cs-CZ" dirty="0" err="1" smtClean="0">
                <a:hlinkClick r:id="rId4"/>
              </a:rPr>
              <a:t>answer.py</a:t>
            </a:r>
            <a:r>
              <a:rPr lang="cs-CZ" dirty="0" smtClean="0">
                <a:hlinkClick r:id="rId4"/>
              </a:rPr>
              <a:t>?</a:t>
            </a:r>
            <a:r>
              <a:rPr lang="cs-CZ" dirty="0" err="1" smtClean="0">
                <a:hlinkClick r:id="rId4"/>
              </a:rPr>
              <a:t>hl</a:t>
            </a:r>
            <a:r>
              <a:rPr lang="cs-CZ" dirty="0" smtClean="0">
                <a:hlinkClick r:id="rId4"/>
              </a:rPr>
              <a:t>=</a:t>
            </a:r>
            <a:r>
              <a:rPr lang="cs-CZ" dirty="0" err="1" smtClean="0">
                <a:hlinkClick r:id="rId4"/>
              </a:rPr>
              <a:t>cs</a:t>
            </a:r>
            <a:r>
              <a:rPr lang="cs-CZ" dirty="0" smtClean="0">
                <a:hlinkClick r:id="rId4"/>
              </a:rPr>
              <a:t>&amp;</a:t>
            </a:r>
            <a:r>
              <a:rPr lang="cs-CZ" dirty="0" err="1" smtClean="0">
                <a:hlinkClick r:id="rId4"/>
              </a:rPr>
              <a:t>answer</a:t>
            </a:r>
            <a:r>
              <a:rPr lang="cs-CZ" dirty="0" smtClean="0">
                <a:hlinkClick r:id="rId4"/>
              </a:rPr>
              <a:t>=136861</a:t>
            </a:r>
            <a:endParaRPr lang="cs-CZ" dirty="0" smtClean="0"/>
          </a:p>
          <a:p>
            <a:r>
              <a:rPr lang="cs-CZ" dirty="0" smtClean="0"/>
              <a:t>Doprovodné video k vyhledávání na </a:t>
            </a:r>
            <a:r>
              <a:rPr lang="cs-CZ" dirty="0" err="1" smtClean="0"/>
              <a:t>Google</a:t>
            </a:r>
            <a:r>
              <a:rPr lang="cs-CZ" dirty="0" smtClean="0"/>
              <a:t>:</a:t>
            </a:r>
          </a:p>
          <a:p>
            <a:pPr>
              <a:buNone/>
            </a:pPr>
            <a:r>
              <a:rPr lang="cs-CZ" dirty="0" smtClean="0">
                <a:hlinkClick r:id="rId5"/>
              </a:rPr>
              <a:t>http://</a:t>
            </a:r>
            <a:r>
              <a:rPr lang="cs-CZ" dirty="0" smtClean="0">
                <a:hlinkClick r:id="rId5"/>
              </a:rPr>
              <a:t>vimeo.com/knihovnautb/prikazygoogle</a:t>
            </a: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proces hledání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Na začátku každého vyhledávání je tzv. </a:t>
            </a:r>
            <a:r>
              <a:rPr lang="cs-CZ" b="1" dirty="0" smtClean="0"/>
              <a:t>informační potřeba</a:t>
            </a:r>
            <a:r>
              <a:rPr lang="cs-CZ" dirty="0" smtClean="0"/>
              <a:t>, čili nedostatek informací k řešení nějakého problému. </a:t>
            </a:r>
          </a:p>
          <a:p>
            <a:r>
              <a:rPr lang="cs-CZ" dirty="0" smtClean="0"/>
              <a:t>Pokud svoji potřebu formulujete, stává se z ní </a:t>
            </a:r>
            <a:r>
              <a:rPr lang="cs-CZ" b="1" dirty="0" smtClean="0"/>
              <a:t>informační požadavek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Ve chvíli, kdy se stává předmětem vyhledávání, nazývá se </a:t>
            </a:r>
            <a:r>
              <a:rPr lang="cs-CZ" b="1" dirty="0" smtClean="0"/>
              <a:t>rešeršním požadavkem.</a:t>
            </a:r>
            <a:endParaRPr lang="cs-CZ" dirty="0" smtClean="0"/>
          </a:p>
          <a:p>
            <a:r>
              <a:rPr lang="cs-CZ" dirty="0" smtClean="0"/>
              <a:t>Jakmile jej vyjádříte v určitém dotazovacím jazyce, mluvíme již o </a:t>
            </a:r>
            <a:r>
              <a:rPr lang="cs-CZ" b="1" dirty="0" smtClean="0"/>
              <a:t>rešeršním dotazu</a:t>
            </a:r>
            <a:r>
              <a:rPr lang="cs-CZ" dirty="0" smtClean="0"/>
              <a:t>. </a:t>
            </a:r>
          </a:p>
          <a:p>
            <a:r>
              <a:rPr lang="cs-CZ" dirty="0" smtClean="0"/>
              <a:t>Výsledkem rešeršní činnosti je </a:t>
            </a:r>
            <a:r>
              <a:rPr lang="cs-CZ" b="1" dirty="0" smtClean="0"/>
              <a:t>rešerše</a:t>
            </a:r>
            <a:r>
              <a:rPr lang="cs-CZ" dirty="0" smtClean="0"/>
              <a:t>, což je soupis bibliografických záznamů, faktografických informací nebo plných textů dokumentů, které odpovídají informačnímu požadavku. Rešerši zpravidla provádíte sami, ale můžete si ji i objednat.</a:t>
            </a:r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rešerše - 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Výsledek (popř. proces) vyhledávání informací ve formě </a:t>
            </a:r>
            <a:r>
              <a:rPr lang="cs-CZ" dirty="0" err="1" smtClean="0"/>
              <a:t>dokumentografických</a:t>
            </a:r>
            <a:r>
              <a:rPr lang="cs-CZ" dirty="0" smtClean="0"/>
              <a:t> nebo faktografických záznamů, popř. plných textů dokumentů. </a:t>
            </a:r>
            <a:r>
              <a:rPr lang="cs-CZ" b="1" dirty="0" smtClean="0"/>
              <a:t>Rešerše</a:t>
            </a:r>
            <a:r>
              <a:rPr lang="cs-CZ" dirty="0" smtClean="0"/>
              <a:t> se zpracovává na základě rešeršního požadavku uživatele, který je zformulován pomocí dotazovacího jazyka do rešeršního dotazu; při provádění </a:t>
            </a:r>
            <a:r>
              <a:rPr lang="cs-CZ" b="1" dirty="0" smtClean="0"/>
              <a:t>rešerše</a:t>
            </a:r>
            <a:r>
              <a:rPr lang="cs-CZ" dirty="0" smtClean="0"/>
              <a:t> se uplatňuje rešeršní strategie.</a:t>
            </a:r>
          </a:p>
          <a:p>
            <a:r>
              <a:rPr lang="cs-CZ" dirty="0" smtClean="0"/>
              <a:t>Výstupem je soupis vyhledaných zdrojů informací</a:t>
            </a:r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Stanovení tématu - než začnete se samotným vyhledáváním, ujasněte si, co chcete hledat, uveďte téma vyhledávání do souvislostí s jinými tématy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Definice klíčových slov a předmětových hesel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Stanovení formální požadavků – druhy dokumentů, jazyk, časové omezení...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Výběr informačních zdrojů - jakmile máte jasnou představu o tom, co by mělo být výsledkem rešerše, vyberte relevantní zdroje a nástroje pro vyhledávání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Formulace rešeršních dotazů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Samotné vyhledávání - každý nástroj pro vyhledávání se řídí různými pravidly, proto je nutné každému z nich přizpůsobit podobu rešeršního dotazu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Hodnocení výsledků - Vyhledané výsledky je nutné posoudit a určit jejich relevanci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V případě potřeby můžete dotaz dále upravovat, zpřesňovat, konkretizovat nebo naopak vyhledávat obecnější informace. Tento proces se nazývá ladění rešeršního dotazu.</a:t>
            </a:r>
          </a:p>
          <a:p>
            <a:pPr marL="514350" indent="-514350">
              <a:buFont typeface="+mj-lt"/>
              <a:buAutoNum type="arabicPeriod"/>
            </a:pPr>
            <a:r>
              <a:rPr lang="cs-CZ" sz="1500" dirty="0" smtClean="0"/>
              <a:t>Z nalezených záznamů nakonec vyberete ty nejvhodnější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dotaz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Při formulaci rešeršního / vyhledávacího dotazu se nadále používají zvolená klíčová slova</a:t>
            </a:r>
          </a:p>
          <a:p>
            <a:r>
              <a:rPr lang="cs-CZ" dirty="0" smtClean="0"/>
              <a:t>Používají se </a:t>
            </a:r>
            <a:r>
              <a:rPr lang="cs-CZ" b="1" dirty="0" smtClean="0"/>
              <a:t>jednoduché dotazy</a:t>
            </a:r>
            <a:r>
              <a:rPr lang="cs-CZ" dirty="0" smtClean="0"/>
              <a:t> (jedno klíčové slovo, vyhledávání předmětu, vyhledávání v názvu apod.) nebo </a:t>
            </a:r>
            <a:r>
              <a:rPr lang="cs-CZ" b="1" dirty="0" smtClean="0"/>
              <a:t>složené dotazy</a:t>
            </a:r>
            <a:r>
              <a:rPr lang="cs-CZ" dirty="0" smtClean="0"/>
              <a:t>, které se skládají z více klíčových slov propojených vazbami </a:t>
            </a:r>
          </a:p>
          <a:p>
            <a:r>
              <a:rPr lang="cs-CZ" dirty="0" smtClean="0"/>
              <a:t>Jednotlivá klíčová slova se spojují tzv. operátory a jsou i další možnosti, které vyhledávací systémy nabízejí. Pomocí těchto funkcí je možné klíčová slova kombinovat, vyjadřovat vzájemné vztahy mezi nimi atd.</a:t>
            </a:r>
          </a:p>
          <a:p>
            <a:r>
              <a:rPr lang="cs-CZ" dirty="0" smtClean="0"/>
              <a:t>Je možné zadat i </a:t>
            </a:r>
            <a:r>
              <a:rPr lang="cs-CZ" b="1" dirty="0" smtClean="0"/>
              <a:t>frázi, </a:t>
            </a:r>
            <a:r>
              <a:rPr lang="cs-CZ" dirty="0" smtClean="0"/>
              <a:t>která vyjadřuje přesný tvar určitého slovního </a:t>
            </a:r>
            <a:r>
              <a:rPr lang="cs-CZ" dirty="0" smtClean="0"/>
              <a:t>spojení – zadává se do uvozovek</a:t>
            </a:r>
            <a:endParaRPr lang="cs-CZ" b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rešeršní nástroje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operátory</a:t>
            </a:r>
          </a:p>
          <a:p>
            <a:r>
              <a:rPr lang="cs-CZ" dirty="0" smtClean="0"/>
              <a:t>příkazy selekčního jazyka daného systému</a:t>
            </a:r>
          </a:p>
          <a:p>
            <a:r>
              <a:rPr lang="cs-CZ" dirty="0" smtClean="0"/>
              <a:t>nástroje pro  vyjádření různých variant slov</a:t>
            </a:r>
          </a:p>
          <a:p>
            <a:r>
              <a:rPr lang="cs-CZ" dirty="0" smtClean="0"/>
              <a:t>nabídková menu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booleovské operátory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Booleovské operátory vyjadřují logické vztahy mezi klíčovými slovy (nebo vyhledávacími výrazy)</a:t>
            </a:r>
          </a:p>
          <a:p>
            <a:r>
              <a:rPr lang="cs-CZ" dirty="0" smtClean="0"/>
              <a:t>Mezi nejznámější patří AND, OR a NOT (zřídka se užívá i operátor NOR)</a:t>
            </a:r>
          </a:p>
          <a:p>
            <a:r>
              <a:rPr lang="cs-CZ" dirty="0" smtClean="0"/>
              <a:t>Obdobnými operátory, nebo také </a:t>
            </a:r>
            <a:r>
              <a:rPr lang="cs-CZ" dirty="0" err="1" smtClean="0"/>
              <a:t>pseudo</a:t>
            </a:r>
            <a:r>
              <a:rPr lang="cs-CZ" dirty="0" smtClean="0"/>
              <a:t>-booleovskými operátory jsou znaménka + a -, která mají stejnou funkci jako AND a NOT. Tato znaménka podporuje např. </a:t>
            </a:r>
            <a:r>
              <a:rPr lang="cs-CZ" dirty="0" err="1" smtClean="0"/>
              <a:t>Google</a:t>
            </a:r>
            <a:r>
              <a:rPr lang="cs-CZ" dirty="0" smtClean="0"/>
              <a:t>.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Inf</a:t>
            </a:r>
            <a:r>
              <a:rPr lang="cs-CZ" dirty="0" smtClean="0"/>
              <a:t>. Zdroje jako základní pilíř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Vybrané zdroje determinují obsah práce</a:t>
            </a:r>
          </a:p>
          <a:p>
            <a:r>
              <a:rPr lang="cs-CZ" dirty="0" smtClean="0"/>
              <a:t>Výběr zdrojů je naprosto klíčový pro obsah práce</a:t>
            </a:r>
          </a:p>
          <a:p>
            <a:r>
              <a:rPr lang="cs-CZ" dirty="0" smtClean="0"/>
              <a:t>Není v silách nikoho, obsáhnout a zahrnout všechny zdroje, které souvisí s tématem</a:t>
            </a:r>
          </a:p>
          <a:p>
            <a:r>
              <a:rPr lang="cs-CZ" dirty="0" smtClean="0"/>
              <a:t>ALE – neuvedení hlavních a zásadních zdrojů pro dané téma může být považováno za chybu </a:t>
            </a:r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 </a:t>
            </a:r>
            <a:r>
              <a:rPr lang="cs-CZ" dirty="0" err="1" smtClean="0"/>
              <a:t>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Logický součin, průnik dvou výrazů</a:t>
            </a:r>
          </a:p>
          <a:p>
            <a:r>
              <a:rPr lang="cs-CZ" dirty="0" smtClean="0"/>
              <a:t>AND mezi dvěma termíny znamená, že se vyhledají jen ty dokumenty/záznamy, které obsahují oba, resp. všechny hledané termíny, mezi kterými je operátor AND. </a:t>
            </a:r>
          </a:p>
          <a:p>
            <a:r>
              <a:rPr lang="cs-CZ" dirty="0" smtClean="0"/>
              <a:t>Tento operátor zužuje výsledek vyhledávání a používá se pro spojení významově odlišných pojmů</a:t>
            </a:r>
          </a:p>
          <a:p>
            <a:r>
              <a:rPr lang="cs-CZ" dirty="0" smtClean="0"/>
              <a:t>PŘÍKLAD: </a:t>
            </a:r>
            <a:endParaRPr lang="cs-CZ" dirty="0"/>
          </a:p>
        </p:txBody>
      </p:sp>
      <p:pic>
        <p:nvPicPr>
          <p:cNvPr id="8" name="Obrázek 7" descr="operátor and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5013176"/>
            <a:ext cx="2438741" cy="1619476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 </a:t>
            </a:r>
            <a:r>
              <a:rPr lang="cs-CZ" dirty="0" err="1" smtClean="0"/>
              <a:t>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Operátor OR – logický součet dvou množin výrazů</a:t>
            </a:r>
          </a:p>
          <a:p>
            <a:r>
              <a:rPr lang="cs-CZ" dirty="0" smtClean="0"/>
              <a:t>Vyhledají se dokumenty/záznamy, které obsahují alespoň jeden z uvedených termínů, mezi kterými je operátor OR</a:t>
            </a:r>
          </a:p>
          <a:p>
            <a:r>
              <a:rPr lang="cs-CZ" dirty="0" smtClean="0"/>
              <a:t>Tento operátor rozšiřuje dotaz a používá se pro spojení synonym a příbuzných pojmů</a:t>
            </a:r>
          </a:p>
          <a:p>
            <a:r>
              <a:rPr lang="cs-CZ" dirty="0" smtClean="0"/>
              <a:t>PŘÍKLAD: </a:t>
            </a:r>
            <a:endParaRPr lang="cs-CZ" dirty="0"/>
          </a:p>
        </p:txBody>
      </p:sp>
      <p:pic>
        <p:nvPicPr>
          <p:cNvPr id="4" name="Obrázek 3" descr="operátor o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5171840"/>
            <a:ext cx="2333951" cy="168616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operátor not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Logická negace</a:t>
            </a:r>
          </a:p>
          <a:p>
            <a:r>
              <a:rPr lang="cs-CZ" dirty="0" smtClean="0"/>
              <a:t>Z výsledku vyhledávání budou  vyloučeny záznamy/dokumenty obsahující výraz  uvedený za operátorem NOT</a:t>
            </a:r>
          </a:p>
          <a:p>
            <a:r>
              <a:rPr lang="cs-CZ" dirty="0" smtClean="0"/>
              <a:t>Tento operátor zužuje výsledek vyhledávání</a:t>
            </a:r>
          </a:p>
          <a:p>
            <a:r>
              <a:rPr lang="cs-CZ" dirty="0" smtClean="0"/>
              <a:t>PŘÍKLAD: </a:t>
            </a:r>
          </a:p>
          <a:p>
            <a:endParaRPr lang="cs-CZ" dirty="0"/>
          </a:p>
        </p:txBody>
      </p:sp>
      <p:pic>
        <p:nvPicPr>
          <p:cNvPr id="4" name="Obrázek 3" descr="operátor no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4509120"/>
            <a:ext cx="2238688" cy="1600423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další možnosti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Proximitní</a:t>
            </a:r>
            <a:r>
              <a:rPr lang="cs-CZ" dirty="0" smtClean="0"/>
              <a:t> operátory (vzdálenost mezi hledanými výrazy)</a:t>
            </a:r>
          </a:p>
          <a:p>
            <a:r>
              <a:rPr lang="cs-CZ" dirty="0" smtClean="0"/>
              <a:t>Zástupné znaky</a:t>
            </a:r>
          </a:p>
          <a:p>
            <a:r>
              <a:rPr lang="cs-CZ" dirty="0" smtClean="0"/>
              <a:t>Zkracování slov</a:t>
            </a:r>
            <a:endParaRPr lang="cs-CZ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nejčastější chyby při vyhledávání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logické chyby – chybné kombinace výrazů pomocí booleovských operátorů (AND místo OR a naopak),</a:t>
            </a:r>
          </a:p>
          <a:p>
            <a:r>
              <a:rPr lang="cs-CZ" dirty="0" smtClean="0"/>
              <a:t>ignorování rozdílů mezi různými vyhledávacími systémy (databáze, elektronické katalogy a vyhledávací nástroje internetu jsou odlišné vyhledávací systémy, liší se charakter vyhledávání) </a:t>
            </a:r>
          </a:p>
          <a:p>
            <a:r>
              <a:rPr lang="cs-CZ" dirty="0" smtClean="0"/>
              <a:t>neuvědomění si  odlišností dotazovacích jazyků jednotlivých databází  (rozdílná  formulace  rešeršního dotazu),</a:t>
            </a:r>
          </a:p>
          <a:p>
            <a:r>
              <a:rPr lang="cs-CZ" dirty="0" smtClean="0"/>
              <a:t>překlepy, pravopis</a:t>
            </a:r>
            <a:endParaRPr lang="cs-CZ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použitá 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i="1" dirty="0" smtClean="0"/>
              <a:t>KTD – Česká terminologická databáze knihovnictví a informační vědy (TDKIV) </a:t>
            </a:r>
            <a:r>
              <a:rPr lang="cs-CZ" dirty="0" smtClean="0"/>
              <a:t>[online]. Praha : Národní knihovna ČR, 2001– . Dostupné z: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nkp.cz</a:t>
            </a:r>
            <a:endParaRPr lang="cs-CZ" dirty="0" smtClean="0"/>
          </a:p>
          <a:p>
            <a:r>
              <a:rPr lang="cs-CZ" i="1" dirty="0" smtClean="0"/>
              <a:t>Kurz práce s informacemi </a:t>
            </a:r>
            <a:r>
              <a:rPr lang="cs-CZ" dirty="0" smtClean="0"/>
              <a:t>– učební materiály, dostupné z </a:t>
            </a:r>
            <a:r>
              <a:rPr lang="cs-CZ" dirty="0" err="1" smtClean="0"/>
              <a:t>ISu</a:t>
            </a:r>
            <a:endParaRPr lang="cs-CZ" dirty="0" smtClean="0"/>
          </a:p>
          <a:p>
            <a:r>
              <a:rPr lang="cs-CZ" i="1" dirty="0" smtClean="0"/>
              <a:t>Obecná pravidla rešeršního postupu </a:t>
            </a:r>
            <a:r>
              <a:rPr lang="cs-CZ" dirty="0" smtClean="0"/>
              <a:t>[online]. Dostupné z </a:t>
            </a:r>
            <a:r>
              <a:rPr lang="cs-CZ" dirty="0" smtClean="0">
                <a:hlinkClick r:id="rId3"/>
              </a:rPr>
              <a:t>http://www.</a:t>
            </a:r>
            <a:r>
              <a:rPr lang="cs-CZ" dirty="0" err="1" smtClean="0">
                <a:hlinkClick r:id="rId3"/>
              </a:rPr>
              <a:t>ukb.muni.cz</a:t>
            </a:r>
            <a:r>
              <a:rPr lang="cs-CZ" dirty="0" smtClean="0">
                <a:hlinkClick r:id="rId3"/>
              </a:rPr>
              <a:t>/kuk/</a:t>
            </a:r>
            <a:r>
              <a:rPr lang="cs-CZ" dirty="0" err="1" smtClean="0">
                <a:hlinkClick r:id="rId3"/>
              </a:rPr>
              <a:t>vyuka</a:t>
            </a:r>
            <a:r>
              <a:rPr lang="cs-CZ" dirty="0" smtClean="0">
                <a:hlinkClick r:id="rId3"/>
              </a:rPr>
              <a:t>/</a:t>
            </a:r>
            <a:r>
              <a:rPr lang="cs-CZ" dirty="0" err="1" smtClean="0">
                <a:hlinkClick r:id="rId3"/>
              </a:rPr>
              <a:t>materialy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i="1" dirty="0" smtClean="0"/>
              <a:t>iva – informační výchova na </a:t>
            </a:r>
            <a:r>
              <a:rPr lang="cs-CZ" i="1" dirty="0" err="1" smtClean="0"/>
              <a:t>utb</a:t>
            </a:r>
            <a:r>
              <a:rPr lang="cs-CZ" i="1" dirty="0" smtClean="0"/>
              <a:t> ve Zlíně. </a:t>
            </a:r>
            <a:r>
              <a:rPr lang="cs-CZ" dirty="0" smtClean="0"/>
              <a:t>[online]. Dostupné z </a:t>
            </a:r>
            <a:r>
              <a:rPr lang="cs-CZ" dirty="0" smtClean="0">
                <a:hlinkClick r:id="rId4"/>
              </a:rPr>
              <a:t>http://iva.k.utb.cz/</a:t>
            </a:r>
            <a:endParaRPr lang="cs-CZ" i="1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hledat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vybraných informačních zdrojů: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se čerpají podstatné informace nutné pro základní orientaci v tématu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čerpají se doplňující a okrajové informace, které jsou důležité pro specifičnost práce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hledají se zdroje, které podporují argumentaci autora nebo zdroje, vůči kterým se autor může vymezit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často autor hledá specializované faktografické zdroje nutné pro analýzu, komparaci, syntézu atd.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Použití informačních zdrojů je důležitá prevence proti</a:t>
            </a:r>
          </a:p>
          <a:p>
            <a:r>
              <a:rPr lang="cs-CZ" dirty="0" smtClean="0"/>
              <a:t>Opakovaní již provedených experimentů</a:t>
            </a:r>
          </a:p>
          <a:p>
            <a:r>
              <a:rPr lang="cs-CZ" dirty="0" smtClean="0"/>
              <a:t>Řešení problémů již vyřešených</a:t>
            </a:r>
          </a:p>
          <a:p>
            <a:r>
              <a:rPr lang="cs-CZ" dirty="0" smtClean="0"/>
              <a:t>Objevení poznatků již objevených</a:t>
            </a:r>
          </a:p>
          <a:p>
            <a:r>
              <a:rPr lang="cs-CZ" dirty="0" smtClean="0"/>
              <a:t>Patentování skutečností již dříve patentovaných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Pět etap při práci se zdroji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Setkání se zdroji informací (knihovny, databáze…)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Seznámení se sekundárními dokumenty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Vyhledání primárních dokumentů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Studium a zpracování primárních dokumentů (tzv. vytvoření osobní dokumentace)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Tvorba textu za použití zdrojů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terminologie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b="1" u="sng" dirty="0" smtClean="0"/>
              <a:t>INFORMAČNÍ ZDROJ (IZ):</a:t>
            </a:r>
            <a:endParaRPr lang="cs-CZ" b="1" dirty="0" smtClean="0"/>
          </a:p>
          <a:p>
            <a:r>
              <a:rPr lang="cs-CZ" i="1" dirty="0" smtClean="0"/>
              <a:t>„</a:t>
            </a:r>
            <a:r>
              <a:rPr lang="cs-CZ" b="1" i="1" dirty="0" smtClean="0"/>
              <a:t>Informační</a:t>
            </a:r>
            <a:r>
              <a:rPr lang="cs-CZ" i="1" dirty="0" smtClean="0"/>
              <a:t> objekt, který obsahuje dostupné informace odpovídající informačním potřebám uživatele. </a:t>
            </a:r>
            <a:r>
              <a:rPr lang="cs-CZ" b="1" i="1" dirty="0" smtClean="0"/>
              <a:t>Informační</a:t>
            </a:r>
            <a:r>
              <a:rPr lang="cs-CZ" i="1" dirty="0" smtClean="0"/>
              <a:t> </a:t>
            </a:r>
            <a:r>
              <a:rPr lang="cs-CZ" b="1" i="1" dirty="0" smtClean="0"/>
              <a:t>zdroj</a:t>
            </a:r>
            <a:r>
              <a:rPr lang="cs-CZ" i="1" dirty="0" smtClean="0"/>
              <a:t> může být tištěný, zvukový, obrazový nebo elektronický (včetně zdrojů dostupných online).“ </a:t>
            </a:r>
            <a:r>
              <a:rPr lang="cs-CZ" dirty="0" smtClean="0"/>
              <a:t>Je to určitá množina dat či informací, která je zaznamenána na "nosiči informací", jak ve formě hmotné (např. kniha), tak nehmotné (např. projev, rozhlasové vysílání).</a:t>
            </a:r>
          </a:p>
          <a:p>
            <a:pPr>
              <a:buNone/>
            </a:pPr>
            <a:r>
              <a:rPr lang="cs-CZ" dirty="0" smtClean="0"/>
              <a:t>Základním informačním zdrojem je </a:t>
            </a:r>
            <a:r>
              <a:rPr lang="cs-CZ" b="1" u="sng" dirty="0" smtClean="0"/>
              <a:t>DOKUMENT:</a:t>
            </a:r>
            <a:r>
              <a:rPr lang="cs-CZ" u="sng" dirty="0" smtClean="0"/>
              <a:t> </a:t>
            </a:r>
          </a:p>
          <a:p>
            <a:r>
              <a:rPr lang="cs-CZ" dirty="0" smtClean="0"/>
              <a:t>„</a:t>
            </a:r>
            <a:r>
              <a:rPr lang="cs-CZ" i="1" dirty="0" smtClean="0"/>
              <a:t>Informační pramen tvořený </a:t>
            </a:r>
            <a:r>
              <a:rPr lang="cs-CZ" b="1" i="1" dirty="0" smtClean="0"/>
              <a:t>nosičem informací </a:t>
            </a:r>
            <a:r>
              <a:rPr lang="cs-CZ" i="1" dirty="0" smtClean="0"/>
              <a:t>a </a:t>
            </a:r>
            <a:r>
              <a:rPr lang="cs-CZ" b="1" i="1" dirty="0" smtClean="0"/>
              <a:t>množinou informací </a:t>
            </a:r>
            <a:r>
              <a:rPr lang="cs-CZ" i="1" dirty="0" smtClean="0"/>
              <a:t>na něm fixovaných a sloužící k přenosu dat v čase a prostoru.“</a:t>
            </a:r>
            <a:endParaRPr lang="cs-CZ" dirty="0" smtClean="0"/>
          </a:p>
          <a:p>
            <a:pPr>
              <a:buNone/>
            </a:pPr>
            <a:endParaRPr lang="cs-CZ" i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DĚLENÍ DOKUMENTŮ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Dokumenty můžeme dělit podle řady kritérií:</a:t>
            </a:r>
          </a:p>
          <a:p>
            <a:r>
              <a:rPr lang="cs-CZ" dirty="0" smtClean="0"/>
              <a:t>Dle způsobu zaznamenávání informací (písemné, zvukové, obrazové, audiovizuální)</a:t>
            </a:r>
          </a:p>
          <a:p>
            <a:r>
              <a:rPr lang="cs-CZ" dirty="0" smtClean="0"/>
              <a:t>Podle nosiče dokumentů (tištěné, elektronické)</a:t>
            </a:r>
          </a:p>
          <a:p>
            <a:r>
              <a:rPr lang="cs-CZ" dirty="0" smtClean="0"/>
              <a:t>Podle původnosti obsahu</a:t>
            </a:r>
          </a:p>
          <a:p>
            <a:r>
              <a:rPr lang="cs-CZ" dirty="0" smtClean="0"/>
              <a:t>Podle kontinuity (periodické, neperiodické)</a:t>
            </a:r>
          </a:p>
          <a:p>
            <a:r>
              <a:rPr lang="cs-CZ" dirty="0" smtClean="0"/>
              <a:t>Podle stupně zveřejnění (zveřejněné, nezveřejněné)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Dle původnosti obsahu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Primární dokumenty</a:t>
            </a:r>
          </a:p>
          <a:p>
            <a:r>
              <a:rPr lang="cs-CZ" dirty="0" smtClean="0"/>
              <a:t>Sekundární dokumenty</a:t>
            </a:r>
          </a:p>
          <a:p>
            <a:r>
              <a:rPr lang="cs-CZ" dirty="0" smtClean="0"/>
              <a:t>Terciární dokumenty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FF0000"/>
                </a:solidFill>
              </a:rPr>
              <a:t>Toto dělení je relativní, záleží vždy na tématu, problému, výzkumu apod. Co je v jedné práci primárním pramenem, v druhé může být sekundárním a naopak.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1">
  <a:themeElements>
    <a:clrScheme name="Základní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Základní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Základní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432</TotalTime>
  <Words>1537</Words>
  <Application>Microsoft Office PowerPoint</Application>
  <PresentationFormat>Předvádění na obrazovce (4:3)</PresentationFormat>
  <Paragraphs>183</Paragraphs>
  <Slides>35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6" baseType="lpstr">
      <vt:lpstr>Motiv1</vt:lpstr>
      <vt:lpstr>Zdroje informací a jejich vyhledávání</vt:lpstr>
      <vt:lpstr>Proč hledat informační zdroje</vt:lpstr>
      <vt:lpstr>Inf. Zdroje jako základní pilíř</vt:lpstr>
      <vt:lpstr>Co hledat</vt:lpstr>
      <vt:lpstr>Prevence?</vt:lpstr>
      <vt:lpstr>Pět etap při práci se zdroji</vt:lpstr>
      <vt:lpstr>Základní terminologie</vt:lpstr>
      <vt:lpstr>DĚLENÍ DOKUMENTŮ</vt:lpstr>
      <vt:lpstr>Dle původnosti obsahu</vt:lpstr>
      <vt:lpstr>primární dokumenty</vt:lpstr>
      <vt:lpstr>Primární dokumenty</vt:lpstr>
      <vt:lpstr>Typické primární dokumenty</vt:lpstr>
      <vt:lpstr>Sekundární dokumenty</vt:lpstr>
      <vt:lpstr>Typické sekundární dokumenty</vt:lpstr>
      <vt:lpstr>Terciární dokumenty</vt:lpstr>
      <vt:lpstr>Šedá literatura</vt:lpstr>
      <vt:lpstr>Šedá literatura</vt:lpstr>
      <vt:lpstr>Národní úložiště šedé literatury - nušl</vt:lpstr>
      <vt:lpstr>Terminologie šedé literatury</vt:lpstr>
      <vt:lpstr>kde hledat zdroje</vt:lpstr>
      <vt:lpstr>co může pomoci</vt:lpstr>
      <vt:lpstr>organizace odkazů</vt:lpstr>
      <vt:lpstr>google jako spása?</vt:lpstr>
      <vt:lpstr>proces hledání</vt:lpstr>
      <vt:lpstr>rešerše - definice</vt:lpstr>
      <vt:lpstr>rešeršní postup</vt:lpstr>
      <vt:lpstr>rešeršní dotaz</vt:lpstr>
      <vt:lpstr>rešeršní nástroje</vt:lpstr>
      <vt:lpstr>booleovské operátory</vt:lpstr>
      <vt:lpstr>operátor and</vt:lpstr>
      <vt:lpstr>operátor or</vt:lpstr>
      <vt:lpstr>operátor not</vt:lpstr>
      <vt:lpstr>další možnosti</vt:lpstr>
      <vt:lpstr>nejčastější chyby při vyhledávání</vt:lpstr>
      <vt:lpstr>použitá literatura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Zdroje informací, vyhledávání a hodnocení</dc:title>
  <dc:creator>DELL1</dc:creator>
  <cp:lastModifiedBy>Iva Zadražilová</cp:lastModifiedBy>
  <cp:revision>63</cp:revision>
  <dcterms:created xsi:type="dcterms:W3CDTF">2012-04-07T12:58:51Z</dcterms:created>
  <dcterms:modified xsi:type="dcterms:W3CDTF">2012-04-13T07:07:17Z</dcterms:modified>
</cp:coreProperties>
</file>