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85" r:id="rId4"/>
    <p:sldId id="267" r:id="rId5"/>
    <p:sldId id="259" r:id="rId6"/>
    <p:sldId id="257" r:id="rId7"/>
    <p:sldId id="258" r:id="rId8"/>
    <p:sldId id="261" r:id="rId9"/>
    <p:sldId id="262" r:id="rId10"/>
    <p:sldId id="263" r:id="rId11"/>
    <p:sldId id="264" r:id="rId12"/>
    <p:sldId id="265" r:id="rId13"/>
    <p:sldId id="266" r:id="rId14"/>
    <p:sldId id="286" r:id="rId15"/>
    <p:sldId id="284" r:id="rId16"/>
    <p:sldId id="268" r:id="rId17"/>
    <p:sldId id="269" r:id="rId18"/>
    <p:sldId id="272" r:id="rId19"/>
    <p:sldId id="270" r:id="rId20"/>
    <p:sldId id="273" r:id="rId21"/>
    <p:sldId id="274" r:id="rId22"/>
    <p:sldId id="275" r:id="rId23"/>
    <p:sldId id="278" r:id="rId24"/>
    <p:sldId id="271" r:id="rId25"/>
    <p:sldId id="276" r:id="rId26"/>
    <p:sldId id="277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50724C3-176E-4A9E-A1D4-2E0555B0C51F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6BB0468-475D-48A3-A83B-A8A02B9600B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serweb.pedf.cuni.cz/ksppg/download/jak_psat_vskp.pdf" TargetMode="External"/><Relationship Id="rId2" Type="http://schemas.openxmlformats.org/officeDocument/2006/relationships/hyperlink" Target="http://robertnemec.blog.idnes.cz/c/143122/Jak-napsat-a-obhajit-diplomovou-praci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Hodnocení informací. Redukovaný text.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Vikba</a:t>
            </a:r>
            <a:r>
              <a:rPr lang="cs-CZ" dirty="0" smtClean="0"/>
              <a:t> 30</a:t>
            </a:r>
          </a:p>
          <a:p>
            <a:r>
              <a:rPr lang="cs-CZ" dirty="0" smtClean="0"/>
              <a:t>Jaro </a:t>
            </a:r>
            <a:r>
              <a:rPr lang="en-US" dirty="0" smtClean="0"/>
              <a:t>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Správnost a validita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Je informace správná, přesná a platná?</a:t>
            </a:r>
            <a:endParaRPr lang="cs-CZ" dirty="0" smtClean="0"/>
          </a:p>
          <a:p>
            <a:pPr lvl="1"/>
            <a:r>
              <a:rPr lang="cs-CZ" dirty="0" smtClean="0"/>
              <a:t>Jsou citovány zdroje informace?</a:t>
            </a:r>
          </a:p>
          <a:p>
            <a:pPr lvl="1"/>
            <a:r>
              <a:rPr lang="cs-CZ" dirty="0" smtClean="0"/>
              <a:t>Je ve srovnání s jinými zdroji informace úplná a přesná? </a:t>
            </a:r>
          </a:p>
          <a:p>
            <a:pPr lvl="1"/>
            <a:r>
              <a:rPr lang="cs-CZ" dirty="0" smtClean="0"/>
              <a:t>Jsou správné a úplné také odkazy, nebo jsou zde nesrovnalosti?</a:t>
            </a:r>
          </a:p>
          <a:p>
            <a:pPr lvl="1"/>
            <a:r>
              <a:rPr lang="cs-CZ" dirty="0" smtClean="0"/>
              <a:t>Zdá se být web pečlivě editovaný, nebo jsou tam tiskové chyby?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 </a:t>
            </a:r>
            <a:r>
              <a:rPr lang="cs-CZ" b="1" dirty="0" smtClean="0"/>
              <a:t>Jaké bylo hledisko při tvoření webu?</a:t>
            </a:r>
            <a:endParaRPr lang="cs-CZ" dirty="0" smtClean="0"/>
          </a:p>
          <a:p>
            <a:pPr lvl="1"/>
            <a:r>
              <a:rPr lang="cs-CZ" dirty="0" smtClean="0"/>
              <a:t>Je informace ovlivněna názorem tvůrce, nebo je objektivní?</a:t>
            </a:r>
          </a:p>
          <a:p>
            <a:pPr lvl="1"/>
            <a:r>
              <a:rPr lang="cs-CZ" dirty="0" smtClean="0"/>
              <a:t>Mohl mít sponzor webu vliv na způsob, jakým je informace prezentována?</a:t>
            </a:r>
          </a:p>
          <a:p>
            <a:pPr lvl="1"/>
            <a:r>
              <a:rPr lang="cs-CZ" dirty="0" smtClean="0"/>
              <a:t>Jsou na webu reklamy?</a:t>
            </a:r>
          </a:p>
          <a:p>
            <a:pPr lvl="1"/>
            <a:r>
              <a:rPr lang="cs-CZ" dirty="0" smtClean="0"/>
              <a:t>Jsou nabídnuty i jiné názory, teorie, techniky, myšlenkové postupy?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zdroje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Jsou k dispozici lepší zdroje?</a:t>
            </a:r>
            <a:endParaRPr lang="cs-CZ" dirty="0" smtClean="0"/>
          </a:p>
          <a:p>
            <a:pPr lvl="1"/>
            <a:r>
              <a:rPr lang="cs-CZ" dirty="0" smtClean="0"/>
              <a:t>Vezměte v úvahu úplnost, rozsah pohledu, doplňkové údaje, jako např. statistiky, přehledy, průzkumy, historické materiály.</a:t>
            </a:r>
          </a:p>
          <a:p>
            <a:r>
              <a:rPr lang="cs-CZ" dirty="0" smtClean="0"/>
              <a:t> </a:t>
            </a:r>
            <a:r>
              <a:rPr lang="cs-CZ" b="1" dirty="0" smtClean="0"/>
              <a:t>Jsou odkazované stránky kvalitní?</a:t>
            </a:r>
            <a:endParaRPr lang="cs-CZ" dirty="0" smtClean="0"/>
          </a:p>
          <a:p>
            <a:pPr lvl="1"/>
            <a:r>
              <a:rPr lang="cs-CZ" dirty="0" smtClean="0"/>
              <a:t>Ověřte si platnost odkazovaných stránek!</a:t>
            </a:r>
          </a:p>
          <a:p>
            <a:pPr lvl="1"/>
            <a:r>
              <a:rPr lang="cs-CZ" dirty="0" smtClean="0"/>
              <a:t>Jsou odkazy relevantní a na dobré úrovni?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</a:t>
            </a:r>
            <a:br>
              <a:rPr lang="cs-CZ" dirty="0" smtClean="0"/>
            </a:br>
            <a:r>
              <a:rPr lang="cs-CZ" dirty="0" smtClean="0"/>
              <a:t>ne-kvalitu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Publikační exploze</a:t>
            </a:r>
          </a:p>
          <a:p>
            <a:r>
              <a:rPr lang="cs-CZ" dirty="0" smtClean="0"/>
              <a:t>Přístupnost pro všechny</a:t>
            </a:r>
          </a:p>
          <a:p>
            <a:r>
              <a:rPr lang="cs-CZ" dirty="0" smtClean="0"/>
              <a:t>Čas a možnost okamžitého zveřejnění</a:t>
            </a:r>
          </a:p>
          <a:p>
            <a:r>
              <a:rPr lang="cs-CZ" dirty="0" smtClean="0"/>
              <a:t>Anonymita</a:t>
            </a:r>
          </a:p>
          <a:p>
            <a:r>
              <a:rPr lang="cs-CZ" dirty="0" smtClean="0"/>
              <a:t>Marketingové zájmy a reklama</a:t>
            </a:r>
          </a:p>
          <a:p>
            <a:r>
              <a:rPr lang="cs-CZ" dirty="0" smtClean="0"/>
              <a:t>Snaha přilákat čtenáře</a:t>
            </a:r>
          </a:p>
          <a:p>
            <a:r>
              <a:rPr lang="cs-CZ" dirty="0" smtClean="0"/>
              <a:t>Tendenční texty</a:t>
            </a:r>
          </a:p>
          <a:p>
            <a:pPr>
              <a:buNone/>
            </a:pPr>
            <a:r>
              <a:rPr lang="cs-CZ" b="1" dirty="0" smtClean="0"/>
              <a:t>		Objem informací stoupá, kvalita 		 	               informací klesá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Hledám zdroje k tématu „Jak napsat a obhájit diplomovou práci“</a:t>
            </a:r>
          </a:p>
          <a:p>
            <a:r>
              <a:rPr lang="cs-CZ" dirty="0" smtClean="0"/>
              <a:t>Pro vyhledání použiji </a:t>
            </a:r>
            <a:r>
              <a:rPr lang="cs-CZ" dirty="0" err="1" smtClean="0"/>
              <a:t>Google</a:t>
            </a:r>
            <a:r>
              <a:rPr lang="cs-CZ" dirty="0" smtClean="0"/>
              <a:t> – cca 17000 hitů</a:t>
            </a:r>
          </a:p>
          <a:p>
            <a:r>
              <a:rPr lang="cs-CZ" dirty="0" smtClean="0"/>
              <a:t>1. zdroj - nekvalitní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robertnemec.blog.idnes.cz/c/143122/Jak-napsat-a-obhajit-diplomovou-praci.html</a:t>
            </a:r>
            <a:endParaRPr lang="cs-CZ" dirty="0" smtClean="0"/>
          </a:p>
          <a:p>
            <a:r>
              <a:rPr lang="cs-CZ" dirty="0" smtClean="0"/>
              <a:t>2. zdroj - kvalitní</a:t>
            </a:r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userweb.pedf.cuni.cz/ksppg/download/jak_psat_vskp.pdf</a:t>
            </a:r>
            <a:endParaRPr lang="cs-CZ" dirty="0" smtClean="0"/>
          </a:p>
          <a:p>
            <a:r>
              <a:rPr lang="cs-CZ" b="1" dirty="0" smtClean="0"/>
              <a:t>PROČ?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Redukovaný text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redukovaný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Text, který vznikne na základě obsahové analýzy dokumentu z plného textu dokumentu </a:t>
            </a:r>
          </a:p>
          <a:p>
            <a:r>
              <a:rPr lang="cs-CZ" dirty="0" smtClean="0"/>
              <a:t>Souvislý text je redukován (dochází ke kondenzaci textu) do rozsahu, který se řídí účelem, k němuž je vytvářen</a:t>
            </a:r>
          </a:p>
          <a:p>
            <a:r>
              <a:rPr lang="cs-CZ" dirty="0" smtClean="0"/>
              <a:t>Provádí se na základě sémantické redukce informací obsažených v dokumentu, tj. výběrem významově a obsahově podstatných informací</a:t>
            </a:r>
          </a:p>
          <a:p>
            <a:r>
              <a:rPr lang="cs-CZ" dirty="0" smtClean="0"/>
              <a:t>Na sémantickou redukci zpravidla navazuje komprimace vybraných informací a jejich vyjádření v přirozeném nebo umělém jazyce formou vět, klíčový slov nebo znaků </a:t>
            </a:r>
          </a:p>
          <a:p>
            <a:r>
              <a:rPr lang="cs-CZ" dirty="0" smtClean="0"/>
              <a:t>Vždy se jedná o nové dílo, které z originálního vychází, ale  popisuje je vlastními slovy</a:t>
            </a:r>
          </a:p>
          <a:p>
            <a:r>
              <a:rPr lang="cs-CZ" dirty="0" smtClean="0"/>
              <a:t>Hlavní rys - redukovaný text dokumentu je vždy podstatně kratší než plný text!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redukovaného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Signální funkce (upozornění na existenci nového dokumentu)  - odborné databáze, příspěvky na konferencích...</a:t>
            </a:r>
          </a:p>
          <a:p>
            <a:r>
              <a:rPr lang="cs-CZ" dirty="0" smtClean="0"/>
              <a:t>Substituční funkce (náhrada plného textu originálního dokumentu)</a:t>
            </a:r>
          </a:p>
          <a:p>
            <a:r>
              <a:rPr lang="cs-CZ" dirty="0" smtClean="0"/>
              <a:t>Selekční funkce (umožnění výběru dokumentů a literatury pro další četbu)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automatická redukce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Provádí jí program na základě složitých algoritmů</a:t>
            </a:r>
          </a:p>
          <a:p>
            <a:r>
              <a:rPr lang="cs-CZ" dirty="0" smtClean="0"/>
              <a:t>Jsou definovány postupy redukce a analýzy textu (např. odstranění nevýznamových slov, redukce na kmen slova, vážení termínu dle jeho důležitosti)</a:t>
            </a:r>
          </a:p>
          <a:p>
            <a:r>
              <a:rPr lang="cs-CZ" dirty="0" smtClean="0"/>
              <a:t>Účelem je vybrat z dokumentu takové termíny, které vyjadřují jeho obsah</a:t>
            </a:r>
          </a:p>
          <a:p>
            <a:r>
              <a:rPr lang="cs-CZ" dirty="0" smtClean="0"/>
              <a:t>Redukované texty vytvářené intelektuálním vybavením člověka zůstávají i nadále kvalitnější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druhy redukovaného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Hlavní typy redukovaného textu:</a:t>
            </a:r>
          </a:p>
          <a:p>
            <a:r>
              <a:rPr lang="cs-CZ" dirty="0" smtClean="0"/>
              <a:t>abstrakt (referát)</a:t>
            </a:r>
          </a:p>
          <a:p>
            <a:r>
              <a:rPr lang="cs-CZ" dirty="0" smtClean="0"/>
              <a:t>anotace</a:t>
            </a:r>
          </a:p>
          <a:p>
            <a:r>
              <a:rPr lang="cs-CZ" dirty="0" smtClean="0"/>
              <a:t>resumé</a:t>
            </a:r>
          </a:p>
          <a:p>
            <a:r>
              <a:rPr lang="cs-CZ" dirty="0" smtClean="0"/>
              <a:t>synopse</a:t>
            </a:r>
          </a:p>
          <a:p>
            <a:r>
              <a:rPr lang="cs-CZ" dirty="0" smtClean="0"/>
              <a:t>extrakt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Spadá do informační gramotnosti</a:t>
            </a:r>
          </a:p>
          <a:p>
            <a:r>
              <a:rPr lang="cs-CZ" dirty="0" smtClean="0"/>
              <a:t>Vyplývá z potřeby orientace v nadměrném množství informací</a:t>
            </a:r>
          </a:p>
          <a:p>
            <a:r>
              <a:rPr lang="cs-CZ" dirty="0" smtClean="0"/>
              <a:t>Přepokládá kritický přístup k získaným informacím</a:t>
            </a:r>
          </a:p>
          <a:p>
            <a:r>
              <a:rPr lang="cs-CZ" dirty="0" smtClean="0"/>
              <a:t>Kvalita informací je důležitější než kvantita</a:t>
            </a:r>
            <a:endParaRPr lang="en-US" dirty="0" smtClean="0"/>
          </a:p>
          <a:p>
            <a:r>
              <a:rPr lang="cs-CZ" dirty="0" smtClean="0"/>
              <a:t>Jedna z d</a:t>
            </a:r>
            <a:r>
              <a:rPr lang="en-US" dirty="0" err="1" smtClean="0"/>
              <a:t>efinic</a:t>
            </a:r>
            <a:r>
              <a:rPr lang="en-US" dirty="0" smtClean="0"/>
              <a:t> </a:t>
            </a:r>
            <a:r>
              <a:rPr lang="en-US" dirty="0" smtClean="0"/>
              <a:t>IG: </a:t>
            </a:r>
            <a:r>
              <a:rPr lang="cs-CZ" dirty="0" smtClean="0"/>
              <a:t>„Informační gramotnost je schopnost efektivně vyhledávat a </a:t>
            </a:r>
            <a:r>
              <a:rPr lang="cs-CZ" b="1" dirty="0" smtClean="0"/>
              <a:t>hodnotit informace </a:t>
            </a:r>
            <a:r>
              <a:rPr lang="cs-CZ" dirty="0" smtClean="0"/>
              <a:t>vztahující se k určité potřebě.“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abstrakt (referát)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Stručně prezentuje obsah textu</a:t>
            </a:r>
          </a:p>
          <a:p>
            <a:r>
              <a:rPr lang="cs-CZ" dirty="0" smtClean="0"/>
              <a:t>Konkrétně definuje cíle práce, metodologický postup, výsledky a závěry</a:t>
            </a:r>
          </a:p>
          <a:p>
            <a:r>
              <a:rPr lang="cs-CZ" dirty="0" smtClean="0"/>
              <a:t>Obsahuje údaje s konkrétními hodnotami</a:t>
            </a:r>
          </a:p>
          <a:p>
            <a:r>
              <a:rPr lang="cs-CZ" dirty="0" smtClean="0"/>
              <a:t>Neobsahuje hodnotící nebo doplňkové informace</a:t>
            </a:r>
          </a:p>
          <a:p>
            <a:r>
              <a:rPr lang="cs-CZ" dirty="0" smtClean="0"/>
              <a:t>Základními vlastnostmi referátu jsou výstižnost, přehlednost, jasnost, stručnost, přesnost, objektivnost a čtivost</a:t>
            </a:r>
          </a:p>
          <a:p>
            <a:r>
              <a:rPr lang="cs-CZ" dirty="0" smtClean="0"/>
              <a:t>Referát může používat textových formulací z referovaného dokumentu, ale jako celek je formulován nově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náležitosti abstraktu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Abstrakt je formulován v přirozeném jazyce - obvykle ve větách, někdy však jen v heslovité podobě, telegrafickým stylem</a:t>
            </a:r>
          </a:p>
          <a:p>
            <a:r>
              <a:rPr lang="cs-CZ" dirty="0" smtClean="0"/>
              <a:t>Bývá umístěn na začátku odborného textu</a:t>
            </a:r>
          </a:p>
          <a:p>
            <a:r>
              <a:rPr lang="cs-CZ" dirty="0" smtClean="0"/>
              <a:t>Doporučená délka je +- 250 slov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 popisná</a:t>
            </a:r>
          </a:p>
          <a:p>
            <a:r>
              <a:rPr lang="cs-CZ" dirty="0" smtClean="0"/>
              <a:t>Vysvětluje, jaká problematika byla v textu řešena</a:t>
            </a:r>
          </a:p>
          <a:p>
            <a:r>
              <a:rPr lang="cs-CZ" dirty="0" smtClean="0"/>
              <a:t>Popisuje, o čem text pojednává a jaké závěry jsou  v práci uvedeny (ale neuvádí konkrétní výsledky)</a:t>
            </a:r>
          </a:p>
          <a:p>
            <a:r>
              <a:rPr lang="cs-CZ" dirty="0" smtClean="0"/>
              <a:t>Stručně charakterizuje obsah dokumentu a může uvádět i informace o autorovi, zaměření, vědecké nebo umělecké hodnotě dokumentu</a:t>
            </a:r>
          </a:p>
          <a:p>
            <a:r>
              <a:rPr lang="cs-CZ" dirty="0" smtClean="0"/>
              <a:t> Anotace může mít i vysvětlující nebo doporučující charakter a obsahovat informace převzaté z jiných dokumentů</a:t>
            </a:r>
          </a:p>
          <a:p>
            <a:r>
              <a:rPr lang="cs-CZ" dirty="0" smtClean="0"/>
              <a:t>Jako celek je formulována nově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náležitosti anotace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Doporučená délka bývá v rozmezí 5-10 řádků ve standardním formátování</a:t>
            </a:r>
          </a:p>
          <a:p>
            <a:r>
              <a:rPr lang="cs-CZ" dirty="0" smtClean="0"/>
              <a:t>Uvádí se na začátek textu</a:t>
            </a:r>
          </a:p>
          <a:p>
            <a:r>
              <a:rPr lang="cs-CZ" dirty="0" smtClean="0"/>
              <a:t>Bývá požadována i anglická verze</a:t>
            </a:r>
          </a:p>
          <a:p>
            <a:r>
              <a:rPr lang="cs-CZ" dirty="0" smtClean="0"/>
              <a:t>Píše se v celých větách </a:t>
            </a:r>
          </a:p>
          <a:p>
            <a:r>
              <a:rPr lang="cs-CZ" dirty="0" smtClean="0"/>
              <a:t>Používá přirozený jazyk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anotace X abstrakt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Rozdíly mezi anotací a abstrakt jsou dány různým účelem obou druhů textu</a:t>
            </a:r>
          </a:p>
          <a:p>
            <a:r>
              <a:rPr lang="cs-CZ" dirty="0" smtClean="0"/>
              <a:t> Anotace podává jen informaci o existenci nějakého dokumentu určitého obsahu a charakteru</a:t>
            </a:r>
          </a:p>
          <a:p>
            <a:r>
              <a:rPr lang="cs-CZ" dirty="0" smtClean="0"/>
              <a:t>Abstrakt pojednává o obsahu dokumentu spolu s popsáním výzkumných metod </a:t>
            </a:r>
          </a:p>
          <a:p>
            <a:r>
              <a:rPr lang="cs-CZ" dirty="0" smtClean="0"/>
              <a:t>Anotace je stručné shrnutí obsahu, naproti tomu referování znamená skutečné zkrácení textu primárního dokumentu</a:t>
            </a:r>
          </a:p>
          <a:p>
            <a:r>
              <a:rPr lang="cs-CZ" dirty="0" smtClean="0"/>
              <a:t>Abstrakt je delší než anotace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resumé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shrnutí nebo souhrn</a:t>
            </a:r>
          </a:p>
          <a:p>
            <a:r>
              <a:rPr lang="cs-CZ" dirty="0" smtClean="0"/>
              <a:t>Jeho účelem je rekapitulace textu</a:t>
            </a:r>
          </a:p>
          <a:p>
            <a:r>
              <a:rPr lang="cs-CZ" dirty="0" smtClean="0"/>
              <a:t>Uvádí se v něm souhrn nejdůležitějších zjištění a závěrů, ke kterým autor došel</a:t>
            </a:r>
          </a:p>
          <a:p>
            <a:r>
              <a:rPr lang="cs-CZ" dirty="0" smtClean="0"/>
              <a:t>Upozorňuje na podstatu přínosu řešeného problému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náležitosti resumé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Uvádí se vždy na KONEC textu</a:t>
            </a:r>
          </a:p>
          <a:p>
            <a:r>
              <a:rPr lang="cs-CZ" dirty="0" smtClean="0"/>
              <a:t>Doporučený rozsah je delší než u anotace – přibližně 10-15 řádků</a:t>
            </a:r>
          </a:p>
          <a:p>
            <a:r>
              <a:rPr lang="cs-CZ" dirty="0" smtClean="0"/>
              <a:t>Je formulováno v přirozeném jazyce</a:t>
            </a:r>
          </a:p>
          <a:p>
            <a:r>
              <a:rPr lang="cs-CZ" dirty="0" smtClean="0"/>
              <a:t>Uvádí se i v anglické verzi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SYNOPSE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Dva možné výklady:</a:t>
            </a:r>
          </a:p>
          <a:p>
            <a:pPr>
              <a:buNone/>
            </a:pPr>
            <a:r>
              <a:rPr lang="cs-CZ" dirty="0" smtClean="0"/>
              <a:t>1. 	Redukovaný text, který podává zhuštěný a zestručněný obsah literárního díla, zpracovaný jinou osobou než autorem díla s cílem zjednodušit a urychlit čtenářům přístup k obsahu díla. Synopse (tzv. obsahy z děl nebo také výtahy z děl) ušetří četbu rozsáhlých literárních děl, zvláště uměleckých, ale zpravidla ochuzují čtenáře o literární hodnoty.</a:t>
            </a:r>
          </a:p>
          <a:p>
            <a:pPr>
              <a:buNone/>
            </a:pPr>
            <a:r>
              <a:rPr lang="cs-CZ" dirty="0" smtClean="0"/>
              <a:t>2. 	Redukovaný text obsahující souhrn základních faktů uvedených ve vědeckém článku nebo příspěvku, může být publikována formou autorského referátu nebo autorské anotace v příslušném dokumentu. Synopse článku je umístěna zpravidla mezi názvem a vlastním textem článku.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Jako jediný z ostatních redukovaných textů je složen pouze z výňatků z dokumentu, ze kterého vzniká – z frází, vět nebo celých úseků textu, které jsou obsahově důležité</a:t>
            </a:r>
          </a:p>
          <a:p>
            <a:r>
              <a:rPr lang="cs-CZ" dirty="0" smtClean="0"/>
              <a:t>Jde tedy o text svým způsobem nový, protože jeho tvůrce musí vybrat z originálu podle jeho názoru podstatné výňatky</a:t>
            </a:r>
          </a:p>
          <a:p>
            <a:r>
              <a:rPr lang="cs-CZ" dirty="0" smtClean="0"/>
              <a:t>ALE -  nevznikají nové formulace!  </a:t>
            </a:r>
          </a:p>
          <a:p>
            <a:r>
              <a:rPr lang="cs-CZ" dirty="0" smtClean="0"/>
              <a:t>Extrakt je nové dílo, kopírující vyjádření v originále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tvorby redukovaných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Zaměřit se na jeden typ redukovaného textu</a:t>
            </a:r>
          </a:p>
          <a:p>
            <a:r>
              <a:rPr lang="cs-CZ" dirty="0" smtClean="0"/>
              <a:t>Určit si účel textu</a:t>
            </a:r>
          </a:p>
          <a:p>
            <a:r>
              <a:rPr lang="cs-CZ" dirty="0" smtClean="0"/>
              <a:t>Vzít v úvahu požadovanou délku textu</a:t>
            </a:r>
          </a:p>
          <a:p>
            <a:r>
              <a:rPr lang="cs-CZ" dirty="0" smtClean="0"/>
              <a:t>Existují i normy - </a:t>
            </a:r>
            <a:r>
              <a:rPr lang="cs-CZ" b="1" dirty="0" smtClean="0"/>
              <a:t>ČSN 01 0194 Anotace a referát</a:t>
            </a:r>
            <a:r>
              <a:rPr lang="cs-CZ" dirty="0" smtClean="0"/>
              <a:t>, která již ale neplatí a byla zrušena bez náhrady</a:t>
            </a:r>
          </a:p>
          <a:p>
            <a:r>
              <a:rPr lang="cs-CZ" dirty="0" smtClean="0"/>
              <a:t>Dá se použít norma </a:t>
            </a:r>
            <a:r>
              <a:rPr lang="pl-PL" b="1" dirty="0" smtClean="0"/>
              <a:t>ČSN ISO 214 (010148) Dokumentace - Abstrakty pro publikace a dokumentaci</a:t>
            </a:r>
          </a:p>
          <a:p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Neexistují jasně definovaná kritéria pro zhodnocení kvality zdroje</a:t>
            </a:r>
          </a:p>
          <a:p>
            <a:r>
              <a:rPr lang="cs-CZ" dirty="0" smtClean="0"/>
              <a:t>Rozdíl </a:t>
            </a:r>
            <a:r>
              <a:rPr lang="cs-CZ" dirty="0" smtClean="0"/>
              <a:t>se nachází mezi hodnocením klasických tištěných zdrojů (kde materiál již prochází určitým procesem zpracování) a mezi informačními zdroji, které se objevují na internetu (kde je způsob kontroly na velmi nízké úrovni)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Proběhl výzkum, kdy tři studenti informační vědy porovnali body, které norma doporučuje s konkrétními abstrakty</a:t>
            </a:r>
          </a:p>
          <a:p>
            <a:r>
              <a:rPr lang="cs-CZ" dirty="0" smtClean="0"/>
              <a:t>Zjistili, že některé body zkoumané abstrakty vůbec neobsahovaly a naopak obsahovaly dosud nepopsané části</a:t>
            </a:r>
          </a:p>
          <a:p>
            <a:r>
              <a:rPr lang="cs-CZ" dirty="0" smtClean="0"/>
              <a:t>Struktura abstraktů se značně lišila dle oboru</a:t>
            </a:r>
          </a:p>
          <a:p>
            <a:r>
              <a:rPr lang="cs-CZ" dirty="0" smtClean="0"/>
              <a:t>Závěr: norma ISO 214 není dostačující pro všechny vědecké obory a mnozí tvůrci abstraktů o ní nevědí a neřídí se jí</a:t>
            </a:r>
          </a:p>
          <a:p>
            <a:r>
              <a:rPr lang="cs-CZ" dirty="0" smtClean="0"/>
              <a:t>Vyčerpávající metodologie, která by vyhovovala všem typům dokumentů, tedy zatím ještě neexistuje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ŠAUPERL, Alenka; KLASINC, Janko; LUŢAR, Simona. </a:t>
            </a:r>
            <a:r>
              <a:rPr lang="cs-CZ" dirty="0" err="1" smtClean="0"/>
              <a:t>Components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abstracts</a:t>
            </a:r>
            <a:r>
              <a:rPr lang="cs-CZ" dirty="0" smtClean="0"/>
              <a:t>: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scholarly</a:t>
            </a:r>
            <a:r>
              <a:rPr lang="cs-CZ" dirty="0" smtClean="0"/>
              <a:t> </a:t>
            </a:r>
            <a:r>
              <a:rPr lang="cs-CZ" dirty="0" err="1" smtClean="0"/>
              <a:t>abstracts</a:t>
            </a:r>
            <a:r>
              <a:rPr lang="cs-CZ" dirty="0" smtClean="0"/>
              <a:t> in </a:t>
            </a:r>
            <a:r>
              <a:rPr lang="cs-CZ" dirty="0" err="1" smtClean="0"/>
              <a:t>pharmacology</a:t>
            </a:r>
            <a:r>
              <a:rPr lang="cs-CZ" dirty="0" smtClean="0"/>
              <a:t>, sociology,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linguistics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r>
              <a:rPr lang="cs-CZ" dirty="0" smtClean="0"/>
              <a:t>.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Society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Science &amp; Technology [online]. Jul2008, Vol. 59, </a:t>
            </a:r>
            <a:r>
              <a:rPr lang="cs-CZ" dirty="0" err="1" smtClean="0"/>
              <a:t>Issue</a:t>
            </a:r>
            <a:r>
              <a:rPr lang="cs-CZ" dirty="0" smtClean="0"/>
              <a:t> 9, [cit. 2009-09-16]. Dostupný z WWW: &lt;http://search.ebscohost.com/login.aspx?direct=true&amp;db=lxh&amp;AN=32625832&amp;site=ehost-live&gt;. ISSN 15322882.</a:t>
            </a:r>
          </a:p>
          <a:p>
            <a:r>
              <a:rPr lang="cs-CZ" dirty="0" smtClean="0"/>
              <a:t>MACHÁČKOVÁ Martina.  Redukované texty v katalozích knihoven ČR. Brno: Masarykova univerzita, Filozofická fakulta, Kabinet informačních studií a knihovnictví, 2010, 94 s. Vedoucí bakalářské práce Mgr. Josef Schwarz.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kvalitní 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Co je vůbec kvalitní zdroj? </a:t>
            </a:r>
          </a:p>
          <a:p>
            <a:r>
              <a:rPr lang="cs-CZ" dirty="0" smtClean="0"/>
              <a:t>Kvalitou v oblasti informací rozumíme schopnost </a:t>
            </a:r>
            <a:r>
              <a:rPr lang="cs-CZ" dirty="0" smtClean="0"/>
              <a:t>vyhovět a uspokojit potřeby </a:t>
            </a:r>
            <a:r>
              <a:rPr lang="cs-CZ" dirty="0" smtClean="0"/>
              <a:t>určitého uživatele nebo skupiny uživatelů</a:t>
            </a:r>
          </a:p>
          <a:p>
            <a:r>
              <a:rPr lang="cs-CZ" dirty="0" smtClean="0"/>
              <a:t>Absolutní míra kvality neexistuje – záleží vždy na kontextu a na potřebě uživatele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Přehledové hodnocení zdroje – na co se zaměřit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Titul a podtitul publikace</a:t>
            </a:r>
          </a:p>
          <a:p>
            <a:r>
              <a:rPr lang="cs-CZ" dirty="0" smtClean="0"/>
              <a:t>Autor, vydavatel</a:t>
            </a:r>
          </a:p>
          <a:p>
            <a:r>
              <a:rPr lang="cs-CZ" dirty="0" smtClean="0"/>
              <a:t>Nakladatelství</a:t>
            </a:r>
          </a:p>
          <a:p>
            <a:r>
              <a:rPr lang="cs-CZ" dirty="0" smtClean="0"/>
              <a:t>Vydání a rok</a:t>
            </a:r>
          </a:p>
          <a:p>
            <a:r>
              <a:rPr lang="cs-CZ" dirty="0" smtClean="0"/>
              <a:t>Předmluva, úvod, doslov</a:t>
            </a:r>
          </a:p>
          <a:p>
            <a:r>
              <a:rPr lang="cs-CZ" dirty="0" smtClean="0"/>
              <a:t>Seznam použité literatury</a:t>
            </a:r>
          </a:p>
          <a:p>
            <a:r>
              <a:rPr lang="cs-CZ" dirty="0" smtClean="0"/>
              <a:t>Obsah, členění, rozsah</a:t>
            </a:r>
          </a:p>
          <a:p>
            <a:r>
              <a:rPr lang="cs-CZ" dirty="0" smtClean="0"/>
              <a:t>Poznámky, citace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Vždy nutno ověřit věrohodnost</a:t>
            </a:r>
          </a:p>
          <a:p>
            <a:r>
              <a:rPr lang="cs-CZ" dirty="0" smtClean="0"/>
              <a:t>Neprochází většinou žádným recenzním nebo oponentním </a:t>
            </a:r>
            <a:r>
              <a:rPr lang="cs-CZ" dirty="0" smtClean="0"/>
              <a:t>řízením </a:t>
            </a:r>
            <a:r>
              <a:rPr lang="cs-CZ" dirty="0" smtClean="0"/>
              <a:t>(výjimkou jsou články z databází, online recenzované časopisy apod.)</a:t>
            </a:r>
          </a:p>
          <a:p>
            <a:r>
              <a:rPr lang="cs-CZ" dirty="0" smtClean="0"/>
              <a:t>Občas neprochází ani základní korekturou </a:t>
            </a:r>
            <a:r>
              <a:rPr lang="cs-CZ" dirty="0" smtClean="0"/>
              <a:t>textu, formální ani obsahovou </a:t>
            </a:r>
            <a:endParaRPr lang="cs-CZ" dirty="0" smtClean="0"/>
          </a:p>
          <a:p>
            <a:r>
              <a:rPr lang="cs-CZ" dirty="0" smtClean="0"/>
              <a:t>Online zdroje jsou </a:t>
            </a:r>
            <a:r>
              <a:rPr lang="cs-CZ" dirty="0" smtClean="0"/>
              <a:t>nestálé a obsah se často mění</a:t>
            </a:r>
            <a:endParaRPr lang="cs-CZ" dirty="0" smtClean="0"/>
          </a:p>
          <a:p>
            <a:r>
              <a:rPr lang="cs-CZ" dirty="0" smtClean="0"/>
              <a:t>Nabízí ale i výhody, zejména rychlost vyhledání a okamžitou dostupnost informací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pro hodnocení online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uveden autor nebo je možné autora textu dohledat?</a:t>
            </a:r>
          </a:p>
          <a:p>
            <a:r>
              <a:rPr lang="cs-CZ" dirty="0" smtClean="0"/>
              <a:t>Lze autora přiřadit ke konkrétní instituci nebo organizaci?</a:t>
            </a:r>
          </a:p>
          <a:p>
            <a:r>
              <a:rPr lang="cs-CZ" dirty="0" smtClean="0"/>
              <a:t>Jaké je datum vydání zdroje? Lze ho zjistit?</a:t>
            </a:r>
          </a:p>
          <a:p>
            <a:r>
              <a:rPr lang="cs-CZ" dirty="0" smtClean="0"/>
              <a:t>Komu je zdroj určen?</a:t>
            </a:r>
          </a:p>
          <a:p>
            <a:r>
              <a:rPr lang="cs-CZ" dirty="0" smtClean="0"/>
              <a:t>Jsou předkládané informace aktuální?</a:t>
            </a:r>
          </a:p>
          <a:p>
            <a:r>
              <a:rPr lang="cs-CZ" dirty="0" smtClean="0"/>
              <a:t>Stojí za zdrojem ověřená instituce (VŠ, úřady atd.)?</a:t>
            </a:r>
          </a:p>
          <a:p>
            <a:r>
              <a:rPr lang="cs-CZ" dirty="0" smtClean="0"/>
              <a:t>Je pokryta šíře i hloubka dané problematiky?</a:t>
            </a:r>
          </a:p>
          <a:p>
            <a:r>
              <a:rPr lang="cs-CZ" dirty="0" smtClean="0"/>
              <a:t>Je téma zpracováno objektivně a kompetentně?</a:t>
            </a:r>
          </a:p>
          <a:p>
            <a:r>
              <a:rPr lang="cs-CZ" dirty="0" smtClean="0"/>
              <a:t>Je součástí textu poznámkový aparát, seznam literatury nebo odkazy na jiné zdroje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Kdy byl web naposledy aktualizován?</a:t>
            </a:r>
            <a:endParaRPr lang="cs-CZ" dirty="0" smtClean="0"/>
          </a:p>
          <a:p>
            <a:pPr lvl="1"/>
            <a:r>
              <a:rPr lang="cs-CZ" dirty="0" smtClean="0"/>
              <a:t>Kdy byl web publikován nebo vytvořen?</a:t>
            </a:r>
          </a:p>
          <a:p>
            <a:pPr lvl="1"/>
            <a:r>
              <a:rPr lang="cs-CZ" dirty="0" smtClean="0"/>
              <a:t>Kdy byl web aktualizován nebo revidován?</a:t>
            </a:r>
          </a:p>
          <a:p>
            <a:pPr lvl="1"/>
            <a:r>
              <a:rPr lang="cs-CZ" dirty="0" smtClean="0"/>
              <a:t>Jsou odkazy aktuální?</a:t>
            </a:r>
          </a:p>
          <a:p>
            <a:pPr lvl="1"/>
            <a:r>
              <a:rPr lang="cs-CZ" dirty="0" smtClean="0"/>
              <a:t>Objevují se pravidelně nové odkazy?</a:t>
            </a:r>
          </a:p>
          <a:p>
            <a:pPr lvl="1"/>
            <a:r>
              <a:rPr lang="cs-CZ" dirty="0" smtClean="0"/>
              <a:t>Nejedná se pouze o archiv?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Kdo je autorem nebo tvůrcem?</a:t>
            </a:r>
            <a:endParaRPr lang="cs-CZ" dirty="0" smtClean="0"/>
          </a:p>
          <a:p>
            <a:r>
              <a:rPr lang="cs-CZ" dirty="0" smtClean="0"/>
              <a:t>Kdo dodává informace?</a:t>
            </a:r>
          </a:p>
          <a:p>
            <a:pPr lvl="1"/>
            <a:r>
              <a:rPr lang="cs-CZ" dirty="0" smtClean="0"/>
              <a:t>vzdělávací instituce?</a:t>
            </a:r>
          </a:p>
          <a:p>
            <a:pPr lvl="1"/>
            <a:r>
              <a:rPr lang="cs-CZ" dirty="0" smtClean="0"/>
              <a:t>státní správa?</a:t>
            </a:r>
          </a:p>
          <a:p>
            <a:pPr lvl="1"/>
            <a:r>
              <a:rPr lang="cs-CZ" dirty="0" smtClean="0"/>
              <a:t>komerční sféra?</a:t>
            </a:r>
          </a:p>
          <a:p>
            <a:pPr lvl="1"/>
            <a:r>
              <a:rPr lang="cs-CZ" dirty="0" smtClean="0"/>
              <a:t>nezisková organizace?</a:t>
            </a:r>
          </a:p>
          <a:p>
            <a:pPr lvl="1"/>
            <a:r>
              <a:rPr lang="cs-CZ" dirty="0" smtClean="0"/>
              <a:t>soukromá osoba?</a:t>
            </a:r>
          </a:p>
          <a:p>
            <a:r>
              <a:rPr lang="cs-CZ" dirty="0" smtClean="0"/>
              <a:t>Je uveden autor nebo kontaktní osoba? Jaký má autor kredit?</a:t>
            </a:r>
          </a:p>
          <a:p>
            <a:r>
              <a:rPr lang="cs-CZ" dirty="0" smtClean="0"/>
              <a:t>Byl web redigován odborníky nebo profesními organizacemi?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661</TotalTime>
  <Words>1405</Words>
  <Application>Microsoft Office PowerPoint</Application>
  <PresentationFormat>Předvádění na obrazovce (4:3)</PresentationFormat>
  <Paragraphs>182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Motiv1</vt:lpstr>
      <vt:lpstr>Hodnocení informací. Redukovaný text.</vt:lpstr>
      <vt:lpstr>Hodnocení informací</vt:lpstr>
      <vt:lpstr>Hodnocení kvality</vt:lpstr>
      <vt:lpstr>kvalitní zdroj</vt:lpstr>
      <vt:lpstr>Přehledové hodnocení zdroje – na co se zaměřit</vt:lpstr>
      <vt:lpstr>Online zdroje</vt:lpstr>
      <vt:lpstr>Otázky pro hodnocení online zdroje</vt:lpstr>
      <vt:lpstr>aktuálnost</vt:lpstr>
      <vt:lpstr>autorství</vt:lpstr>
      <vt:lpstr>Správnost a validita</vt:lpstr>
      <vt:lpstr>objektivita</vt:lpstr>
      <vt:lpstr>Jiné zdroje a odkazy</vt:lpstr>
      <vt:lpstr>Faktory ovlivňující  ne-kvalitu</vt:lpstr>
      <vt:lpstr>příklad</vt:lpstr>
      <vt:lpstr>Redukovaný text</vt:lpstr>
      <vt:lpstr>redukovaný text</vt:lpstr>
      <vt:lpstr>funkce redukovaného textu</vt:lpstr>
      <vt:lpstr>automatická redukce textu</vt:lpstr>
      <vt:lpstr>hlavní druhy redukovaného textu</vt:lpstr>
      <vt:lpstr>abstrakt (referát)</vt:lpstr>
      <vt:lpstr>formální náležitosti abstraktu</vt:lpstr>
      <vt:lpstr>anotace</vt:lpstr>
      <vt:lpstr>formální náležitosti anotace</vt:lpstr>
      <vt:lpstr>   anotace X abstrakt</vt:lpstr>
      <vt:lpstr>resumé</vt:lpstr>
      <vt:lpstr>formální náležitosti resumé</vt:lpstr>
      <vt:lpstr>SYNOPSE</vt:lpstr>
      <vt:lpstr>extrakt</vt:lpstr>
      <vt:lpstr>proces tvorby redukovaných textů</vt:lpstr>
      <vt:lpstr>výzkum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DELL1</dc:creator>
  <cp:lastModifiedBy>Iva Zadražilová</cp:lastModifiedBy>
  <cp:revision>58</cp:revision>
  <dcterms:created xsi:type="dcterms:W3CDTF">2012-04-18T14:16:03Z</dcterms:created>
  <dcterms:modified xsi:type="dcterms:W3CDTF">2012-04-20T06:53:35Z</dcterms:modified>
</cp:coreProperties>
</file>