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7" r:id="rId8"/>
    <p:sldId id="261" r:id="rId9"/>
    <p:sldId id="263" r:id="rId10"/>
    <p:sldId id="264" r:id="rId11"/>
    <p:sldId id="259" r:id="rId12"/>
    <p:sldId id="265" r:id="rId13"/>
    <p:sldId id="258" r:id="rId14"/>
    <p:sldId id="266" r:id="rId15"/>
    <p:sldId id="284" r:id="rId16"/>
    <p:sldId id="283" r:id="rId17"/>
    <p:sldId id="267" r:id="rId18"/>
    <p:sldId id="262" r:id="rId19"/>
    <p:sldId id="268" r:id="rId20"/>
    <p:sldId id="281" r:id="rId21"/>
    <p:sldId id="282" r:id="rId22"/>
    <p:sldId id="274" r:id="rId23"/>
    <p:sldId id="275" r:id="rId24"/>
    <p:sldId id="276" r:id="rId25"/>
    <p:sldId id="277" r:id="rId26"/>
    <p:sldId id="285" r:id="rId27"/>
    <p:sldId id="280" r:id="rId28"/>
    <p:sldId id="27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6BBE85D-0093-485C-8BB8-A50235DE3654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E827B19-64D1-4D30-A62C-4F3AAFBAF9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narkybezprace.cz/" TargetMode="External"/><Relationship Id="rId7" Type="http://schemas.openxmlformats.org/officeDocument/2006/relationships/hyperlink" Target="http://www.referatykvalitne.cz/" TargetMode="External"/><Relationship Id="rId2" Type="http://schemas.openxmlformats.org/officeDocument/2006/relationships/hyperlink" Target="http://www.diplomk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feratyzababku.cz/" TargetMode="External"/><Relationship Id="rId5" Type="http://schemas.openxmlformats.org/officeDocument/2006/relationships/hyperlink" Target="http://www.ukolydoskoly.cz/" TargetMode="External"/><Relationship Id="rId4" Type="http://schemas.openxmlformats.org/officeDocument/2006/relationships/hyperlink" Target="http://zpracovaniseminarnichpraci.wz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es.cz/" TargetMode="External"/><Relationship Id="rId7" Type="http://schemas.openxmlformats.org/officeDocument/2006/relationships/hyperlink" Target="http://www.tineye.com/" TargetMode="External"/><Relationship Id="rId2" Type="http://schemas.openxmlformats.org/officeDocument/2006/relationships/hyperlink" Target="is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pyscape.com/" TargetMode="External"/><Relationship Id="rId5" Type="http://schemas.openxmlformats.org/officeDocument/2006/relationships/hyperlink" Target="http://www.scanmyessay.com/" TargetMode="External"/><Relationship Id="rId4" Type="http://schemas.openxmlformats.org/officeDocument/2006/relationships/hyperlink" Target="http://www.odevzdej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ktualne.centrum.cz/zahranici/evropa/clanek.phtml?id=692578" TargetMode="External"/><Relationship Id="rId2" Type="http://schemas.openxmlformats.org/officeDocument/2006/relationships/hyperlink" Target="http://www.lidovky.cz/madarsky-prezident-rezignoval-kvuli-plagiatorstvi-fyn-/ln_zahranici.asp?c=A120402_133003_ln_zahranici_rk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idnes.cz/prava-v-brne-nasla-tri-plagiaty-univerzita-zridi-eticke-komise-p75-/domaci.aspx?c=A100511_075140_studium_taj" TargetMode="External"/><Relationship Id="rId2" Type="http://schemas.openxmlformats.org/officeDocument/2006/relationships/hyperlink" Target="http://www.online.muni.cz/udalosti/1802-dekan-esf-odstoupil-pro-podezreni-z-plagiatorstv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hlas.cz/radio_cesko/exkluzivne/_zprava/opsana-prace-pripomina-slovni-fotbal-rika-odbornice--1047845" TargetMode="External"/><Relationship Id="rId2" Type="http://schemas.openxmlformats.org/officeDocument/2006/relationships/hyperlink" Target="http://library.leeds.ac.uk/tutorials/plagiaris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giarism.org/plag_article_types_of_plagiaris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publikační etika a plagiátorství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Vikba30</a:t>
            </a:r>
          </a:p>
          <a:p>
            <a:r>
              <a:rPr lang="cs-CZ" dirty="0" smtClean="0"/>
              <a:t>Jaro </a:t>
            </a:r>
            <a:r>
              <a:rPr lang="en-US" dirty="0" smtClean="0"/>
              <a:t>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Komerční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Neetické podnikání</a:t>
            </a:r>
          </a:p>
          <a:p>
            <a:r>
              <a:rPr lang="cs-CZ" dirty="0" smtClean="0"/>
              <a:t>Firmy nabízejí za nemalou úplatu vytvoření díla, které za objednatele vypracuje někdo jiný a objednatel ho bude vydávat za vlastní</a:t>
            </a:r>
          </a:p>
          <a:p>
            <a:r>
              <a:rPr lang="cs-CZ" dirty="0" smtClean="0"/>
              <a:t>Rizika </a:t>
            </a:r>
          </a:p>
          <a:p>
            <a:pPr lvl="1"/>
            <a:r>
              <a:rPr lang="cs-CZ" dirty="0" smtClean="0"/>
              <a:t>Odhalení a trest</a:t>
            </a:r>
          </a:p>
          <a:p>
            <a:pPr lvl="1"/>
            <a:r>
              <a:rPr lang="cs-CZ" dirty="0" smtClean="0"/>
              <a:t>Nízká kvalita textu – obhajoba bez záruky</a:t>
            </a:r>
          </a:p>
          <a:p>
            <a:pPr lvl="1"/>
            <a:r>
              <a:rPr lang="cs-CZ" dirty="0" smtClean="0"/>
              <a:t>Vždy se na to může přijít, dílo je přístupné všem</a:t>
            </a:r>
          </a:p>
          <a:p>
            <a:pPr lvl="1"/>
            <a:r>
              <a:rPr lang="cs-CZ" dirty="0" smtClean="0"/>
              <a:t>Problémy v pozdějším zaměstnání a životě</a:t>
            </a:r>
          </a:p>
          <a:p>
            <a:pPr lvl="1"/>
            <a:r>
              <a:rPr lang="cs-CZ" dirty="0" smtClean="0"/>
              <a:t>ŠPATNÉ SVĚDOMÍ!</a:t>
            </a:r>
          </a:p>
          <a:p>
            <a:r>
              <a:rPr lang="cs-CZ" dirty="0" smtClean="0"/>
              <a:t>Paradox – firmy garantují ochranu proti plagiátorství!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Komerční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Zatím velmi těžko postižitelné z hlediska zákona, šlo by to jen v případě, že by škola žalovala studenta za porušení cizích práv</a:t>
            </a:r>
          </a:p>
          <a:p>
            <a:r>
              <a:rPr lang="cs-CZ" dirty="0" smtClean="0"/>
              <a:t>Při odhalení dojde k disciplinárnímu řízení a k vyloučení studenta ze studia – jedná se o hrubé porušení studijního řádu</a:t>
            </a:r>
          </a:p>
          <a:p>
            <a:r>
              <a:rPr lang="cs-CZ" dirty="0" smtClean="0"/>
              <a:t>Firmy postižitelné nejsou – uzavírají s objednavateli smlouvu o dílo a formálně vypracovávají a vyhledávají pouze „podklady“, nikoli celé práce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Komerční plagiátorství z hlediska </a:t>
            </a:r>
            <a:r>
              <a:rPr lang="cs-CZ" dirty="0" err="1" smtClean="0"/>
              <a:t>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Použitím cizího textu pod svým jménem studenti porušují autorský zákon</a:t>
            </a:r>
          </a:p>
          <a:p>
            <a:r>
              <a:rPr lang="cs-CZ" dirty="0" smtClean="0"/>
              <a:t>Autorská práva jsou nepřevoditelná, nelze se jich vzdát, zřeknout, nelze je darovat ani prodat</a:t>
            </a:r>
          </a:p>
          <a:p>
            <a:r>
              <a:rPr lang="cs-CZ" dirty="0" smtClean="0"/>
              <a:t>O plagiátorství se tedy jedná i v případě, kdy vydáváme cizí dílo za své se souhlasem původního autora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Komerční plagiátorství – PŘÍKLADY FIREM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http://www.diplomky.</a:t>
            </a:r>
            <a:r>
              <a:rPr lang="cs-CZ" dirty="0" err="1" smtClean="0">
                <a:hlinkClick r:id="rId2"/>
              </a:rPr>
              <a:t>net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seminarkybezprace.cz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http://zpracovaniseminarnichpraci.wz.cz/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ukolydoskoly.cz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referatyzababku.cz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referatykvalitne.cz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 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„Nechte vaše práce vydělávat za vás!“</a:t>
            </a:r>
          </a:p>
          <a:p>
            <a:r>
              <a:rPr lang="cs-CZ" dirty="0" smtClean="0"/>
              <a:t>Databáze prací na diplomky.</a:t>
            </a:r>
            <a:r>
              <a:rPr lang="cs-CZ" dirty="0" err="1" smtClean="0"/>
              <a:t>net</a:t>
            </a:r>
            <a:endParaRPr lang="cs-CZ" dirty="0" smtClean="0"/>
          </a:p>
          <a:p>
            <a:r>
              <a:rPr lang="cs-CZ" dirty="0" smtClean="0"/>
              <a:t>Možnost stažení vybrané práce za poplatek</a:t>
            </a:r>
          </a:p>
          <a:p>
            <a:r>
              <a:rPr lang="cs-CZ" dirty="0" smtClean="0"/>
              <a:t>Autor práce získává za každé stažení procenta ze zisku</a:t>
            </a:r>
          </a:p>
          <a:p>
            <a:r>
              <a:rPr lang="cs-CZ" dirty="0" smtClean="0"/>
              <a:t>Jsou tím studenti MU znevýhodněni?</a:t>
            </a:r>
          </a:p>
          <a:p>
            <a:r>
              <a:rPr lang="cs-CZ" dirty="0" smtClean="0"/>
              <a:t>PROČ SE NĚKTERÉ VŠ BRÁNÍ ZVEŘEJŇOVÁNÍ ZÁVĚREČNÝCH PRACÍ?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Prokrastinace</a:t>
            </a:r>
            <a:r>
              <a:rPr lang="cs-CZ" dirty="0" smtClean="0"/>
              <a:t> – chorobné odkládání povinností</a:t>
            </a:r>
          </a:p>
          <a:p>
            <a:r>
              <a:rPr lang="cs-CZ" b="1" dirty="0" smtClean="0"/>
              <a:t>Strach</a:t>
            </a:r>
            <a:r>
              <a:rPr lang="cs-CZ" dirty="0" smtClean="0"/>
              <a:t> z nesplnitelného úkolu</a:t>
            </a:r>
          </a:p>
          <a:p>
            <a:r>
              <a:rPr lang="cs-CZ" dirty="0" smtClean="0"/>
              <a:t>Brzký </a:t>
            </a:r>
            <a:r>
              <a:rPr lang="cs-CZ" b="1" dirty="0" smtClean="0"/>
              <a:t>termín</a:t>
            </a:r>
            <a:r>
              <a:rPr lang="cs-CZ" dirty="0" smtClean="0"/>
              <a:t> odevzdání práce</a:t>
            </a:r>
          </a:p>
          <a:p>
            <a:r>
              <a:rPr lang="cs-CZ" b="1" dirty="0" smtClean="0"/>
              <a:t>Touha</a:t>
            </a:r>
            <a:r>
              <a:rPr lang="cs-CZ" dirty="0" smtClean="0"/>
              <a:t> po vzrušení, otázka důvtipu (podobně jako </a:t>
            </a:r>
            <a:r>
              <a:rPr lang="cs-CZ" dirty="0" err="1" smtClean="0"/>
              <a:t>hacking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Nedostatek </a:t>
            </a:r>
            <a:r>
              <a:rPr lang="cs-CZ" b="1" dirty="0" smtClean="0"/>
              <a:t>času</a:t>
            </a:r>
          </a:p>
          <a:p>
            <a:r>
              <a:rPr lang="cs-CZ" b="1" dirty="0" smtClean="0"/>
              <a:t>Přecenění</a:t>
            </a:r>
            <a:r>
              <a:rPr lang="cs-CZ" dirty="0" smtClean="0"/>
              <a:t> svých schopností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Studenti by si měli uvědomit, že: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Důležité není jen umět informace najít, ale pochopit je, interpretovat a analyzovat</a:t>
            </a:r>
          </a:p>
          <a:p>
            <a:r>
              <a:rPr lang="cs-CZ" dirty="0" smtClean="0"/>
              <a:t>Nikdo nečeká, že student odevzdá práci lepší než vyučující/vědec/odborník</a:t>
            </a:r>
          </a:p>
          <a:p>
            <a:r>
              <a:rPr lang="cs-CZ" dirty="0" smtClean="0"/>
              <a:t>Zásadní je naučit se psát, vytvořit si svůj styl</a:t>
            </a:r>
          </a:p>
          <a:p>
            <a:r>
              <a:rPr lang="cs-CZ" dirty="0" smtClean="0"/>
              <a:t>Studium není jen honba za titulem</a:t>
            </a:r>
          </a:p>
          <a:p>
            <a:r>
              <a:rPr lang="cs-CZ" dirty="0" smtClean="0"/>
              <a:t>Správná cesta není dělat to, co dělají ostatní a čekat, zdali mi to také projde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předcházet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informační gramotnost na všech stupních </a:t>
            </a:r>
            <a:r>
              <a:rPr lang="cs-CZ" dirty="0" smtClean="0"/>
              <a:t>škol</a:t>
            </a:r>
          </a:p>
          <a:p>
            <a:r>
              <a:rPr lang="cs-CZ" dirty="0" smtClean="0"/>
              <a:t>Vedení k morální zodpovědnosti</a:t>
            </a:r>
            <a:endParaRPr lang="cs-CZ" dirty="0" smtClean="0"/>
          </a:p>
          <a:p>
            <a:r>
              <a:rPr lang="cs-CZ" dirty="0" smtClean="0"/>
              <a:t>Uvědomit si důležitost citování, </a:t>
            </a:r>
            <a:r>
              <a:rPr lang="cs-CZ" dirty="0" err="1" smtClean="0"/>
              <a:t>parafázování</a:t>
            </a:r>
            <a:r>
              <a:rPr lang="cs-CZ" dirty="0" smtClean="0"/>
              <a:t> a odkazování</a:t>
            </a:r>
          </a:p>
          <a:p>
            <a:r>
              <a:rPr lang="cs-CZ" dirty="0" smtClean="0"/>
              <a:t>Negativní motivace – použití technologií na odhalení </a:t>
            </a:r>
            <a:r>
              <a:rPr lang="cs-CZ" dirty="0" smtClean="0"/>
              <a:t>plagiátů, postihy...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není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Situace, v nichž je opakování dřívějších projevů bez uvedení autorství akceptovatelné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Běžně opakované vtipy</a:t>
            </a:r>
          </a:p>
          <a:p>
            <a:pPr lvl="1"/>
            <a:r>
              <a:rPr lang="cs-CZ" dirty="0" smtClean="0"/>
              <a:t>Vžitá data historických událostí</a:t>
            </a:r>
          </a:p>
          <a:p>
            <a:pPr lvl="1"/>
            <a:r>
              <a:rPr lang="cs-CZ" dirty="0" smtClean="0"/>
              <a:t>Obecně známá fakta, běžná znalost (dostupné ve slovnících a encyklopediích)</a:t>
            </a:r>
          </a:p>
          <a:p>
            <a:r>
              <a:rPr lang="cs-CZ" dirty="0" smtClean="0"/>
              <a:t>Viz empirické pravidlo - pokud je ta stejná informace opakovaná v pěti a více na sobě nezávislých zdrojích, lze ji považovat za běžnou znalost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Odhalování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IS.MUNI.CZ </a:t>
            </a:r>
            <a:r>
              <a:rPr lang="cs-CZ" dirty="0" smtClean="0"/>
              <a:t> - systém „jako vejce vejci“</a:t>
            </a:r>
          </a:p>
          <a:p>
            <a:r>
              <a:rPr lang="cs-CZ" dirty="0" err="1" smtClean="0">
                <a:hlinkClick r:id="rId3"/>
              </a:rPr>
              <a:t>Theses.cz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Odevzdej.</a:t>
            </a:r>
            <a:r>
              <a:rPr lang="cs-CZ" dirty="0" err="1" smtClean="0">
                <a:hlinkClick r:id="rId4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scanmyessay.com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copyscape.com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Možné použít i pro obrázky a fotky –</a:t>
            </a:r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tineye.com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Spadá pod informační etiku, která je spjata s uplatňováním etických zásad souvisejících se získáváním, zpracováním, vyhledáním, uchováváním, publikováním a zprostředkováním informací</a:t>
            </a:r>
          </a:p>
          <a:p>
            <a:r>
              <a:rPr lang="cs-CZ" dirty="0" smtClean="0"/>
              <a:t>Jedná se o jistá etická pravidla, na která musí dbát autor při tvorbě odborného textu</a:t>
            </a:r>
          </a:p>
          <a:p>
            <a:r>
              <a:rPr lang="cs-CZ" dirty="0" smtClean="0"/>
              <a:t>Pravidla jsou součástí nepsaného etického kodexu vědeckých pracovníků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plagiátorů, kteří necitují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Duch</a:t>
            </a:r>
            <a:r>
              <a:rPr lang="cs-CZ" dirty="0" smtClean="0"/>
              <a:t>:  Autor opíše slovo od slova celou cizí práci.</a:t>
            </a:r>
          </a:p>
          <a:p>
            <a:r>
              <a:rPr lang="cs-CZ" b="1" dirty="0" err="1" smtClean="0"/>
              <a:t>Fotokopírovač</a:t>
            </a:r>
            <a:r>
              <a:rPr lang="en-US" dirty="0" smtClean="0"/>
              <a:t>:  </a:t>
            </a:r>
            <a:r>
              <a:rPr lang="cs-CZ" dirty="0" smtClean="0"/>
              <a:t>Autor kopíruje významné části textu přímo z jednoho zdroje, a to bez změny.</a:t>
            </a:r>
          </a:p>
          <a:p>
            <a:r>
              <a:rPr lang="cs-CZ" b="1" dirty="0" smtClean="0"/>
              <a:t>Maskáč</a:t>
            </a:r>
            <a:r>
              <a:rPr lang="en-US" dirty="0" smtClean="0"/>
              <a:t>: </a:t>
            </a:r>
            <a:r>
              <a:rPr lang="cs-CZ" dirty="0" smtClean="0"/>
              <a:t>Autor se snaží zamaskovat plagiátorství kopírováním z několika různých zdrojů, vylepšuje věty tak, aby jim zachoval smysl z původní formulace.</a:t>
            </a:r>
          </a:p>
          <a:p>
            <a:r>
              <a:rPr lang="cs-CZ" b="1" dirty="0" err="1" smtClean="0"/>
              <a:t>Přestrojovač</a:t>
            </a:r>
            <a:r>
              <a:rPr lang="en-US" dirty="0" smtClean="0"/>
              <a:t>: </a:t>
            </a:r>
            <a:r>
              <a:rPr lang="cs-CZ" dirty="0" smtClean="0"/>
              <a:t>Ačkoli autor zachoval obsah zdroje, změnil vzhled dokumentu záměnou klíčových slov a frází – cizí myšlenky vyjádřil vlastními slovy.</a:t>
            </a:r>
          </a:p>
          <a:p>
            <a:r>
              <a:rPr lang="cs-CZ" b="1" dirty="0" smtClean="0"/>
              <a:t>Lenoch</a:t>
            </a:r>
            <a:r>
              <a:rPr lang="cs-CZ" dirty="0" smtClean="0"/>
              <a:t>: Autor má čas parafrázovat většinu obsahu z jiných zdrojů a dát to všechno k sobě tak, aby to logicky zapadalo, místo aby věnoval stejné úsilí na zpracování původní práce</a:t>
            </a:r>
          </a:p>
          <a:p>
            <a:r>
              <a:rPr lang="cs-CZ" b="1" dirty="0" err="1" smtClean="0"/>
              <a:t>Sebevykradač</a:t>
            </a:r>
            <a:r>
              <a:rPr lang="cs-CZ" dirty="0" smtClean="0"/>
              <a:t>: Autor si velkoryse vypůjčil podstatnou část ze svého předchozího díla a porušil tím pravidla týkající se očekávání originality,  </a:t>
            </a:r>
            <a:r>
              <a:rPr lang="cs-CZ" dirty="0" err="1" smtClean="0"/>
              <a:t>zavedná</a:t>
            </a:r>
            <a:r>
              <a:rPr lang="cs-CZ" dirty="0" smtClean="0"/>
              <a:t> většinou akademických institucí.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plagiátorů, kteří citují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Zapomenutá poznámka pod čarou</a:t>
            </a:r>
            <a:r>
              <a:rPr lang="cs-CZ" dirty="0" smtClean="0"/>
              <a:t>:  Autor uvádí název zdroje, ale opomene zahrnout konkrétní informace o umístění odkazovaného materiálu. </a:t>
            </a:r>
          </a:p>
          <a:p>
            <a:r>
              <a:rPr lang="cs-CZ" b="1" dirty="0" smtClean="0"/>
              <a:t>Uvádění v omyl:  </a:t>
            </a:r>
            <a:r>
              <a:rPr lang="cs-CZ" dirty="0" smtClean="0"/>
              <a:t>Autor poskytuje nesprávné informace o zdroje, takže je nemožné je najít.</a:t>
            </a:r>
          </a:p>
          <a:p>
            <a:r>
              <a:rPr lang="cs-CZ" b="1" dirty="0" smtClean="0"/>
              <a:t>Příliš dokonalá parafráze:  </a:t>
            </a:r>
            <a:r>
              <a:rPr lang="cs-CZ" dirty="0" smtClean="0"/>
              <a:t>Autor správně odkazuje na zdroje, ale zanedbává použití uvozovek k označení doslovné citace, pouze parafrázuje. </a:t>
            </a:r>
          </a:p>
          <a:p>
            <a:r>
              <a:rPr lang="cs-CZ" b="1" dirty="0" smtClean="0"/>
              <a:t>Nic původního:  </a:t>
            </a:r>
            <a:r>
              <a:rPr lang="cs-CZ" dirty="0" smtClean="0"/>
              <a:t>Autor správně uvádí všechny zdroje, parafráze a citace, ale text neobsahuje vůbec žádné původní myšlenky autora.  </a:t>
            </a:r>
          </a:p>
          <a:p>
            <a:r>
              <a:rPr lang="cs-CZ" b="1" dirty="0" smtClean="0"/>
              <a:t>Dokonalý zločin: </a:t>
            </a:r>
            <a:r>
              <a:rPr lang="cs-CZ" dirty="0" smtClean="0"/>
              <a:t>Všichni víme, že to neexistuje. V tomto případě autor řádně cituje, ale následně pokračuje, aby  parafrázoval další argumenty z těchto zdrojů už bez uvedení citace nebo odkazu.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kauzy historické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Martin </a:t>
            </a:r>
            <a:r>
              <a:rPr lang="cs-CZ" b="1" dirty="0" err="1" smtClean="0"/>
              <a:t>Luther</a:t>
            </a:r>
            <a:r>
              <a:rPr lang="cs-CZ" b="1" dirty="0" smtClean="0"/>
              <a:t> King </a:t>
            </a:r>
            <a:r>
              <a:rPr lang="cs-CZ" dirty="0" smtClean="0"/>
              <a:t>– dopouštěl se plagiátorství a porušování autorských práv, zejména pak v době svých studií na Bostonské univerzitě. Mezi nejvýznamnější případy patří jeho disertační práce, z níž je 45 % první části a 21 % druhé části plagiátem. Závěrečných 20% projevu „I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Dream</a:t>
            </a:r>
            <a:r>
              <a:rPr lang="cs-CZ" dirty="0" smtClean="0"/>
              <a:t>“, který byl později mnohokrát vydán v tištěné verzi, je téměř shodná s dřívějším projevem Kingova přítele, reverenda </a:t>
            </a:r>
            <a:r>
              <a:rPr lang="cs-CZ" dirty="0" err="1" smtClean="0"/>
              <a:t>Archibalda</a:t>
            </a:r>
            <a:r>
              <a:rPr lang="cs-CZ" dirty="0" smtClean="0"/>
              <a:t> </a:t>
            </a:r>
            <a:r>
              <a:rPr lang="cs-CZ" dirty="0" err="1" smtClean="0"/>
              <a:t>Careyho</a:t>
            </a:r>
            <a:r>
              <a:rPr lang="cs-CZ" dirty="0" smtClean="0"/>
              <a:t>.</a:t>
            </a:r>
          </a:p>
          <a:p>
            <a:pPr lvl="8"/>
            <a:r>
              <a:rPr lang="cs-CZ" dirty="0" smtClean="0"/>
              <a:t>(zdroj </a:t>
            </a:r>
            <a:r>
              <a:rPr lang="cs-CZ" dirty="0" err="1" smtClean="0"/>
              <a:t>Wikipedie</a:t>
            </a:r>
            <a:r>
              <a:rPr lang="cs-CZ" dirty="0" smtClean="0"/>
              <a:t>: Martin </a:t>
            </a:r>
            <a:r>
              <a:rPr lang="cs-CZ" dirty="0" err="1" smtClean="0"/>
              <a:t>Luther</a:t>
            </a:r>
            <a:r>
              <a:rPr lang="cs-CZ" dirty="0" smtClean="0"/>
              <a:t> king)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kauzy akademiků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Ivo Budil </a:t>
            </a:r>
            <a:r>
              <a:rPr lang="cs-CZ" dirty="0" smtClean="0"/>
              <a:t>– profesor </a:t>
            </a:r>
            <a:r>
              <a:rPr lang="cs-CZ" dirty="0" err="1" smtClean="0"/>
              <a:t>antrolpologie</a:t>
            </a:r>
            <a:r>
              <a:rPr lang="cs-CZ" dirty="0" smtClean="0"/>
              <a:t> ze ZČÚ napsal příspěvek do sborníku, který byl opsán z článku cizího autora</a:t>
            </a:r>
          </a:p>
          <a:p>
            <a:r>
              <a:rPr lang="cs-CZ" b="1" dirty="0" smtClean="0"/>
              <a:t>Josef Světlík </a:t>
            </a:r>
            <a:r>
              <a:rPr lang="cs-CZ" dirty="0" smtClean="0"/>
              <a:t>– bývalý děkan fakulty UTB opsat část své habilitační práce ze své práce doktorské</a:t>
            </a:r>
          </a:p>
          <a:p>
            <a:r>
              <a:rPr lang="cs-CZ" b="1" dirty="0" smtClean="0"/>
              <a:t>Libor </a:t>
            </a:r>
            <a:r>
              <a:rPr lang="cs-CZ" b="1" dirty="0" err="1" smtClean="0"/>
              <a:t>Pavera</a:t>
            </a:r>
            <a:r>
              <a:rPr lang="cs-CZ" b="1" dirty="0" smtClean="0"/>
              <a:t> </a:t>
            </a:r>
            <a:r>
              <a:rPr lang="cs-CZ" dirty="0" smtClean="0"/>
              <a:t>– vyučující SLU opsal svou habilitační práci z díla již zemřelého </a:t>
            </a:r>
            <a:r>
              <a:rPr lang="cs-CZ" dirty="0" smtClean="0"/>
              <a:t>autora</a:t>
            </a:r>
            <a:endParaRPr lang="cs-CZ" dirty="0" smtClean="0"/>
          </a:p>
          <a:p>
            <a:r>
              <a:rPr lang="cs-CZ" dirty="0" smtClean="0"/>
              <a:t>Plzeňská právnická fakulta – </a:t>
            </a:r>
            <a:r>
              <a:rPr lang="cs-CZ" b="1" dirty="0" smtClean="0"/>
              <a:t>Ivan </a:t>
            </a:r>
            <a:r>
              <a:rPr lang="cs-CZ" b="1" dirty="0" err="1" smtClean="0"/>
              <a:t>Tomažič</a:t>
            </a:r>
            <a:r>
              <a:rPr lang="cs-CZ" b="1" dirty="0" smtClean="0"/>
              <a:t>, Jaroslav </a:t>
            </a:r>
            <a:r>
              <a:rPr lang="cs-CZ" b="1" dirty="0" err="1" smtClean="0"/>
              <a:t>Zachariáš</a:t>
            </a:r>
            <a:r>
              <a:rPr lang="cs-CZ" dirty="0" smtClean="0"/>
              <a:t> a další</a:t>
            </a: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kauzy politiků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Maďarský prezident </a:t>
            </a:r>
            <a:r>
              <a:rPr lang="cs-CZ" b="1" dirty="0" err="1" smtClean="0"/>
              <a:t>Pál</a:t>
            </a:r>
            <a:r>
              <a:rPr lang="cs-CZ" b="1" dirty="0" smtClean="0"/>
              <a:t> </a:t>
            </a:r>
            <a:r>
              <a:rPr lang="cs-CZ" b="1" dirty="0" err="1" smtClean="0"/>
              <a:t>Schmitt</a:t>
            </a:r>
            <a:r>
              <a:rPr lang="cs-CZ" b="1" dirty="0" smtClean="0"/>
              <a:t> </a:t>
            </a:r>
            <a:r>
              <a:rPr lang="cs-CZ" dirty="0" smtClean="0"/>
              <a:t>– rezignoval začátkem dubna 2012 na základě obvinění z </a:t>
            </a:r>
            <a:r>
              <a:rPr lang="cs-CZ" dirty="0" err="1" smtClean="0"/>
              <a:t>plagiarismu</a:t>
            </a:r>
            <a:r>
              <a:rPr lang="cs-CZ" dirty="0" smtClean="0"/>
              <a:t>, </a:t>
            </a:r>
            <a:r>
              <a:rPr lang="cs-CZ" dirty="0" smtClean="0"/>
              <a:t>s</a:t>
            </a:r>
            <a:r>
              <a:rPr lang="cs-CZ" dirty="0" smtClean="0"/>
              <a:t>vou </a:t>
            </a:r>
            <a:r>
              <a:rPr lang="cs-CZ" dirty="0" smtClean="0"/>
              <a:t>dizertační práci o ekonomických aspektech olympijských her opsal od bulharského experta na sport</a:t>
            </a:r>
          </a:p>
          <a:p>
            <a:r>
              <a:rPr lang="cs-CZ" sz="1200" dirty="0" smtClean="0"/>
              <a:t>Více na </a:t>
            </a:r>
            <a:r>
              <a:rPr lang="cs-CZ" sz="1200" dirty="0" smtClean="0">
                <a:hlinkClick r:id="rId2"/>
              </a:rPr>
              <a:t>http://www.lidovky.</a:t>
            </a:r>
            <a:r>
              <a:rPr lang="cs-CZ" sz="1200" dirty="0" err="1" smtClean="0">
                <a:hlinkClick r:id="rId2"/>
              </a:rPr>
              <a:t>cz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madarsky</a:t>
            </a:r>
            <a:r>
              <a:rPr lang="cs-CZ" sz="1200" dirty="0" smtClean="0">
                <a:hlinkClick r:id="rId2"/>
              </a:rPr>
              <a:t>-prezident-rezignoval-</a:t>
            </a:r>
            <a:r>
              <a:rPr lang="cs-CZ" sz="1200" dirty="0" err="1" smtClean="0">
                <a:hlinkClick r:id="rId2"/>
              </a:rPr>
              <a:t>kvuli</a:t>
            </a:r>
            <a:r>
              <a:rPr lang="cs-CZ" sz="1200" dirty="0" smtClean="0">
                <a:hlinkClick r:id="rId2"/>
              </a:rPr>
              <a:t>-</a:t>
            </a:r>
            <a:r>
              <a:rPr lang="cs-CZ" sz="1200" dirty="0" err="1" smtClean="0">
                <a:hlinkClick r:id="rId2"/>
              </a:rPr>
              <a:t>plagiatorstvi</a:t>
            </a:r>
            <a:r>
              <a:rPr lang="cs-CZ" sz="1200" dirty="0" smtClean="0">
                <a:hlinkClick r:id="rId2"/>
              </a:rPr>
              <a:t>-</a:t>
            </a:r>
            <a:r>
              <a:rPr lang="cs-CZ" sz="1200" dirty="0" err="1" smtClean="0">
                <a:hlinkClick r:id="rId2"/>
              </a:rPr>
              <a:t>fyn</a:t>
            </a:r>
            <a:r>
              <a:rPr lang="cs-CZ" sz="1200" dirty="0" smtClean="0">
                <a:hlinkClick r:id="rId2"/>
              </a:rPr>
              <a:t>-/</a:t>
            </a:r>
            <a:r>
              <a:rPr lang="cs-CZ" sz="1200" dirty="0" err="1" smtClean="0">
                <a:hlinkClick r:id="rId2"/>
              </a:rPr>
              <a:t>ln</a:t>
            </a:r>
            <a:r>
              <a:rPr lang="cs-CZ" sz="1200" dirty="0" smtClean="0">
                <a:hlinkClick r:id="rId2"/>
              </a:rPr>
              <a:t>_</a:t>
            </a:r>
            <a:r>
              <a:rPr lang="cs-CZ" sz="1200" dirty="0" err="1" smtClean="0">
                <a:hlinkClick r:id="rId2"/>
              </a:rPr>
              <a:t>zahranici.asp</a:t>
            </a:r>
            <a:r>
              <a:rPr lang="cs-CZ" sz="1200" dirty="0" smtClean="0">
                <a:hlinkClick r:id="rId2"/>
              </a:rPr>
              <a:t>?c=A120402_133003_</a:t>
            </a:r>
            <a:r>
              <a:rPr lang="cs-CZ" sz="1200" dirty="0" err="1" smtClean="0">
                <a:hlinkClick r:id="rId2"/>
              </a:rPr>
              <a:t>ln</a:t>
            </a:r>
            <a:r>
              <a:rPr lang="cs-CZ" sz="1200" dirty="0" smtClean="0">
                <a:hlinkClick r:id="rId2"/>
              </a:rPr>
              <a:t>_</a:t>
            </a:r>
            <a:r>
              <a:rPr lang="cs-CZ" sz="1200" dirty="0" err="1" smtClean="0">
                <a:hlinkClick r:id="rId2"/>
              </a:rPr>
              <a:t>zahranici</a:t>
            </a:r>
            <a:r>
              <a:rPr lang="cs-CZ" sz="1200" dirty="0" smtClean="0">
                <a:hlinkClick r:id="rId2"/>
              </a:rPr>
              <a:t>_</a:t>
            </a:r>
            <a:r>
              <a:rPr lang="cs-CZ" sz="1200" dirty="0" err="1" smtClean="0">
                <a:hlinkClick r:id="rId2"/>
              </a:rPr>
              <a:t>rka</a:t>
            </a:r>
            <a:endParaRPr lang="cs-CZ" sz="1200" dirty="0" smtClean="0"/>
          </a:p>
          <a:p>
            <a:r>
              <a:rPr lang="cs-CZ" dirty="0" smtClean="0"/>
              <a:t>Německý ministr obrany </a:t>
            </a:r>
            <a:r>
              <a:rPr lang="cs-CZ" b="1" dirty="0" smtClean="0"/>
              <a:t>Karl Theodor </a:t>
            </a:r>
            <a:r>
              <a:rPr lang="cs-CZ" b="1" dirty="0" err="1" smtClean="0"/>
              <a:t>zu</a:t>
            </a:r>
            <a:r>
              <a:rPr lang="cs-CZ" b="1" dirty="0" smtClean="0"/>
              <a:t> </a:t>
            </a:r>
            <a:r>
              <a:rPr lang="cs-CZ" b="1" dirty="0" err="1" smtClean="0"/>
              <a:t>Guttenberg</a:t>
            </a:r>
            <a:r>
              <a:rPr lang="cs-CZ" b="1" dirty="0" smtClean="0"/>
              <a:t> </a:t>
            </a:r>
            <a:r>
              <a:rPr lang="cs-CZ" dirty="0" smtClean="0"/>
              <a:t>– opsal doktorskou práci, </a:t>
            </a:r>
            <a:r>
              <a:rPr lang="cs-CZ" dirty="0" smtClean="0"/>
              <a:t>musel </a:t>
            </a:r>
            <a:r>
              <a:rPr lang="cs-CZ" dirty="0" smtClean="0"/>
              <a:t>odstoupit a k tomu zaplatil </a:t>
            </a:r>
            <a:r>
              <a:rPr lang="cs-CZ" dirty="0" smtClean="0"/>
              <a:t>pokutu ve výši 20 tisíc eur, </a:t>
            </a:r>
            <a:r>
              <a:rPr lang="cs-CZ" dirty="0" smtClean="0"/>
              <a:t>které </a:t>
            </a:r>
            <a:r>
              <a:rPr lang="cs-CZ" dirty="0" smtClean="0"/>
              <a:t>půjdou na charitu. </a:t>
            </a:r>
            <a:endParaRPr lang="cs-CZ" dirty="0" smtClean="0"/>
          </a:p>
          <a:p>
            <a:r>
              <a:rPr lang="cs-CZ" sz="1200" dirty="0" smtClean="0"/>
              <a:t>Více na </a:t>
            </a:r>
            <a:r>
              <a:rPr lang="cs-CZ" sz="1200" dirty="0" smtClean="0">
                <a:hlinkClick r:id="rId3"/>
              </a:rPr>
              <a:t>http://aktualne.centrum.cz/zahranici/evropa/clanek.phtml?id=692578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kauzy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Bývalý děkan ESF </a:t>
            </a:r>
            <a:r>
              <a:rPr lang="cs-CZ" b="1" dirty="0" smtClean="0"/>
              <a:t>Martin Svoboda </a:t>
            </a:r>
            <a:r>
              <a:rPr lang="cs-CZ" dirty="0" smtClean="0"/>
              <a:t>odstoupil kvůli podezření z plagiátorství</a:t>
            </a:r>
          </a:p>
          <a:p>
            <a:pPr lvl="1"/>
            <a:r>
              <a:rPr lang="cs-CZ" dirty="0" smtClean="0"/>
              <a:t>Přihlásil se k autorství díla, ve kterém nebyl jako autor uveden a také vydal dvě publikace, jejichž obsah byl shodný s jinými publikacemi, které vyšly v němčině</a:t>
            </a:r>
          </a:p>
          <a:p>
            <a:pPr>
              <a:buNone/>
            </a:pPr>
            <a:r>
              <a:rPr lang="cs-CZ" sz="1200" dirty="0" smtClean="0"/>
              <a:t>Více na </a:t>
            </a:r>
            <a:r>
              <a:rPr lang="cs-CZ" sz="1200" dirty="0" smtClean="0">
                <a:hlinkClick r:id="rId2"/>
              </a:rPr>
              <a:t>http://www.online.</a:t>
            </a:r>
            <a:r>
              <a:rPr lang="cs-CZ" sz="1200" dirty="0" err="1" smtClean="0">
                <a:hlinkClick r:id="rId2"/>
              </a:rPr>
              <a:t>muni.cz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udalosti</a:t>
            </a:r>
            <a:r>
              <a:rPr lang="cs-CZ" sz="1200" dirty="0" smtClean="0">
                <a:hlinkClick r:id="rId2"/>
              </a:rPr>
              <a:t>/1802-dekan-</a:t>
            </a:r>
            <a:r>
              <a:rPr lang="cs-CZ" sz="1200" dirty="0" err="1" smtClean="0">
                <a:hlinkClick r:id="rId2"/>
              </a:rPr>
              <a:t>esf</a:t>
            </a:r>
            <a:r>
              <a:rPr lang="cs-CZ" sz="1200" dirty="0" smtClean="0">
                <a:hlinkClick r:id="rId2"/>
              </a:rPr>
              <a:t>-odstoupil-pro-</a:t>
            </a:r>
            <a:r>
              <a:rPr lang="cs-CZ" sz="1200" dirty="0" err="1" smtClean="0">
                <a:hlinkClick r:id="rId2"/>
              </a:rPr>
              <a:t>podezreni</a:t>
            </a:r>
            <a:r>
              <a:rPr lang="cs-CZ" sz="1200" dirty="0" smtClean="0">
                <a:hlinkClick r:id="rId2"/>
              </a:rPr>
              <a:t>-z-</a:t>
            </a:r>
            <a:r>
              <a:rPr lang="cs-CZ" sz="1200" dirty="0" err="1" smtClean="0">
                <a:hlinkClick r:id="rId2"/>
              </a:rPr>
              <a:t>plagiatorstvi</a:t>
            </a:r>
            <a:endParaRPr lang="cs-CZ" sz="1200" dirty="0" smtClean="0"/>
          </a:p>
          <a:p>
            <a:r>
              <a:rPr lang="cs-CZ" dirty="0" smtClean="0"/>
              <a:t>Právnická fakulta řešila případ dvou studentek, které ve své diplomové a rigorózní práci doslovně přepsaly 11 a 4 strany z časopisu Právní rádce</a:t>
            </a:r>
          </a:p>
          <a:p>
            <a:pPr>
              <a:buNone/>
            </a:pPr>
            <a:r>
              <a:rPr lang="cs-CZ" sz="1200" dirty="0" smtClean="0"/>
              <a:t>Více na </a:t>
            </a:r>
            <a:r>
              <a:rPr lang="cs-CZ" sz="1200" dirty="0" smtClean="0">
                <a:hlinkClick r:id="rId3"/>
              </a:rPr>
              <a:t>http://zpravy.idnes.cz/prava-v-brne-nasla-tri-plagiaty-univerzita-zridi-eticke-komise-p75-/domaci.aspx?c=A100511_075140_studium_taj</a:t>
            </a:r>
            <a:r>
              <a:rPr lang="cs-CZ" sz="1200" dirty="0" smtClean="0"/>
              <a:t> </a:t>
            </a:r>
          </a:p>
          <a:p>
            <a:pPr>
              <a:buNone/>
            </a:pPr>
            <a:endParaRPr lang="cs-CZ" sz="1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řeší odhalené plagiátorství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 ČR zatím není plagiátorství ošetřeno zákonem, každá VŠ to řeší individuálně</a:t>
            </a:r>
          </a:p>
          <a:p>
            <a:r>
              <a:rPr lang="cs-CZ" dirty="0" smtClean="0"/>
              <a:t>Zákon o vysokých školách - </a:t>
            </a:r>
            <a:r>
              <a:rPr lang="cs-CZ" b="1" dirty="0" smtClean="0"/>
              <a:t>Disciplinární přestupek</a:t>
            </a:r>
          </a:p>
          <a:p>
            <a:r>
              <a:rPr lang="cs-CZ" b="1" dirty="0" smtClean="0"/>
              <a:t>§ </a:t>
            </a:r>
            <a:r>
              <a:rPr lang="cs-CZ" b="1" dirty="0" smtClean="0"/>
              <a:t>64 </a:t>
            </a:r>
            <a:r>
              <a:rPr lang="cs-CZ" dirty="0" smtClean="0"/>
              <a:t>Disciplinárním </a:t>
            </a:r>
            <a:r>
              <a:rPr lang="cs-CZ" dirty="0" smtClean="0"/>
              <a:t>přestupkem je zaviněné porušení povinností stanovených právními předpisy nebo vnitřními předpisy vysoké školy a jejích součástí.</a:t>
            </a:r>
          </a:p>
          <a:p>
            <a:r>
              <a:rPr lang="cs-CZ" b="1" dirty="0" smtClean="0"/>
              <a:t>§ </a:t>
            </a:r>
            <a:r>
              <a:rPr lang="cs-CZ" b="1" dirty="0" smtClean="0"/>
              <a:t>65 </a:t>
            </a:r>
            <a:r>
              <a:rPr lang="cs-CZ" dirty="0" smtClean="0"/>
              <a:t>(1</a:t>
            </a:r>
            <a:r>
              <a:rPr lang="cs-CZ" dirty="0" smtClean="0"/>
              <a:t>) Za disciplinární přestupek lze uložit některou z následujících sankcí:</a:t>
            </a:r>
          </a:p>
          <a:p>
            <a:r>
              <a:rPr lang="cs-CZ" dirty="0" smtClean="0"/>
              <a:t>a)     napomenutí,</a:t>
            </a:r>
          </a:p>
          <a:p>
            <a:r>
              <a:rPr lang="cs-CZ" dirty="0" smtClean="0"/>
              <a:t>b)    podmíněné vyloučení ze studia se stanovením lhůty a podmínek k osvědčení,</a:t>
            </a:r>
          </a:p>
          <a:p>
            <a:r>
              <a:rPr lang="cs-CZ" dirty="0" smtClean="0"/>
              <a:t>c)     vyloučení ze studia.</a:t>
            </a:r>
          </a:p>
          <a:p>
            <a:r>
              <a:rPr lang="cs-CZ" dirty="0" smtClean="0"/>
              <a:t>(2) Od uložení sankce je možné upustit, jestliže samotné projednání disciplinárního přestupku vede k nápravě.</a:t>
            </a:r>
          </a:p>
          <a:p>
            <a:r>
              <a:rPr lang="cs-CZ" dirty="0" smtClean="0"/>
              <a:t>(3) Při ukládání sankcí se přihlíží k charakteru jednání, jímž byl disciplinární přestupek spáchán, k okolnostem, za nichž k němu došlo, ke způsobeným následkům, k míře zavinění, jakož i k dosavadnímu chování studenta, který se disciplinárního přestupku dopustil a k projevené snaze o nápravu jeho následků. Vyloučit ze studia lze pouze v případě úmyslného spáchání disciplinárního přestupku.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Tutoriál - </a:t>
            </a:r>
            <a:r>
              <a:rPr lang="cs-CZ" dirty="0" smtClean="0"/>
              <a:t>plagiátorství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://library.leeds.ac.uk/tutorials/plagiarism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Rozhovor Martina Krčála s Vladimírou Dvořákovou</a:t>
            </a:r>
          </a:p>
          <a:p>
            <a:r>
              <a:rPr lang="cs-CZ" dirty="0" smtClean="0">
                <a:hlinkClick r:id="rId3"/>
              </a:rPr>
              <a:t>http://www.rozhlas.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radio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cesko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exkluzivne</a:t>
            </a:r>
            <a:r>
              <a:rPr lang="cs-CZ" dirty="0" smtClean="0">
                <a:hlinkClick r:id="rId3"/>
              </a:rPr>
              <a:t>/_zprava/</a:t>
            </a:r>
            <a:r>
              <a:rPr lang="cs-CZ" dirty="0" err="1" smtClean="0">
                <a:hlinkClick r:id="rId3"/>
              </a:rPr>
              <a:t>opsana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prace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pripomina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slovni</a:t>
            </a:r>
            <a:r>
              <a:rPr lang="cs-CZ" dirty="0" smtClean="0">
                <a:hlinkClick r:id="rId3"/>
              </a:rPr>
              <a:t>-fotbal-</a:t>
            </a:r>
            <a:r>
              <a:rPr lang="cs-CZ" dirty="0" err="1" smtClean="0">
                <a:hlinkClick r:id="rId3"/>
              </a:rPr>
              <a:t>rika</a:t>
            </a:r>
            <a:r>
              <a:rPr lang="cs-CZ" dirty="0" smtClean="0">
                <a:hlinkClick r:id="rId3"/>
              </a:rPr>
              <a:t>-odbornice--</a:t>
            </a:r>
            <a:r>
              <a:rPr lang="cs-CZ" dirty="0" smtClean="0">
                <a:hlinkClick r:id="rId3"/>
              </a:rPr>
              <a:t>1047845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plagiarism.org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plag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article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types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of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plagiarism.html</a:t>
            </a:r>
            <a:endParaRPr lang="cs-CZ" dirty="0" smtClean="0"/>
          </a:p>
          <a:p>
            <a:r>
              <a:rPr lang="cs-CZ" dirty="0" smtClean="0"/>
              <a:t>KRATOCHVÍL, Jiří (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.) </a:t>
            </a:r>
            <a:r>
              <a:rPr lang="cs-CZ" i="1" dirty="0" smtClean="0"/>
              <a:t>Metodika tvorby bibliografických citací</a:t>
            </a:r>
            <a:r>
              <a:rPr lang="cs-CZ" dirty="0" smtClean="0"/>
              <a:t> (1. vydání) </a:t>
            </a:r>
            <a:r>
              <a:rPr lang="cs-CZ" dirty="0" err="1" smtClean="0"/>
              <a:t>Elportál</a:t>
            </a:r>
            <a:r>
              <a:rPr lang="cs-CZ" dirty="0" smtClean="0"/>
              <a:t>, Brno : Masarykova univerzita. ISSN 1802-128X. 2010</a:t>
            </a:r>
          </a:p>
          <a:p>
            <a:r>
              <a:rPr lang="cs-CZ" dirty="0" smtClean="0"/>
              <a:t>LORENZ, Michal. </a:t>
            </a:r>
            <a:r>
              <a:rPr lang="cs-CZ" i="1" dirty="0" smtClean="0"/>
              <a:t>Studijní texty k informační etice.</a:t>
            </a:r>
            <a:r>
              <a:rPr lang="cs-CZ" dirty="0" smtClean="0"/>
              <a:t> </a:t>
            </a:r>
            <a:r>
              <a:rPr lang="en-US" dirty="0" smtClean="0"/>
              <a:t>[online] </a:t>
            </a:r>
            <a:r>
              <a:rPr lang="en-US" dirty="0" err="1" smtClean="0"/>
              <a:t>dostupn</a:t>
            </a:r>
            <a:r>
              <a:rPr lang="cs-CZ" dirty="0" smtClean="0"/>
              <a:t>é z URL: Kurzy.knihovna.</a:t>
            </a:r>
            <a:r>
              <a:rPr lang="cs-CZ" dirty="0" err="1" smtClean="0"/>
              <a:t>cz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dirty="0" smtClean="0"/>
              <a:t>Zásady Publikační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537321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400" b="1" dirty="0" smtClean="0"/>
              <a:t>Uvádíme všechny zdroje, z nichž jsme čerpali  a neuvádíme zdroje, z nichž jsme nečerpali </a:t>
            </a:r>
          </a:p>
          <a:p>
            <a:r>
              <a:rPr lang="cs-CZ" dirty="0" smtClean="0"/>
              <a:t>Viz zákon 121/2000 </a:t>
            </a:r>
            <a:r>
              <a:rPr lang="cs-CZ" dirty="0" err="1" smtClean="0"/>
              <a:t>Sb</a:t>
            </a:r>
            <a:r>
              <a:rPr lang="cs-CZ" dirty="0" smtClean="0"/>
              <a:t>, </a:t>
            </a:r>
            <a:r>
              <a:rPr lang="cs-CZ" b="1" dirty="0" smtClean="0"/>
              <a:t>§ 31 Citace</a:t>
            </a:r>
          </a:p>
          <a:p>
            <a:r>
              <a:rPr lang="cs-CZ" b="1" dirty="0" smtClean="0"/>
              <a:t>(1)</a:t>
            </a:r>
            <a:r>
              <a:rPr lang="cs-CZ" dirty="0" smtClean="0"/>
              <a:t> Do práva autorského nezasahuje ten, kdo</a:t>
            </a:r>
            <a:br>
              <a:rPr lang="cs-CZ" dirty="0" smtClean="0"/>
            </a:br>
            <a:r>
              <a:rPr lang="cs-CZ" dirty="0" smtClean="0"/>
              <a:t>a) užije v odůvodněné míře výňatky ze zveřejněných děl jiných autorů ve svém díle,</a:t>
            </a:r>
            <a:br>
              <a:rPr lang="cs-CZ" dirty="0" smtClean="0"/>
            </a:br>
            <a:r>
              <a:rPr lang="cs-CZ" dirty="0" smtClean="0"/>
              <a:t>b) 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  <a:br>
              <a:rPr lang="cs-CZ" dirty="0" smtClean="0"/>
            </a:br>
            <a:r>
              <a:rPr lang="cs-CZ" dirty="0" smtClean="0"/>
              <a:t>c) 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vždy je však nutno uvést, je-li to možné, jméno autora, nejde-li o dílo anonymní, nebo jméno osoby, pod jejímž jménem se dílo uvádí na veřejnost, a dále název díla a pramen.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publikační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b="1" dirty="0" smtClean="0"/>
              <a:t>2. Zachováváme anonymitu a soukromí lidí</a:t>
            </a:r>
          </a:p>
          <a:p>
            <a:pPr marL="514350" indent="-514350"/>
            <a:r>
              <a:rPr lang="cs-CZ" dirty="0" smtClean="0"/>
              <a:t>Jedná se o případy, kdy chceme publikovat výsledek pokusu nebo výzkumu, který je spjatý s konkrétními osobami – pro zveřejnění osobních dat musíme mít souhlas zúčastněných, pokud ho nemáme, zůstanou anonymní</a:t>
            </a:r>
          </a:p>
          <a:p>
            <a:pPr marL="514350" indent="-514350"/>
            <a:r>
              <a:rPr lang="cs-CZ" dirty="0" smtClean="0"/>
              <a:t>Pozor na zveřejňování fotografií!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publikační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3. Nezveřejňujeme vymyšlené výsledky či záměrně zkreslená fakta</a:t>
            </a:r>
          </a:p>
          <a:p>
            <a:r>
              <a:rPr lang="cs-CZ" dirty="0" smtClean="0"/>
              <a:t>Výsledky své práce neupravujeme, neměníme ani nevynecháváme jen proto, abychom dosáhli požadovaného cíle</a:t>
            </a:r>
          </a:p>
          <a:p>
            <a:r>
              <a:rPr lang="cs-CZ" dirty="0" smtClean="0"/>
              <a:t>Zveřejnění nesprávného zjištění může v extrémních případech vyvolat všeobecnou paniku (převratný lék na rakovinu apod.)</a:t>
            </a:r>
          </a:p>
          <a:p>
            <a:r>
              <a:rPr lang="cs-CZ" dirty="0" smtClean="0"/>
              <a:t>Z nesprávných výsledků pak mohou vycházet jiní autoři a kvalita jejich prací je tím ohrožena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publikační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4. Nevytváříme plagiáty </a:t>
            </a:r>
          </a:p>
          <a:p>
            <a:r>
              <a:rPr lang="cs-CZ" dirty="0" smtClean="0"/>
              <a:t>Citovat, </a:t>
            </a:r>
            <a:r>
              <a:rPr lang="cs-CZ" dirty="0" err="1" smtClean="0"/>
              <a:t>citovat</a:t>
            </a:r>
            <a:r>
              <a:rPr lang="cs-CZ" dirty="0" smtClean="0"/>
              <a:t> a citovat!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5. Za výsledky práce přijímáme zodpovědnost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6. Nezveřejňujeme opakovaně stejné výsledky</a:t>
            </a:r>
          </a:p>
          <a:p>
            <a:r>
              <a:rPr lang="cs-CZ" dirty="0" smtClean="0"/>
              <a:t>Nekopírujeme sami sebe recyklováním článků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Plagiát – </a:t>
            </a:r>
            <a:r>
              <a:rPr lang="cs-CZ" dirty="0" smtClean="0"/>
              <a:t>dílo, jež někdo jiný než původní autor vydává za své</a:t>
            </a:r>
            <a:endParaRPr lang="cs-CZ" b="1" dirty="0" smtClean="0"/>
          </a:p>
          <a:p>
            <a:r>
              <a:rPr lang="cs-CZ" b="1" dirty="0" smtClean="0"/>
              <a:t>Plagiátorství</a:t>
            </a:r>
            <a:r>
              <a:rPr lang="cs-CZ" dirty="0" smtClean="0"/>
              <a:t> </a:t>
            </a:r>
            <a:r>
              <a:rPr lang="cs-CZ" dirty="0" smtClean="0"/>
              <a:t>– projev, který nevhodně či podvodně využívá již existující práci bez svolení či uvedení jejího autora</a:t>
            </a:r>
          </a:p>
          <a:p>
            <a:r>
              <a:rPr lang="cs-CZ" b="1" dirty="0" err="1" smtClean="0"/>
              <a:t>Antiplagiátorská</a:t>
            </a:r>
            <a:r>
              <a:rPr lang="cs-CZ" b="1" dirty="0" smtClean="0"/>
              <a:t> politika </a:t>
            </a:r>
            <a:r>
              <a:rPr lang="cs-CZ" dirty="0" smtClean="0"/>
              <a:t>– opatření zveřejněná  a prosazovaná organizací, která spravuje oblast záležitostí spojených s prevencí, detekcí a postihy za nedovolené napodobování a přejímání děl bez svolení či uvedení autora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Definice</a:t>
            </a:r>
            <a:r>
              <a:rPr lang="en-US" b="1" dirty="0" smtClean="0"/>
              <a:t> </a:t>
            </a:r>
            <a:r>
              <a:rPr lang="en-US" b="1" dirty="0" err="1" smtClean="0"/>
              <a:t>plag</a:t>
            </a:r>
            <a:r>
              <a:rPr lang="cs-CZ" b="1" dirty="0" err="1" smtClean="0"/>
              <a:t>iátorství</a:t>
            </a:r>
            <a:r>
              <a:rPr lang="cs-CZ" b="1" dirty="0" smtClean="0"/>
              <a:t>:</a:t>
            </a:r>
          </a:p>
          <a:p>
            <a:r>
              <a:rPr lang="cs-CZ" dirty="0" smtClean="0"/>
              <a:t>Dle ČSN ISO 5127-2003 „Informace a dokumentace - Slovník”: </a:t>
            </a:r>
            <a:r>
              <a:rPr lang="cs-CZ" i="1" dirty="0" smtClean="0"/>
              <a:t>„Představení duševního díla jiného autora půjčeného nebo napodobeného v celku nebo z části, jako svého vlastního</a:t>
            </a:r>
            <a:r>
              <a:rPr lang="cs-CZ" dirty="0" smtClean="0"/>
              <a:t>.”</a:t>
            </a:r>
          </a:p>
          <a:p>
            <a:r>
              <a:rPr lang="cs-CZ" dirty="0" smtClean="0"/>
              <a:t>Dle České terminologické databáze knihovní a informační vědy (TDKIV)</a:t>
            </a:r>
            <a:r>
              <a:rPr lang="en-US" dirty="0" smtClean="0"/>
              <a:t>: </a:t>
            </a:r>
            <a:r>
              <a:rPr lang="cs-CZ" dirty="0" smtClean="0"/>
              <a:t>„</a:t>
            </a:r>
            <a:r>
              <a:rPr lang="cs-CZ" i="1" dirty="0" smtClean="0"/>
              <a:t>Nedovolená napodobenina (přesná nebo částečná) uměleckého nebo vědeckého díla jiné osoby, která je bez uvedení předlohy vydávána za originál; její původce tak porušuje autorská práva autora původní předlohy.”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Antiplagiátorská</a:t>
            </a:r>
            <a:r>
              <a:rPr lang="cs-CZ" dirty="0" smtClean="0"/>
              <a:t>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Měla by obsahovat:</a:t>
            </a:r>
          </a:p>
          <a:p>
            <a:r>
              <a:rPr lang="cs-CZ" dirty="0" smtClean="0"/>
              <a:t>Zdůvodnění, proč je důležitá</a:t>
            </a:r>
          </a:p>
          <a:p>
            <a:r>
              <a:rPr lang="cs-CZ" dirty="0" smtClean="0"/>
              <a:t>Vymezení, co je to plagiátorství</a:t>
            </a:r>
          </a:p>
          <a:p>
            <a:r>
              <a:rPr lang="cs-CZ" dirty="0" smtClean="0"/>
              <a:t>Popis, kdy k plagiátorství dochází (rozlišení citací, parafrází apod.)</a:t>
            </a:r>
          </a:p>
          <a:p>
            <a:r>
              <a:rPr lang="cs-CZ" dirty="0" smtClean="0"/>
              <a:t>Návrh, jak se plagiátorství vyhnout</a:t>
            </a:r>
          </a:p>
          <a:p>
            <a:r>
              <a:rPr lang="cs-CZ" dirty="0" smtClean="0"/>
              <a:t>Postihy za plagiátorství v různých situacích (seminární práce, diplomová práce, </a:t>
            </a:r>
            <a:r>
              <a:rPr lang="cs-CZ" dirty="0" err="1" smtClean="0"/>
              <a:t>kolaborativní</a:t>
            </a:r>
            <a:r>
              <a:rPr lang="cs-CZ" dirty="0" smtClean="0"/>
              <a:t> projekt, výzkum apod.)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506</TotalTime>
  <Words>1603</Words>
  <Application>Microsoft Office PowerPoint</Application>
  <PresentationFormat>Předvádění na obrazovce (4:3)</PresentationFormat>
  <Paragraphs>163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Motiv1</vt:lpstr>
      <vt:lpstr>publikační etika a plagiátorství</vt:lpstr>
      <vt:lpstr>Publikační etika</vt:lpstr>
      <vt:lpstr>Zásady Publikační etiky</vt:lpstr>
      <vt:lpstr>Zásady publikační etiky</vt:lpstr>
      <vt:lpstr>Zásady publikační etiky</vt:lpstr>
      <vt:lpstr>Zásady publikační etiky</vt:lpstr>
      <vt:lpstr>plagiátorství</vt:lpstr>
      <vt:lpstr>Co je plagiátorství</vt:lpstr>
      <vt:lpstr>Antiplagiátorská politika</vt:lpstr>
      <vt:lpstr>Komerční plagiátorství</vt:lpstr>
      <vt:lpstr>Komerční plagiátorství</vt:lpstr>
      <vt:lpstr>Komerční plagiátorství z hlediska az</vt:lpstr>
      <vt:lpstr>Komerční plagiátorství – PŘÍKLADY FIREM</vt:lpstr>
      <vt:lpstr>Námět k diskuzi</vt:lpstr>
      <vt:lpstr>Příčiny plagiátorství</vt:lpstr>
      <vt:lpstr>Studenti by si měli uvědomit, že:</vt:lpstr>
      <vt:lpstr>Jak předcházet plagiátorství</vt:lpstr>
      <vt:lpstr>Co není plagiátorství</vt:lpstr>
      <vt:lpstr>Odhalování plagiátorství</vt:lpstr>
      <vt:lpstr>Typy plagiátorů, kteří necitují</vt:lpstr>
      <vt:lpstr>Typy plagiátorů, kteří citují</vt:lpstr>
      <vt:lpstr>kauzy historické</vt:lpstr>
      <vt:lpstr>kauzy akademiků</vt:lpstr>
      <vt:lpstr>kauzy politiků</vt:lpstr>
      <vt:lpstr>kauzy na mu</vt:lpstr>
      <vt:lpstr>Jak se řeší odhalené plagiátorství studentů</vt:lpstr>
      <vt:lpstr>doplňující materiály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etika a plagiátorství</dc:title>
  <dc:creator>DELL1</dc:creator>
  <cp:lastModifiedBy>Iva Zadražilová</cp:lastModifiedBy>
  <cp:revision>49</cp:revision>
  <dcterms:created xsi:type="dcterms:W3CDTF">2012-04-25T10:53:14Z</dcterms:created>
  <dcterms:modified xsi:type="dcterms:W3CDTF">2012-04-27T06:55:59Z</dcterms:modified>
</cp:coreProperties>
</file>