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6" r:id="rId11"/>
    <p:sldId id="268" r:id="rId12"/>
    <p:sldId id="270" r:id="rId13"/>
    <p:sldId id="272" r:id="rId14"/>
    <p:sldId id="271" r:id="rId15"/>
    <p:sldId id="277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drazilova@phil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lf.phil.muni.cz/elf/course/view.php?id=335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urzmkm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odborných textů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2012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 VIKBA30</a:t>
            </a:r>
            <a:endParaRPr lang="cs-CZ" dirty="0"/>
          </a:p>
        </p:txBody>
      </p:sp>
      <p:pic>
        <p:nvPicPr>
          <p:cNvPr id="4" name="Zástupný symbol pro obsah 3" descr="Bloom digitalni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3890198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691680" y="5229200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Bloomova</a:t>
            </a:r>
            <a:r>
              <a:rPr lang="cs-CZ" sz="2400" b="1" dirty="0" smtClean="0"/>
              <a:t> taxonomie výukových cílů</a:t>
            </a:r>
            <a:endParaRPr lang="cs-CZ" sz="2400" b="1" dirty="0"/>
          </a:p>
        </p:txBody>
      </p:sp>
      <p:cxnSp>
        <p:nvCxnSpPr>
          <p:cNvPr id="7" name="Přímá spojovací šipka 6"/>
          <p:cNvCxnSpPr/>
          <p:nvPr/>
        </p:nvCxnSpPr>
        <p:spPr>
          <a:xfrm flipH="1" flipV="1">
            <a:off x="6948264" y="1916832"/>
            <a:ext cx="72008" cy="28803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tématu odborného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Zařazení tématu do kurikula</a:t>
            </a:r>
          </a:p>
          <a:p>
            <a:r>
              <a:rPr lang="cs-CZ" dirty="0" smtClean="0"/>
              <a:t>Smysl tvorby odborných textů</a:t>
            </a:r>
          </a:p>
          <a:p>
            <a:r>
              <a:rPr lang="cs-CZ" dirty="0" smtClean="0"/>
              <a:t>Motivace – je psaní důležité?</a:t>
            </a:r>
          </a:p>
          <a:p>
            <a:r>
              <a:rPr lang="cs-CZ" dirty="0" smtClean="0"/>
              <a:t>Kritické myšlení – </a:t>
            </a:r>
            <a:r>
              <a:rPr lang="cs-CZ" dirty="0" err="1" smtClean="0"/>
              <a:t>Reading</a:t>
            </a:r>
            <a:r>
              <a:rPr lang="en-US" dirty="0" smtClean="0"/>
              <a:t>&amp;</a:t>
            </a:r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(RWCT)</a:t>
            </a:r>
            <a:endParaRPr lang="en-US" dirty="0" smtClean="0"/>
          </a:p>
          <a:p>
            <a:r>
              <a:rPr lang="en-US" dirty="0" err="1" smtClean="0"/>
              <a:t>Tvorba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cs-CZ" dirty="0" smtClean="0"/>
              <a:t> v průběhu vzdělávacího procesu –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cs-CZ" dirty="0" smtClean="0"/>
              <a:t>ZŠ, SŠ a VŠ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Musí splňovat obsahové i formální náležitosti</a:t>
            </a:r>
          </a:p>
          <a:p>
            <a:r>
              <a:rPr lang="cs-CZ" dirty="0" smtClean="0"/>
              <a:t>Obsahuje odbornou terminologii</a:t>
            </a:r>
          </a:p>
          <a:p>
            <a:r>
              <a:rPr lang="cs-CZ" dirty="0" smtClean="0"/>
              <a:t>Autor se snaží čtenáři něco vysvětlit nebo popsat</a:t>
            </a:r>
          </a:p>
          <a:p>
            <a:r>
              <a:rPr lang="cs-CZ" dirty="0" smtClean="0"/>
              <a:t>Logika výstavby textu postupuje od známého k neznámému</a:t>
            </a:r>
          </a:p>
          <a:p>
            <a:r>
              <a:rPr lang="cs-CZ" dirty="0" smtClean="0"/>
              <a:t>Autor píše pro určitého čtenáře, ne pro sebe, ale také ne pro všechno lidstvo</a:t>
            </a:r>
          </a:p>
          <a:p>
            <a:r>
              <a:rPr lang="cs-CZ" dirty="0" smtClean="0"/>
              <a:t>Odborný text má vždy specifické zaměření</a:t>
            </a:r>
          </a:p>
          <a:p>
            <a:r>
              <a:rPr lang="cs-CZ" dirty="0" smtClean="0"/>
              <a:t>Snaží se o objektivitu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Odborný text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Umělecký text</a:t>
            </a:r>
          </a:p>
          <a:p>
            <a:pPr lvl="1"/>
            <a:r>
              <a:rPr lang="cs-CZ" dirty="0" smtClean="0"/>
              <a:t>Většinou obsahuje zápletku</a:t>
            </a:r>
          </a:p>
          <a:p>
            <a:pPr lvl="1"/>
            <a:r>
              <a:rPr lang="cs-CZ" dirty="0" smtClean="0"/>
              <a:t>Jeho účelem je čtenáře pobavit nebo jim poskytnout umělecký zážitek</a:t>
            </a:r>
          </a:p>
          <a:p>
            <a:pPr lvl="1"/>
            <a:r>
              <a:rPr lang="cs-CZ" dirty="0" smtClean="0"/>
              <a:t>Je epický, vytváří postupné dějové linie</a:t>
            </a:r>
          </a:p>
          <a:p>
            <a:r>
              <a:rPr lang="cs-CZ" b="1" dirty="0" smtClean="0"/>
              <a:t>Publicistický text</a:t>
            </a:r>
          </a:p>
          <a:p>
            <a:pPr lvl="1"/>
            <a:r>
              <a:rPr lang="cs-CZ" dirty="0" smtClean="0"/>
              <a:t>Je aktuální, přesvědčivý, poučný, ironický, vtipný…</a:t>
            </a:r>
          </a:p>
          <a:p>
            <a:pPr lvl="1"/>
            <a:r>
              <a:rPr lang="cs-CZ" dirty="0" smtClean="0"/>
              <a:t>Klade důraz na rozmanité jazykové prostředky</a:t>
            </a:r>
          </a:p>
          <a:p>
            <a:pPr lvl="1"/>
            <a:r>
              <a:rPr lang="cs-CZ" dirty="0" smtClean="0"/>
              <a:t>Obsahuje hovorové výrazy, metaforické a expresivní věty, přímou řeč</a:t>
            </a:r>
          </a:p>
          <a:p>
            <a:pPr lvl="1"/>
            <a:r>
              <a:rPr lang="cs-CZ" dirty="0" smtClean="0"/>
              <a:t>Snaží se maximálně zaujmout čtenáře</a:t>
            </a:r>
          </a:p>
          <a:p>
            <a:pPr lvl="1"/>
            <a:r>
              <a:rPr lang="cs-CZ" dirty="0" smtClean="0"/>
              <a:t>Bývá subjektivní</a:t>
            </a:r>
          </a:p>
          <a:p>
            <a:pPr algn="ctr">
              <a:buNone/>
            </a:pPr>
            <a:r>
              <a:rPr lang="cs-CZ" b="1" dirty="0" smtClean="0"/>
              <a:t>NEODKAZUJÍ SE NA POUŽITÉ ZDROJE!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Není to jen o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Pochopení tématu</a:t>
            </a:r>
          </a:p>
          <a:p>
            <a:r>
              <a:rPr lang="cs-CZ" dirty="0" smtClean="0"/>
              <a:t>Vyhledání relevantních zdrojů</a:t>
            </a:r>
          </a:p>
          <a:p>
            <a:r>
              <a:rPr lang="cs-CZ" dirty="0" smtClean="0"/>
              <a:t>Důkladné zpracování materiálů</a:t>
            </a:r>
          </a:p>
          <a:p>
            <a:r>
              <a:rPr lang="cs-CZ" dirty="0" smtClean="0"/>
              <a:t>Stručné a výstižné vyjadřování myšlenek</a:t>
            </a:r>
          </a:p>
          <a:p>
            <a:r>
              <a:rPr lang="cs-CZ" dirty="0" smtClean="0"/>
              <a:t>Kritický přístup ke čtenému i psanému textu</a:t>
            </a:r>
          </a:p>
          <a:p>
            <a:r>
              <a:rPr lang="cs-CZ" dirty="0" smtClean="0"/>
              <a:t>Rozlišení podstatného od nepodstatného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 zásad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Zvolte si téma</a:t>
            </a:r>
          </a:p>
          <a:p>
            <a:r>
              <a:rPr lang="cs-CZ" dirty="0" smtClean="0"/>
              <a:t>Vyberte si vedoucího (konzultanta)</a:t>
            </a:r>
          </a:p>
          <a:p>
            <a:r>
              <a:rPr lang="cs-CZ" dirty="0" smtClean="0"/>
              <a:t>Stanovte si termín</a:t>
            </a:r>
          </a:p>
          <a:p>
            <a:r>
              <a:rPr lang="cs-CZ" dirty="0" smtClean="0"/>
              <a:t>Sepište si nejdůležitější body vaší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Určete si cíle</a:t>
            </a:r>
          </a:p>
          <a:p>
            <a:r>
              <a:rPr lang="cs-CZ" dirty="0" smtClean="0"/>
              <a:t>Vyberte si správný software</a:t>
            </a:r>
          </a:p>
          <a:p>
            <a:r>
              <a:rPr lang="cs-CZ" dirty="0" smtClean="0"/>
              <a:t>Najděte si vhodný čas pro psaní</a:t>
            </a:r>
          </a:p>
          <a:p>
            <a:r>
              <a:rPr lang="cs-CZ" dirty="0" smtClean="0"/>
              <a:t>Stanovte si odměny</a:t>
            </a:r>
          </a:p>
          <a:p>
            <a:r>
              <a:rPr lang="cs-CZ" dirty="0" smtClean="0"/>
              <a:t>Nikdy to nevzdávejte!</a:t>
            </a:r>
          </a:p>
          <a:p>
            <a:r>
              <a:rPr lang="cs-CZ" dirty="0" smtClean="0"/>
              <a:t>Vždy napište alespoň pár </a:t>
            </a:r>
            <a:r>
              <a:rPr lang="cs-CZ" dirty="0" smtClean="0"/>
              <a:t>vět!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Motivace k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Psaní mě nadevše baví, jsem grafoman</a:t>
            </a:r>
          </a:p>
          <a:p>
            <a:r>
              <a:rPr lang="cs-CZ" dirty="0" smtClean="0"/>
              <a:t>Těším se, že si někdo konečně bude muset přečíst můj výtvor</a:t>
            </a:r>
          </a:p>
          <a:p>
            <a:r>
              <a:rPr lang="cs-CZ" dirty="0" smtClean="0"/>
              <a:t>Musím všem svěřit své geniální myšlenky</a:t>
            </a:r>
          </a:p>
          <a:p>
            <a:r>
              <a:rPr lang="cs-CZ" dirty="0" smtClean="0"/>
              <a:t>Nudím se a tak píšu</a:t>
            </a:r>
          </a:p>
          <a:p>
            <a:r>
              <a:rPr lang="cs-CZ" dirty="0" smtClean="0"/>
              <a:t>Neumím nic jiného než psát</a:t>
            </a:r>
          </a:p>
          <a:p>
            <a:r>
              <a:rPr lang="cs-CZ" dirty="0" smtClean="0"/>
              <a:t>Mám potřebu vyjádřit se jinak než orálně</a:t>
            </a:r>
          </a:p>
          <a:p>
            <a:r>
              <a:rPr lang="cs-CZ" dirty="0" smtClean="0"/>
              <a:t>Chci, aby po mě něco zbylo</a:t>
            </a:r>
          </a:p>
          <a:p>
            <a:r>
              <a:rPr lang="cs-CZ" b="1" dirty="0" smtClean="0"/>
              <a:t>Chci změnit svět!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 knih, které změnily svět</a:t>
            </a:r>
            <a:endParaRPr lang="cs-CZ" dirty="0"/>
          </a:p>
        </p:txBody>
      </p:sp>
      <p:pic>
        <p:nvPicPr>
          <p:cNvPr id="4" name="Zástupný symbol pro obsah 3" descr="Dvanáct knih, které změnily svě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27584" y="1844824"/>
            <a:ext cx="294247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3995936" y="1700808"/>
            <a:ext cx="4176464" cy="4525963"/>
          </a:xfrm>
        </p:spPr>
        <p:txBody>
          <a:bodyPr/>
          <a:lstStyle/>
          <a:p>
            <a:r>
              <a:rPr lang="cs-CZ" dirty="0" smtClean="0"/>
              <a:t>O původu </a:t>
            </a:r>
            <a:r>
              <a:rPr lang="cs-CZ" dirty="0" smtClean="0"/>
              <a:t>druhů</a:t>
            </a:r>
          </a:p>
          <a:p>
            <a:r>
              <a:rPr lang="cs-CZ" b="0" dirty="0" smtClean="0"/>
              <a:t>(Charles </a:t>
            </a:r>
            <a:r>
              <a:rPr lang="cs-CZ" b="0" dirty="0" smtClean="0"/>
              <a:t>Darwin 1859)</a:t>
            </a:r>
          </a:p>
          <a:p>
            <a:endParaRPr lang="cs-CZ" dirty="0" smtClean="0"/>
          </a:p>
          <a:p>
            <a:r>
              <a:rPr lang="cs-CZ" b="0" i="1" dirty="0" smtClean="0"/>
              <a:t>Ale taky:</a:t>
            </a:r>
          </a:p>
          <a:p>
            <a:r>
              <a:rPr lang="cs-CZ" dirty="0" smtClean="0"/>
              <a:t>Pravidla fotbalové asociace </a:t>
            </a:r>
            <a:r>
              <a:rPr lang="cs-CZ" b="0" dirty="0" smtClean="0"/>
              <a:t>(1863)</a:t>
            </a:r>
            <a:endParaRPr lang="cs-CZ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NEZAPOMEŇTE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KDO PÍŠE DOBŘE, OBVYKLE PÍŠE I RÁD</a:t>
            </a:r>
          </a:p>
          <a:p>
            <a:r>
              <a:rPr lang="cs-CZ" sz="3600" dirty="0" smtClean="0"/>
              <a:t>KDO PÍŠE RÁD, VĚTŠINOU PÍŠE I </a:t>
            </a:r>
            <a:r>
              <a:rPr lang="cs-CZ" sz="3600" dirty="0" smtClean="0"/>
              <a:t>DOBŘE</a:t>
            </a:r>
          </a:p>
          <a:p>
            <a:endParaRPr lang="cs-CZ" sz="3600" dirty="0" smtClean="0"/>
          </a:p>
          <a:p>
            <a:pPr algn="r">
              <a:buNone/>
            </a:pPr>
            <a:r>
              <a:rPr lang="cs-CZ" sz="3600" dirty="0" smtClean="0"/>
              <a:t>a naopak...</a:t>
            </a: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Zajištění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 smtClean="0"/>
              <a:t>Vyučující: </a:t>
            </a:r>
            <a:r>
              <a:rPr lang="cs-CZ" dirty="0" smtClean="0"/>
              <a:t>	PhDr. Iva Zadražilová</a:t>
            </a:r>
          </a:p>
          <a:p>
            <a:pPr algn="just">
              <a:buNone/>
            </a:pPr>
            <a:r>
              <a:rPr lang="cs-CZ" dirty="0" smtClean="0"/>
              <a:t>			(KISK, NAKLIV, CEINVE)</a:t>
            </a:r>
          </a:p>
          <a:p>
            <a:pPr algn="just">
              <a:buNone/>
            </a:pPr>
            <a:r>
              <a:rPr lang="cs-CZ" b="1" dirty="0" smtClean="0"/>
              <a:t>Kontaktní e-mail: </a:t>
            </a:r>
            <a:r>
              <a:rPr lang="cs-CZ" dirty="0" err="1" smtClean="0">
                <a:hlinkClick r:id="rId2"/>
              </a:rPr>
              <a:t>zadrazilova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phil.muni.cz</a:t>
            </a:r>
            <a:endParaRPr lang="en-US" dirty="0" smtClean="0"/>
          </a:p>
          <a:p>
            <a:pPr algn="just">
              <a:buNone/>
            </a:pPr>
            <a:r>
              <a:rPr lang="en-US" b="1" dirty="0" err="1" smtClean="0"/>
              <a:t>Konz</a:t>
            </a:r>
            <a:r>
              <a:rPr lang="cs-CZ" b="1" dirty="0" err="1" smtClean="0"/>
              <a:t>ult</a:t>
            </a:r>
            <a:r>
              <a:rPr lang="en-US" b="1" dirty="0" smtClean="0"/>
              <a:t>a</a:t>
            </a:r>
            <a:r>
              <a:rPr lang="cs-CZ" b="1" dirty="0" smtClean="0"/>
              <a:t>ční hodiny: </a:t>
            </a:r>
            <a:r>
              <a:rPr lang="cs-CZ" dirty="0" smtClean="0"/>
              <a:t>pátek 11:00-12:00</a:t>
            </a:r>
            <a:r>
              <a:rPr lang="en-US" dirty="0" smtClean="0"/>
              <a:t>,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cs-CZ" dirty="0" smtClean="0"/>
              <a:t>			        </a:t>
            </a:r>
            <a:r>
              <a:rPr lang="en-US" dirty="0" err="1" smtClean="0"/>
              <a:t>kdykoliv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domluvy</a:t>
            </a:r>
            <a:endParaRPr lang="en-US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každý týden přednáška</a:t>
            </a:r>
          </a:p>
          <a:p>
            <a:r>
              <a:rPr lang="cs-CZ" dirty="0" smtClean="0"/>
              <a:t>pátek 9:10 – </a:t>
            </a:r>
            <a:r>
              <a:rPr lang="cs-CZ" dirty="0" err="1" smtClean="0"/>
              <a:t>10</a:t>
            </a:r>
            <a:r>
              <a:rPr lang="cs-CZ" dirty="0" smtClean="0"/>
              <a:t>:45</a:t>
            </a:r>
          </a:p>
          <a:p>
            <a:r>
              <a:rPr lang="cs-CZ" dirty="0" smtClean="0"/>
              <a:t>učebna C14</a:t>
            </a:r>
          </a:p>
          <a:p>
            <a:r>
              <a:rPr lang="cs-CZ" dirty="0" smtClean="0"/>
              <a:t>prezenční studenti max. 2 absence</a:t>
            </a:r>
          </a:p>
          <a:p>
            <a:r>
              <a:rPr lang="cs-CZ" dirty="0" smtClean="0"/>
              <a:t>kombinovaní studenti musí absolvovat min. 5 libovolných přednášek</a:t>
            </a:r>
          </a:p>
          <a:p>
            <a:r>
              <a:rPr lang="cs-CZ" dirty="0" smtClean="0"/>
              <a:t>povinný e-</a:t>
            </a:r>
            <a:r>
              <a:rPr lang="cs-CZ" dirty="0" err="1" smtClean="0"/>
              <a:t>learningový</a:t>
            </a:r>
            <a:r>
              <a:rPr lang="cs-CZ" dirty="0" smtClean="0"/>
              <a:t> kurz – každý týden nový modul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e-learningový kurz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 e-portál MU – </a:t>
            </a:r>
            <a:r>
              <a:rPr lang="cs-CZ" b="1" dirty="0" smtClean="0"/>
              <a:t>ELF (elf.</a:t>
            </a:r>
            <a:r>
              <a:rPr lang="cs-CZ" b="1" dirty="0" err="1" smtClean="0"/>
              <a:t>phil.muni.cz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přístup: </a:t>
            </a:r>
            <a:r>
              <a:rPr lang="cs-CZ" dirty="0" smtClean="0">
                <a:hlinkClick r:id="rId2"/>
              </a:rPr>
              <a:t>http://elf.</a:t>
            </a:r>
            <a:r>
              <a:rPr lang="cs-CZ" dirty="0" err="1" smtClean="0">
                <a:hlinkClick r:id="rId2"/>
              </a:rPr>
              <a:t>phil.muni.cz</a:t>
            </a:r>
            <a:r>
              <a:rPr lang="cs-CZ" dirty="0" smtClean="0">
                <a:hlinkClick r:id="rId2"/>
              </a:rPr>
              <a:t>/elf/</a:t>
            </a:r>
            <a:r>
              <a:rPr lang="cs-CZ" dirty="0" err="1" smtClean="0">
                <a:hlinkClick r:id="rId2"/>
              </a:rPr>
              <a:t>course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view.php</a:t>
            </a:r>
            <a:r>
              <a:rPr lang="cs-CZ" dirty="0" smtClean="0">
                <a:hlinkClick r:id="rId2"/>
              </a:rPr>
              <a:t>?id=3354</a:t>
            </a:r>
            <a:endParaRPr lang="cs-CZ" dirty="0" smtClean="0"/>
          </a:p>
          <a:p>
            <a:r>
              <a:rPr lang="cs-CZ" b="1" dirty="0" smtClean="0"/>
              <a:t>přihlášení: </a:t>
            </a:r>
            <a:r>
              <a:rPr lang="cs-CZ" dirty="0" smtClean="0"/>
              <a:t>UČO a sekundární heslo</a:t>
            </a:r>
          </a:p>
          <a:p>
            <a:r>
              <a:rPr lang="cs-CZ" b="1" dirty="0" smtClean="0"/>
              <a:t>heslo: </a:t>
            </a:r>
            <a:r>
              <a:rPr lang="cs-CZ" dirty="0" err="1" smtClean="0"/>
              <a:t>kritickemysleni</a:t>
            </a:r>
            <a:endParaRPr lang="cs-CZ" dirty="0" smtClean="0"/>
          </a:p>
          <a:p>
            <a:r>
              <a:rPr lang="cs-CZ" b="1" dirty="0" smtClean="0"/>
              <a:t>předmět: </a:t>
            </a:r>
            <a:r>
              <a:rPr lang="cs-CZ" dirty="0" smtClean="0"/>
              <a:t>VIKBA30 Psaní odborných textů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kurz metody kritického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výstup projektu studentů 4. ročníku v rámci předmětu Aplikační seminář</a:t>
            </a:r>
          </a:p>
          <a:p>
            <a:r>
              <a:rPr lang="cs-CZ" dirty="0" smtClean="0"/>
              <a:t>pilotní cyklus pro studenty KISK</a:t>
            </a:r>
          </a:p>
          <a:p>
            <a:r>
              <a:rPr lang="cs-CZ" b="1" dirty="0" smtClean="0"/>
              <a:t>projektový tým: </a:t>
            </a:r>
          </a:p>
          <a:p>
            <a:pPr lvl="1"/>
            <a:r>
              <a:rPr lang="cs-CZ" sz="2000" dirty="0" smtClean="0"/>
              <a:t>Bc. Ilona Děchtěrenková</a:t>
            </a:r>
          </a:p>
          <a:p>
            <a:pPr lvl="1"/>
            <a:r>
              <a:rPr lang="cs-CZ" sz="2000" dirty="0" smtClean="0"/>
              <a:t>Bc. Lucie Dvořáková</a:t>
            </a:r>
          </a:p>
          <a:p>
            <a:pPr lvl="1"/>
            <a:r>
              <a:rPr lang="cs-CZ" sz="2000" dirty="0" smtClean="0"/>
              <a:t>Bc. Markéta Kulíková</a:t>
            </a:r>
          </a:p>
          <a:p>
            <a:pPr lvl="1"/>
            <a:r>
              <a:rPr lang="cs-CZ" sz="2000" dirty="0" smtClean="0"/>
              <a:t>Bc. Kateřina Štruncová</a:t>
            </a:r>
          </a:p>
          <a:p>
            <a:pPr lvl="1"/>
            <a:r>
              <a:rPr lang="cs-CZ" sz="2000" dirty="0" smtClean="0"/>
              <a:t>Mgr. Adéla </a:t>
            </a:r>
            <a:r>
              <a:rPr lang="cs-CZ" sz="2000" dirty="0" err="1" smtClean="0"/>
              <a:t>Ťažká</a:t>
            </a:r>
            <a:r>
              <a:rPr lang="cs-CZ" sz="2000" dirty="0" smtClean="0"/>
              <a:t> </a:t>
            </a:r>
          </a:p>
          <a:p>
            <a:r>
              <a:rPr lang="cs-CZ" b="1" dirty="0" smtClean="0"/>
              <a:t>kontakt</a:t>
            </a:r>
            <a:r>
              <a:rPr lang="cs-CZ" dirty="0" smtClean="0"/>
              <a:t>: </a:t>
            </a:r>
            <a:r>
              <a:rPr lang="cs-CZ" b="1" dirty="0" err="1" smtClean="0">
                <a:hlinkClick r:id="rId2"/>
              </a:rPr>
              <a:t>kurzmkm</a:t>
            </a:r>
            <a:r>
              <a:rPr lang="cs-CZ" b="1" dirty="0" smtClean="0">
                <a:hlinkClick r:id="rId2"/>
              </a:rPr>
              <a:t>@</a:t>
            </a:r>
            <a:r>
              <a:rPr lang="cs-CZ" b="1" dirty="0" err="1" smtClean="0">
                <a:hlinkClick r:id="rId2"/>
              </a:rPr>
              <a:t>gmail.com</a:t>
            </a: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seminární práce</a:t>
            </a:r>
          </a:p>
          <a:p>
            <a:r>
              <a:rPr lang="cs-CZ" dirty="0" smtClean="0"/>
              <a:t>absolvování e-kurzu MKM včetně splnění všech povinných úkolů a testů</a:t>
            </a:r>
          </a:p>
          <a:p>
            <a:r>
              <a:rPr lang="cs-CZ" dirty="0" smtClean="0"/>
              <a:t>účast na přednáškách </a:t>
            </a:r>
          </a:p>
          <a:p>
            <a:pPr algn="r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témata jsou vypsána v </a:t>
            </a:r>
            <a:r>
              <a:rPr lang="cs-CZ" dirty="0" err="1" smtClean="0"/>
              <a:t>ISu</a:t>
            </a:r>
            <a:r>
              <a:rPr lang="cs-CZ" dirty="0" smtClean="0"/>
              <a:t>, přihlašování od </a:t>
            </a:r>
            <a:r>
              <a:rPr lang="cs-CZ" b="1" dirty="0" smtClean="0"/>
              <a:t>24.2. 2012, 16:00h</a:t>
            </a:r>
          </a:p>
          <a:p>
            <a:r>
              <a:rPr lang="cs-CZ" dirty="0" smtClean="0"/>
              <a:t>balík Témata pro seminární práci k postupové zkoušce</a:t>
            </a:r>
          </a:p>
          <a:p>
            <a:r>
              <a:rPr lang="cs-CZ" dirty="0" smtClean="0"/>
              <a:t>93 různých témat</a:t>
            </a:r>
          </a:p>
          <a:p>
            <a:r>
              <a:rPr lang="cs-CZ" dirty="0" smtClean="0"/>
              <a:t>1 téma = 1 student</a:t>
            </a:r>
          </a:p>
          <a:p>
            <a:r>
              <a:rPr lang="cs-CZ" dirty="0" smtClean="0"/>
              <a:t>seminární práce bude prezentována i v rámci postupové zkoušky</a:t>
            </a:r>
          </a:p>
          <a:p>
            <a:pPr algn="ctr">
              <a:buNone/>
            </a:pPr>
            <a:r>
              <a:rPr lang="cs-CZ" b="1" dirty="0" smtClean="0"/>
              <a:t>ROZSAH PRÁCE: minimálně 18 000 znaků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Termín odevzdání: </a:t>
            </a:r>
            <a:r>
              <a:rPr lang="cs-CZ" b="1" dirty="0" smtClean="0">
                <a:solidFill>
                  <a:srgbClr val="C00000"/>
                </a:solidFill>
              </a:rPr>
              <a:t>18. KVĚTNA 2012</a:t>
            </a:r>
          </a:p>
          <a:p>
            <a:r>
              <a:rPr lang="cs-CZ" b="1" dirty="0" smtClean="0"/>
              <a:t>Způsob odevzdání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tištěná forma</a:t>
            </a:r>
          </a:p>
          <a:p>
            <a:pPr lvl="1"/>
            <a:r>
              <a:rPr lang="cs-CZ" dirty="0" smtClean="0"/>
              <a:t>2 kopie</a:t>
            </a:r>
          </a:p>
          <a:p>
            <a:pPr lvl="1"/>
            <a:r>
              <a:rPr lang="cs-CZ" dirty="0" smtClean="0"/>
              <a:t>formální úprava</a:t>
            </a:r>
          </a:p>
          <a:p>
            <a:r>
              <a:rPr lang="cs-CZ" b="1" dirty="0" smtClean="0"/>
              <a:t>Možnosti odevzdání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osobně vyučujícímu</a:t>
            </a:r>
          </a:p>
          <a:p>
            <a:pPr lvl="1"/>
            <a:r>
              <a:rPr lang="cs-CZ" dirty="0" smtClean="0"/>
              <a:t>osobně na sekretariát KISK</a:t>
            </a:r>
          </a:p>
          <a:p>
            <a:pPr lvl="1"/>
            <a:r>
              <a:rPr lang="cs-CZ" dirty="0" smtClean="0"/>
              <a:t>(do schránky na dveřích kanceláře – krajní možnost)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620000" cy="48245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psát, co psát, kde to zveřejnit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Struktura a výstavba textu, druhy odborných textů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Fáze tvorby textu, výběr tématu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Obsah, formální požadavky, techniky psaní, stylistika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Vyhledávání informací, EIZ, hodnocení IZ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Český jazyk – gramatika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Typy a užití redukovaného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Citace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Plagiátorství, etické aspekty tvorby textu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Kritické čtení –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Kritické psaní –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Shrnutí, závěrečná přednáška, odevzdání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muj template</Template>
  <TotalTime>1786</TotalTime>
  <Words>639</Words>
  <Application>Microsoft Office PowerPoint</Application>
  <PresentationFormat>Předvádění na obrazovce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Základní</vt:lpstr>
      <vt:lpstr>psaní odborných textů</vt:lpstr>
      <vt:lpstr>Zajištění předmětu</vt:lpstr>
      <vt:lpstr>Výuka</vt:lpstr>
      <vt:lpstr>e-learningový kurz</vt:lpstr>
      <vt:lpstr>kurz metody kritického myšlení</vt:lpstr>
      <vt:lpstr>ukončení předmětu</vt:lpstr>
      <vt:lpstr>seminární práce</vt:lpstr>
      <vt:lpstr>ODEVZDÁNÍ PRÁCE</vt:lpstr>
      <vt:lpstr>OSNOVA přednášek</vt:lpstr>
      <vt:lpstr>CÍLE PŘEDMĚTU VIKBA30</vt:lpstr>
      <vt:lpstr>podstata tématu odborného psaní</vt:lpstr>
      <vt:lpstr>Odborný text</vt:lpstr>
      <vt:lpstr>Odborný text není</vt:lpstr>
      <vt:lpstr>Není to jen o psaní</vt:lpstr>
      <vt:lpstr>10 zásad</vt:lpstr>
      <vt:lpstr>Pozitivní Motivace k psaní</vt:lpstr>
      <vt:lpstr>12 knih, které změnily svět</vt:lpstr>
      <vt:lpstr>NEZAPOMEŇTE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187</cp:revision>
  <dcterms:created xsi:type="dcterms:W3CDTF">2010-02-20T15:14:09Z</dcterms:created>
  <dcterms:modified xsi:type="dcterms:W3CDTF">2012-02-24T10:04:59Z</dcterms:modified>
</cp:coreProperties>
</file>