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3" r:id="rId25"/>
    <p:sldId id="282" r:id="rId26"/>
    <p:sldId id="284" r:id="rId27"/>
    <p:sldId id="285" r:id="rId28"/>
    <p:sldId id="288" r:id="rId29"/>
    <p:sldId id="286" r:id="rId30"/>
    <p:sldId id="287" r:id="rId31"/>
    <p:sldId id="279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cat>
            <c:strRef>
              <c:f>List1!$B$3:$B$7</c:f>
              <c:strCache>
                <c:ptCount val="5"/>
                <c:pt idx="0">
                  <c:v>Velmi spokojen/a</c:v>
                </c:pt>
                <c:pt idx="1">
                  <c:v>Spíše spokojen/a</c:v>
                </c:pt>
                <c:pt idx="2">
                  <c:v>Ani spokojen/a, ani nespokojen/a</c:v>
                </c:pt>
                <c:pt idx="3">
                  <c:v>Spíše nespokojen/a</c:v>
                </c:pt>
                <c:pt idx="4">
                  <c:v>Velmi nespokojen/a</c:v>
                </c:pt>
              </c:strCache>
            </c:strRef>
          </c:cat>
          <c:val>
            <c:numRef>
              <c:f>List1!$C$3:$C$7</c:f>
              <c:numCache>
                <c:formatCode>###0</c:formatCode>
                <c:ptCount val="5"/>
                <c:pt idx="0">
                  <c:v>83</c:v>
                </c:pt>
                <c:pt idx="1">
                  <c:v>258</c:v>
                </c:pt>
                <c:pt idx="2">
                  <c:v>87</c:v>
                </c:pt>
                <c:pt idx="3">
                  <c:v>28</c:v>
                </c:pt>
                <c:pt idx="4">
                  <c:v>3</c:v>
                </c:pt>
              </c:numCache>
            </c:numRef>
          </c:val>
        </c:ser>
        <c:axId val="112528768"/>
        <c:axId val="117633024"/>
      </c:barChart>
      <c:catAx>
        <c:axId val="112528768"/>
        <c:scaling>
          <c:orientation val="minMax"/>
        </c:scaling>
        <c:axPos val="b"/>
        <c:tickLblPos val="nextTo"/>
        <c:crossAx val="117633024"/>
        <c:crosses val="autoZero"/>
        <c:auto val="1"/>
        <c:lblAlgn val="ctr"/>
        <c:lblOffset val="100"/>
      </c:catAx>
      <c:valAx>
        <c:axId val="117633024"/>
        <c:scaling>
          <c:orientation val="minMax"/>
          <c:max val="700"/>
        </c:scaling>
        <c:axPos val="l"/>
        <c:majorGridlines/>
        <c:numFmt formatCode="###0" sourceLinked="1"/>
        <c:tickLblPos val="nextTo"/>
        <c:crossAx val="1125287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0D001-9B16-4604-AA6E-65383FA2C154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279C-7030-4613-92FA-48E3F9AC619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279C-7030-4613-92FA-48E3F9AC619F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3A46FE-8AF3-49D9-99DA-3755BE4BAD6D}" type="datetimeFigureOut">
              <a:rPr lang="cs-CZ" smtClean="0"/>
              <a:t>8.3.2012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A08CE2-9F09-4C55-B1ED-D690ECAB766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ickr.com/photos/pagedoole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3.staticflickr.com/2173/2121472112_a71bc162ed_o.jpg"/>
          <p:cNvPicPr>
            <a:picLocks noChangeAspect="1" noChangeArrowheads="1"/>
          </p:cNvPicPr>
          <p:nvPr/>
        </p:nvPicPr>
        <p:blipFill>
          <a:blip r:embed="rId2" cstate="print"/>
          <a:srcRect b="16731"/>
          <a:stretch>
            <a:fillRect/>
          </a:stretch>
        </p:blipFill>
        <p:spPr bwMode="auto">
          <a:xfrm>
            <a:off x="0" y="0"/>
            <a:ext cx="9144000" cy="690938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77200" cy="2176264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Metodologie pro ISK 2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Kontrola dat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Popis kategorizovaných dat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Transform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Replace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Missing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Values</a:t>
            </a:r>
            <a:endParaRPr lang="cs-CZ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5760640" cy="41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Kategorizovaná a nekategorizovaná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Kategorizovaná data</a:t>
            </a:r>
            <a:r>
              <a:rPr lang="cs-CZ" dirty="0" smtClean="0"/>
              <a:t>: nominální, ordinální i kardinální proměnné s malým počtem variant (pohlaví, vzdělání, počet dětí)</a:t>
            </a:r>
          </a:p>
          <a:p>
            <a:r>
              <a:rPr lang="cs-CZ" b="1" dirty="0" smtClean="0"/>
              <a:t>Nekategorizovaná data</a:t>
            </a:r>
            <a:r>
              <a:rPr lang="cs-CZ" dirty="0" smtClean="0"/>
              <a:t>: kardinální proměnné s velkým počtem variant (plat)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7108907" cy="34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ýbuch 2 4"/>
          <p:cNvSpPr/>
          <p:nvPr/>
        </p:nvSpPr>
        <p:spPr>
          <a:xfrm rot="757607">
            <a:off x="4731554" y="3765458"/>
            <a:ext cx="1872208" cy="1008112"/>
          </a:xfrm>
          <a:prstGeom prst="irregularSeal2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opisek se šipkou doprava 5"/>
          <p:cNvSpPr/>
          <p:nvPr/>
        </p:nvSpPr>
        <p:spPr>
          <a:xfrm>
            <a:off x="251520" y="3501008"/>
            <a:ext cx="2160240" cy="1152128"/>
          </a:xfrm>
          <a:prstGeom prst="right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Chybný zápis jména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40" y="2924944"/>
            <a:ext cx="5614125" cy="366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Čtyřiadvaceticípá hvězda 6"/>
          <p:cNvSpPr/>
          <p:nvPr/>
        </p:nvSpPr>
        <p:spPr>
          <a:xfrm>
            <a:off x="4139952" y="3573016"/>
            <a:ext cx="1512168" cy="504056"/>
          </a:xfrm>
          <a:prstGeom prst="star24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pisek se šipkou doprava 7"/>
          <p:cNvSpPr/>
          <p:nvPr/>
        </p:nvSpPr>
        <p:spPr>
          <a:xfrm rot="19960121">
            <a:off x="683568" y="3140968"/>
            <a:ext cx="2448272" cy="2952328"/>
          </a:xfrm>
          <a:prstGeom prst="rightArrowCallout">
            <a:avLst>
              <a:gd name="adj1" fmla="val 45669"/>
              <a:gd name="adj2" fmla="val 32036"/>
              <a:gd name="adj3" fmla="val 17963"/>
              <a:gd name="adj4" fmla="val 64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Co s 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66526"/>
            <a:ext cx="5604495" cy="38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ym typeface="Wingdings" pitchFamily="2" charset="2"/>
              </a:rPr>
              <a:t>Frequencies</a:t>
            </a:r>
            <a:endParaRPr lang="cs-CZ" b="1" dirty="0"/>
          </a:p>
        </p:txBody>
      </p:sp>
      <p:sp>
        <p:nvSpPr>
          <p:cNvPr id="7" name="Čtyřiadvaceticípá hvězda 6"/>
          <p:cNvSpPr/>
          <p:nvPr/>
        </p:nvSpPr>
        <p:spPr>
          <a:xfrm>
            <a:off x="3491880" y="5301208"/>
            <a:ext cx="1224136" cy="360040"/>
          </a:xfrm>
          <a:prstGeom prst="star24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pisek se šipkou doprava 7"/>
          <p:cNvSpPr/>
          <p:nvPr/>
        </p:nvSpPr>
        <p:spPr>
          <a:xfrm>
            <a:off x="539552" y="4437112"/>
            <a:ext cx="2592288" cy="2160240"/>
          </a:xfrm>
          <a:prstGeom prst="righ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Chyba: proměnná „Pohlaví“ by neměla nabývat hodnoty 7 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4016083" cy="27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Nalezení dat: CTRL+F</a:t>
            </a:r>
          </a:p>
          <a:p>
            <a:r>
              <a:rPr lang="cs-CZ" b="1" dirty="0" smtClean="0"/>
              <a:t>Edit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Find</a:t>
            </a:r>
            <a:endParaRPr lang="cs-CZ" b="1" dirty="0"/>
          </a:p>
        </p:txBody>
      </p:sp>
      <p:sp>
        <p:nvSpPr>
          <p:cNvPr id="7" name="Čtyřiadvaceticípá hvězda 6"/>
          <p:cNvSpPr/>
          <p:nvPr/>
        </p:nvSpPr>
        <p:spPr>
          <a:xfrm>
            <a:off x="5076056" y="3501008"/>
            <a:ext cx="1008112" cy="288032"/>
          </a:xfrm>
          <a:prstGeom prst="star24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5256584" cy="27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7"/>
            <a:ext cx="5544616" cy="46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3"/>
                </a:solidFill>
                <a:sym typeface="Wingdings" pitchFamily="2" charset="2"/>
              </a:rPr>
              <a:t>Descriptives</a:t>
            </a:r>
            <a:endParaRPr lang="cs-CZ" b="1" dirty="0">
              <a:solidFill>
                <a:schemeClr val="accent3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736986" cy="183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cdn1.iconfinder.com/data/icons/meBaze-Freebies/256/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3"/>
                </a:solidFill>
                <a:sym typeface="Wingdings" pitchFamily="2" charset="2"/>
              </a:rPr>
              <a:t>Descriptives</a:t>
            </a:r>
            <a:endParaRPr lang="cs-CZ" b="1" dirty="0">
              <a:solidFill>
                <a:schemeClr val="accent3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48782"/>
            <a:ext cx="6192688" cy="31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momofftrack.com/wp-content/uploads/2011/04/question-mar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390" y="3851853"/>
            <a:ext cx="2254610" cy="300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760640" cy="41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Popisná (deskriptivní) statistika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Začínáme </a:t>
            </a:r>
            <a:r>
              <a:rPr lang="cs-CZ" b="1" dirty="0" smtClean="0"/>
              <a:t>zkoumáním jednotlivých proměnných</a:t>
            </a:r>
            <a:r>
              <a:rPr lang="cs-CZ" dirty="0" smtClean="0"/>
              <a:t>, teprve potom analyzujeme jejich vztahy</a:t>
            </a:r>
          </a:p>
          <a:p>
            <a:r>
              <a:rPr lang="cs-CZ" dirty="0" smtClean="0"/>
              <a:t>Účelem analýzy je „</a:t>
            </a:r>
            <a:r>
              <a:rPr lang="cs-CZ" b="1" dirty="0" smtClean="0"/>
              <a:t>zpřístupnit data </a:t>
            </a:r>
            <a:r>
              <a:rPr lang="cs-CZ" dirty="0" smtClean="0"/>
              <a:t>graficky, tabulkově a výpočtem statistických charakteristik“ (</a:t>
            </a:r>
            <a:r>
              <a:rPr lang="cs-CZ" dirty="0" err="1" smtClean="0"/>
              <a:t>Hendl</a:t>
            </a:r>
            <a:r>
              <a:rPr lang="cs-CZ" dirty="0" smtClean="0"/>
              <a:t>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78274"/>
            <a:ext cx="5904656" cy="40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nekategorizovaných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Analyze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Descriptive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Statistics</a:t>
            </a:r>
            <a:r>
              <a:rPr lang="cs-CZ" b="1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Explore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040560" cy="40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pisek se šipkou doprava 5"/>
          <p:cNvSpPr/>
          <p:nvPr/>
        </p:nvSpPr>
        <p:spPr>
          <a:xfrm rot="20324465">
            <a:off x="1068704" y="2871306"/>
            <a:ext cx="3168352" cy="1527445"/>
          </a:xfrm>
          <a:prstGeom prst="right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 to chyba nebo ne?</a:t>
            </a:r>
            <a:endParaRPr lang="cs-CZ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Třídění prvního stupně (</a:t>
            </a:r>
            <a:r>
              <a:rPr lang="cs-CZ" b="1" dirty="0" err="1" smtClean="0"/>
              <a:t>univariační</a:t>
            </a:r>
            <a:r>
              <a:rPr lang="cs-CZ" b="1" dirty="0" smtClean="0"/>
              <a:t> analýza)</a:t>
            </a:r>
          </a:p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8890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pisek se šipkou doleva 4"/>
          <p:cNvSpPr/>
          <p:nvPr/>
        </p:nvSpPr>
        <p:spPr>
          <a:xfrm rot="357597">
            <a:off x="4932040" y="2924944"/>
            <a:ext cx="3960440" cy="3744416"/>
          </a:xfrm>
          <a:prstGeom prst="leftArrowCallout">
            <a:avLst>
              <a:gd name="adj1" fmla="val 21461"/>
              <a:gd name="adj2" fmla="val 25000"/>
              <a:gd name="adj3" fmla="val 2323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„Podezřele“ moc </a:t>
            </a:r>
            <a:r>
              <a:rPr lang="cs-CZ" b="1" dirty="0" err="1" smtClean="0"/>
              <a:t>missing</a:t>
            </a:r>
            <a:r>
              <a:rPr lang="cs-CZ" b="1" dirty="0" smtClean="0"/>
              <a:t> </a:t>
            </a:r>
            <a:r>
              <a:rPr lang="cs-CZ" b="1" dirty="0" err="1" smtClean="0"/>
              <a:t>values</a:t>
            </a:r>
            <a:endParaRPr lang="cs-CZ" b="1" dirty="0" smtClean="0"/>
          </a:p>
          <a:p>
            <a:pPr algn="ctr"/>
            <a:endParaRPr lang="cs-CZ" b="1" dirty="0"/>
          </a:p>
          <a:p>
            <a:r>
              <a:rPr lang="cs-CZ" dirty="0" smtClean="0"/>
              <a:t>Možný postup: </a:t>
            </a:r>
            <a:r>
              <a:rPr lang="cs-CZ" dirty="0" err="1" smtClean="0"/>
              <a:t>rekódovat</a:t>
            </a:r>
            <a:r>
              <a:rPr lang="cs-CZ" dirty="0" smtClean="0"/>
              <a:t> jako novou proměnnou (odpověděli/neodpověděli) a sledovat, zda výskyty hodnot souvisí s jinými proměnnými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 četností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endParaRPr lang="cs-CZ" dirty="0" smtClean="0">
              <a:sym typeface="Wingdings" pitchFamily="2" charset="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416824" cy="33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kategorizovaných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Charts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Bar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Charts</a:t>
            </a:r>
            <a:endParaRPr lang="cs-CZ" b="1" dirty="0" smtClean="0">
              <a:solidFill>
                <a:srgbClr val="FFC000"/>
              </a:solidFill>
              <a:sym typeface="Wingdings" pitchFamily="2" charset="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400600" cy="34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Sloupcové grafy</a:t>
            </a:r>
            <a:endParaRPr lang="cs-CZ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91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Koláčové grafy</a:t>
            </a:r>
            <a:endParaRPr lang="cs-CZ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65181"/>
            <a:ext cx="6480720" cy="51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b="1" dirty="0" smtClean="0"/>
              <a:t>Tabulka četností </a:t>
            </a:r>
            <a:endParaRPr lang="cs-CZ" dirty="0" smtClean="0"/>
          </a:p>
          <a:p>
            <a:pPr lvl="1"/>
            <a:r>
              <a:rPr lang="cs-CZ" dirty="0" smtClean="0"/>
              <a:t>První přehled výsledků měření</a:t>
            </a:r>
          </a:p>
          <a:p>
            <a:pPr lvl="1"/>
            <a:r>
              <a:rPr lang="cs-CZ" dirty="0" smtClean="0"/>
              <a:t>Vhodné pro uvedení přesných čísel</a:t>
            </a:r>
          </a:p>
          <a:p>
            <a:pPr lvl="1"/>
            <a:r>
              <a:rPr lang="cs-CZ" dirty="0" smtClean="0"/>
              <a:t>Absolutní / relativní / validní / kumulativní četnosti</a:t>
            </a:r>
          </a:p>
          <a:p>
            <a:r>
              <a:rPr lang="cs-CZ" b="1" dirty="0" smtClean="0"/>
              <a:t>Graf četností </a:t>
            </a:r>
            <a:endParaRPr lang="cs-CZ" dirty="0" smtClean="0"/>
          </a:p>
          <a:p>
            <a:pPr lvl="1"/>
            <a:r>
              <a:rPr lang="cs-CZ" dirty="0" smtClean="0"/>
              <a:t>Názornější</a:t>
            </a:r>
          </a:p>
          <a:p>
            <a:pPr lvl="1"/>
            <a:r>
              <a:rPr lang="cs-CZ" dirty="0" smtClean="0"/>
              <a:t>Používají se validní četnosti</a:t>
            </a:r>
          </a:p>
          <a:p>
            <a:pPr lvl="1"/>
            <a:r>
              <a:rPr lang="cs-CZ" dirty="0" smtClean="0"/>
              <a:t>Osa X: hodnoty proměnné</a:t>
            </a:r>
          </a:p>
          <a:p>
            <a:pPr lvl="1"/>
            <a:r>
              <a:rPr lang="cs-CZ" dirty="0" smtClean="0"/>
              <a:t>Osa Y: četnosti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b="1" dirty="0" smtClean="0"/>
              <a:t>Sloupcový graf:</a:t>
            </a:r>
          </a:p>
          <a:p>
            <a:pPr lvl="1"/>
            <a:r>
              <a:rPr lang="cs-CZ" dirty="0" smtClean="0"/>
              <a:t>Nezávislá proměnná na vodorovné ose</a:t>
            </a:r>
          </a:p>
          <a:p>
            <a:pPr lvl="1"/>
            <a:r>
              <a:rPr lang="cs-CZ" dirty="0" smtClean="0"/>
              <a:t>Závislá proměnná na svislé ose</a:t>
            </a:r>
          </a:p>
          <a:p>
            <a:pPr lvl="1"/>
            <a:r>
              <a:rPr lang="cs-CZ" dirty="0" smtClean="0"/>
              <a:t>Pozor na měřítko: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283968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Nominální proměnná: </a:t>
            </a:r>
            <a:r>
              <a:rPr lang="cs-CZ" b="1" dirty="0" smtClean="0"/>
              <a:t>MODUS</a:t>
            </a:r>
          </a:p>
          <a:p>
            <a:r>
              <a:rPr lang="cs-CZ" dirty="0" smtClean="0"/>
              <a:t>Ordinální proměnná: </a:t>
            </a:r>
            <a:r>
              <a:rPr lang="cs-CZ" b="1" dirty="0" smtClean="0"/>
              <a:t>MODUS</a:t>
            </a:r>
            <a:r>
              <a:rPr lang="cs-CZ" dirty="0" smtClean="0"/>
              <a:t>, </a:t>
            </a:r>
            <a:r>
              <a:rPr lang="cs-CZ" b="1" dirty="0" smtClean="0"/>
              <a:t>MEDIÁN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</a:rPr>
              <a:t>MODUS</a:t>
            </a:r>
            <a:r>
              <a:rPr lang="cs-CZ" i="1" dirty="0" smtClean="0"/>
              <a:t> je hodnota, která se v datech vyskytuje nejčastěji.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70C0"/>
                </a:solidFill>
              </a:rPr>
              <a:t>MEDIÁN</a:t>
            </a:r>
            <a:r>
              <a:rPr lang="cs-CZ" i="1" dirty="0" smtClean="0"/>
              <a:t> dělí řadu výsledků seřazených </a:t>
            </a:r>
            <a:r>
              <a:rPr lang="cs-CZ" i="1" dirty="0" smtClean="0"/>
              <a:t>podle velikosti </a:t>
            </a:r>
            <a:r>
              <a:rPr lang="cs-CZ" i="1" dirty="0" smtClean="0"/>
              <a:t>na dvě stejně početné poloviny</a:t>
            </a:r>
          </a:p>
          <a:p>
            <a:pPr>
              <a:buNone/>
            </a:pPr>
            <a:r>
              <a:rPr lang="cs-CZ" b="1" i="1" dirty="0" smtClean="0">
                <a:solidFill>
                  <a:srgbClr val="00B050"/>
                </a:solidFill>
              </a:rPr>
              <a:t>MEDIÁNOVÁ </a:t>
            </a:r>
            <a:r>
              <a:rPr lang="cs-CZ" b="1" i="1" dirty="0" smtClean="0">
                <a:solidFill>
                  <a:srgbClr val="00B050"/>
                </a:solidFill>
              </a:rPr>
              <a:t>KATEGORIE </a:t>
            </a:r>
            <a:r>
              <a:rPr lang="cs-CZ" i="1" dirty="0" smtClean="0"/>
              <a:t>je ta, ve které je dosaženo 50% všech údajů, postupujeme-li od první kategorie </a:t>
            </a:r>
            <a:r>
              <a:rPr lang="cs-CZ" i="1" dirty="0" smtClean="0"/>
              <a:t>výše.</a:t>
            </a:r>
            <a:endParaRPr lang="cs-CZ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farm1.staticflickr.com/55/127555697_993c92dcde_o.jpg"/>
          <p:cNvPicPr>
            <a:picLocks noChangeAspect="1" noChangeArrowheads="1"/>
          </p:cNvPicPr>
          <p:nvPr/>
        </p:nvPicPr>
        <p:blipFill>
          <a:blip r:embed="rId2" cstate="print"/>
          <a:srcRect l="5301" b="26611"/>
          <a:stretch>
            <a:fillRect/>
          </a:stretch>
        </p:blipFill>
        <p:spPr bwMode="auto">
          <a:xfrm>
            <a:off x="-20400" y="0"/>
            <a:ext cx="9164400" cy="6849745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83568" y="476672"/>
            <a:ext cx="2592288" cy="964696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 DÚ…</a:t>
            </a:r>
            <a:endParaRPr kumimoji="0" lang="cs-CZ" sz="4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Míry centrální tendence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Analyze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err="1" smtClean="0">
                <a:sym typeface="Wingdings" pitchFamily="2" charset="2"/>
              </a:rPr>
              <a:t>Descriptive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Statistics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dirty="0" err="1" smtClean="0">
                <a:sym typeface="Wingdings" pitchFamily="2" charset="2"/>
              </a:rPr>
              <a:t>Frequencies</a:t>
            </a:r>
            <a:r>
              <a:rPr lang="cs-CZ" dirty="0" smtClean="0"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Statistics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  </a:t>
            </a:r>
            <a:r>
              <a:rPr lang="cs-CZ" b="1" dirty="0" err="1" smtClean="0">
                <a:solidFill>
                  <a:srgbClr val="FFC000"/>
                </a:solidFill>
                <a:sym typeface="Wingdings" pitchFamily="2" charset="2"/>
              </a:rPr>
              <a:t>Median</a:t>
            </a:r>
            <a:r>
              <a:rPr lang="cs-CZ" b="1" dirty="0" smtClean="0">
                <a:solidFill>
                  <a:srgbClr val="FFC000"/>
                </a:solidFill>
                <a:sym typeface="Wingdings" pitchFamily="2" charset="2"/>
              </a:rPr>
              <a:t>, Mode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2300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Obrázky: </a:t>
            </a:r>
            <a:r>
              <a:rPr lang="cs-CZ" dirty="0" err="1" smtClean="0">
                <a:hlinkClick r:id="rId2"/>
              </a:rPr>
              <a:t>kevin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dooley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DÚ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Vytvořte dva nové samostatné soubory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Ukol3_zeny.</a:t>
            </a:r>
            <a:r>
              <a:rPr lang="cs-CZ" dirty="0" err="1" smtClean="0"/>
              <a:t>sav</a:t>
            </a:r>
            <a:endParaRPr lang="cs-CZ" dirty="0" smtClean="0"/>
          </a:p>
          <a:p>
            <a:pPr lvl="1"/>
            <a:r>
              <a:rPr lang="cs-CZ" dirty="0" smtClean="0"/>
              <a:t>Ukol3_</a:t>
            </a:r>
            <a:r>
              <a:rPr lang="cs-CZ" dirty="0" err="1" smtClean="0"/>
              <a:t>muzi.sav</a:t>
            </a:r>
            <a:endParaRPr lang="cs-CZ" dirty="0" smtClean="0"/>
          </a:p>
          <a:p>
            <a:r>
              <a:rPr lang="cs-CZ" b="1" dirty="0" smtClean="0"/>
              <a:t>Vypracujte zprávu (.</a:t>
            </a:r>
            <a:r>
              <a:rPr lang="cs-CZ" b="1" dirty="0" err="1" smtClean="0"/>
              <a:t>doc</a:t>
            </a:r>
            <a:r>
              <a:rPr lang="cs-CZ" b="1" dirty="0" smtClean="0"/>
              <a:t>) </a:t>
            </a:r>
            <a:r>
              <a:rPr lang="cs-CZ" dirty="0" smtClean="0"/>
              <a:t>popisující </a:t>
            </a:r>
            <a:r>
              <a:rPr lang="cs-CZ" dirty="0" err="1" smtClean="0"/>
              <a:t>socio</a:t>
            </a:r>
            <a:r>
              <a:rPr lang="cs-CZ" dirty="0" smtClean="0"/>
              <a:t>-demografické charakteristiky respondentů a jejich spokojenost s nabídkou knihoven (z původního souboru):</a:t>
            </a:r>
          </a:p>
          <a:p>
            <a:pPr lvl="1"/>
            <a:r>
              <a:rPr lang="cs-CZ" dirty="0" smtClean="0"/>
              <a:t>Kolik je v souboru mužů a žen?</a:t>
            </a:r>
          </a:p>
          <a:p>
            <a:pPr lvl="1"/>
            <a:r>
              <a:rPr lang="cs-CZ" dirty="0" smtClean="0"/>
              <a:t>V jakém roce se respondenti narodili?</a:t>
            </a:r>
          </a:p>
          <a:p>
            <a:pPr lvl="1"/>
            <a:r>
              <a:rPr lang="cs-CZ" dirty="0" smtClean="0"/>
              <a:t>Jaké je jejich vzdělání?</a:t>
            </a:r>
          </a:p>
          <a:p>
            <a:pPr lvl="1"/>
            <a:r>
              <a:rPr lang="cs-CZ" dirty="0" smtClean="0"/>
              <a:t>Jak jsou spokojeni s nabídkou v knihovnách?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případů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4042792" cy="462560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Pokud nechceme pracovat s celým souborem</a:t>
            </a:r>
          </a:p>
          <a:p>
            <a:r>
              <a:rPr lang="cs-CZ" b="1" dirty="0" smtClean="0"/>
              <a:t>Data </a:t>
            </a:r>
            <a:r>
              <a:rPr lang="cs-CZ" b="1" dirty="0" smtClean="0">
                <a:sym typeface="Wingdings" pitchFamily="2" charset="2"/>
              </a:rPr>
              <a:t> </a:t>
            </a:r>
            <a:r>
              <a:rPr lang="cs-CZ" b="1" dirty="0" err="1" smtClean="0">
                <a:sym typeface="Wingdings" pitchFamily="2" charset="2"/>
              </a:rPr>
              <a:t>Select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 smtClean="0">
                <a:sym typeface="Wingdings" pitchFamily="2" charset="2"/>
              </a:rPr>
              <a:t>Cases</a:t>
            </a:r>
            <a:endParaRPr lang="cs-CZ" b="1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Lze vybírat náhodně nebo dle kritéria – pokud např. chceme pracovat jen s muži, pak musíme použít proceduru IF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160" y="1916832"/>
            <a:ext cx="41099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6588224" y="2708920"/>
            <a:ext cx="1008112" cy="360040"/>
          </a:xfrm>
          <a:prstGeom prst="ellipse">
            <a:avLst/>
          </a:prstGeom>
          <a:noFill/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dat: GIGO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Garbage</a:t>
            </a:r>
            <a:r>
              <a:rPr lang="cs-CZ" dirty="0" smtClean="0"/>
              <a:t> in, </a:t>
            </a:r>
            <a:r>
              <a:rPr lang="cs-CZ" dirty="0" err="1" smtClean="0"/>
              <a:t>garbage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!“</a:t>
            </a:r>
            <a:endParaRPr lang="cs-CZ" dirty="0"/>
          </a:p>
        </p:txBody>
      </p:sp>
      <p:pic>
        <p:nvPicPr>
          <p:cNvPr id="1028" name="Picture 4" descr="http://www.national.ca/library/images/efdeea4b-48e2-4a96-b6b3-6daf77919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5810250" cy="39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dat: GIGO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Chyby při zpracování</a:t>
            </a:r>
          </a:p>
          <a:p>
            <a:pPr lvl="1"/>
            <a:r>
              <a:rPr lang="cs-CZ" dirty="0" smtClean="0"/>
              <a:t>Posuny desetinných čárek</a:t>
            </a:r>
          </a:p>
          <a:p>
            <a:pPr lvl="1"/>
            <a:r>
              <a:rPr lang="cs-CZ" dirty="0" smtClean="0"/>
              <a:t>Záměna znaků (nepoužívat „0“ pro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Chyby při přepisování</a:t>
            </a:r>
          </a:p>
          <a:p>
            <a:r>
              <a:rPr lang="cs-CZ" b="1" dirty="0" smtClean="0"/>
              <a:t>Kontrola dat</a:t>
            </a:r>
          </a:p>
          <a:p>
            <a:pPr lvl="1"/>
            <a:r>
              <a:rPr lang="cs-CZ" dirty="0" smtClean="0"/>
              <a:t>Kontrola okem („vytisknout a řádek po řádku zkontrolovat“ </a:t>
            </a:r>
            <a:r>
              <a:rPr lang="cs-CZ" i="1" dirty="0" err="1" smtClean="0"/>
              <a:t>Hendl</a:t>
            </a:r>
            <a:r>
              <a:rPr lang="cs-CZ" i="1" dirty="0" smtClean="0"/>
              <a:t>, 2009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Předběžné grafické zobrazení dat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Hodnota „neodpověděl/a“</a:t>
            </a:r>
          </a:p>
          <a:p>
            <a:r>
              <a:rPr lang="cs-CZ" dirty="0" smtClean="0"/>
              <a:t>Jsou výskyty rozděleny náhodně?</a:t>
            </a:r>
          </a:p>
          <a:p>
            <a:r>
              <a:rPr lang="cs-CZ" dirty="0" smtClean="0"/>
              <a:t>Způsoby kontroly:</a:t>
            </a:r>
          </a:p>
          <a:p>
            <a:pPr lvl="1"/>
            <a:r>
              <a:rPr lang="cs-CZ" dirty="0" smtClean="0"/>
              <a:t>r</a:t>
            </a:r>
            <a:r>
              <a:rPr lang="cs-CZ" dirty="0" smtClean="0"/>
              <a:t>ozdělit soubor na skupiny záznamů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a bez nich, porovnat charakteristiky obou souborů</a:t>
            </a:r>
          </a:p>
          <a:p>
            <a:pPr lvl="1"/>
            <a:r>
              <a:rPr lang="cs-CZ" dirty="0" smtClean="0"/>
              <a:t>Kontrola korelací vyplnění/nevyplnění s jinou proměnou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potřebujeme pracovat jen s úplnými záznamy:</a:t>
            </a:r>
          </a:p>
          <a:p>
            <a:pPr lvl="1"/>
            <a:r>
              <a:rPr lang="cs-CZ" dirty="0" smtClean="0"/>
              <a:t>Vymazání jednotky</a:t>
            </a:r>
          </a:p>
          <a:p>
            <a:pPr lvl="1"/>
            <a:r>
              <a:rPr lang="cs-CZ" dirty="0" smtClean="0"/>
              <a:t>Vymazání proměnné</a:t>
            </a:r>
          </a:p>
          <a:p>
            <a:pPr lvl="1"/>
            <a:r>
              <a:rPr lang="cs-CZ" dirty="0" smtClean="0"/>
              <a:t>Imputace</a:t>
            </a:r>
          </a:p>
          <a:p>
            <a:pPr lvl="2"/>
            <a:r>
              <a:rPr lang="cs-CZ" dirty="0" smtClean="0"/>
              <a:t>Odhad scházející hodnoty (regresní analýza)</a:t>
            </a:r>
          </a:p>
          <a:p>
            <a:pPr lvl="2"/>
            <a:r>
              <a:rPr lang="cs-CZ" dirty="0" smtClean="0"/>
              <a:t>Nahrazení průměrnou hodnotou </a:t>
            </a:r>
            <a:r>
              <a:rPr lang="cs-CZ" dirty="0" err="1" smtClean="0"/>
              <a:t>subpopulace</a:t>
            </a:r>
            <a:endParaRPr lang="cs-CZ" dirty="0" smtClean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608</TotalTime>
  <Words>611</Words>
  <Application>Microsoft Office PowerPoint</Application>
  <PresentationFormat>Předvádění na obrazovce (4:3)</PresentationFormat>
  <Paragraphs>108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Modul</vt:lpstr>
      <vt:lpstr>Metodologie pro ISK 2 Kontrola dat Popis kategorizovaných dat</vt:lpstr>
      <vt:lpstr>Popisná (deskriptivní) statistika</vt:lpstr>
      <vt:lpstr>Snímek 3</vt:lpstr>
      <vt:lpstr>Za DÚ</vt:lpstr>
      <vt:lpstr>Výběr případů</vt:lpstr>
      <vt:lpstr>Kontrola dat: GIGO</vt:lpstr>
      <vt:lpstr>Kontrola dat: GIGO</vt:lpstr>
      <vt:lpstr>Co s missing values?</vt:lpstr>
      <vt:lpstr>Co s missing values?</vt:lpstr>
      <vt:lpstr>Co s missing values?</vt:lpstr>
      <vt:lpstr>Kategorizovaná a nekategorizovaná data</vt:lpstr>
      <vt:lpstr>Kontrola kategorizovaných dat</vt:lpstr>
      <vt:lpstr>Kontrola kategorizovaných dat</vt:lpstr>
      <vt:lpstr>Kontrola kategorizovaných dat</vt:lpstr>
      <vt:lpstr>Kontrola 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Kontrola nekategorizovaných dat</vt:lpstr>
      <vt:lpstr>Analýza kategorizovaných dat</vt:lpstr>
      <vt:lpstr>Tabulka četností</vt:lpstr>
      <vt:lpstr>Analýza kategorizovaných dat</vt:lpstr>
      <vt:lpstr>Sloupcové grafy</vt:lpstr>
      <vt:lpstr>Koláčové grafy</vt:lpstr>
      <vt:lpstr>Zobrazování dat</vt:lpstr>
      <vt:lpstr>Zobrazování dat</vt:lpstr>
      <vt:lpstr>Míry centrální tendence</vt:lpstr>
      <vt:lpstr>Míry centrální tendence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ISK 2 Kontrola dat Popis kategorizovaných dat</dc:title>
  <dc:creator>Honza Zikuška</dc:creator>
  <cp:lastModifiedBy>Honza Zikuška</cp:lastModifiedBy>
  <cp:revision>3</cp:revision>
  <dcterms:created xsi:type="dcterms:W3CDTF">2012-03-08T20:09:42Z</dcterms:created>
  <dcterms:modified xsi:type="dcterms:W3CDTF">2012-03-09T06:18:04Z</dcterms:modified>
</cp:coreProperties>
</file>