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1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4" r:id="rId14"/>
    <p:sldId id="276" r:id="rId15"/>
    <p:sldId id="275" r:id="rId16"/>
    <p:sldId id="263" r:id="rId17"/>
    <p:sldId id="270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8E014E-4A54-44CD-A2C7-85745636052B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5B22270-44D4-4237-8A00-0A69AC5B900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Kolmogorov&#367;v-Smirnov&#367;v%20tes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ew.euromise.org/czech/tajne/ucebnice/html/html/node3.html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induktivní statistiky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Metodologie pro ISK 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Hladina významnosti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Velikost rizika chyby, již připouštíme</a:t>
            </a:r>
          </a:p>
          <a:p>
            <a:r>
              <a:rPr lang="cs-CZ" dirty="0" smtClean="0"/>
              <a:t>Většinou: 0,05 (5 </a:t>
            </a:r>
            <a:r>
              <a:rPr lang="en-US" dirty="0" smtClean="0"/>
              <a:t>%</a:t>
            </a:r>
            <a:r>
              <a:rPr lang="cs-CZ" dirty="0" smtClean="0"/>
              <a:t>)</a:t>
            </a:r>
          </a:p>
          <a:p>
            <a:r>
              <a:rPr lang="cs-CZ" b="1" u="sng" dirty="0" smtClean="0"/>
              <a:t>Statistická významnost</a:t>
            </a:r>
            <a:r>
              <a:rPr lang="cs-CZ" b="1" dirty="0" smtClean="0"/>
              <a:t> je pravděpodobnost, s jakou bychom – za předpokladu platnosti nulové hypotézy – mohli obdržet data odporující nulové hypotéze. (</a:t>
            </a:r>
            <a:r>
              <a:rPr lang="cs-CZ" i="1" dirty="0" smtClean="0"/>
              <a:t>Soukup 2010)</a:t>
            </a:r>
            <a:br>
              <a:rPr lang="cs-CZ" i="1" dirty="0" smtClean="0"/>
            </a:br>
            <a:r>
              <a:rPr lang="cs-CZ" i="1" dirty="0" smtClean="0"/>
              <a:t>	Je-li statistická významnost nízká, nulová 	hypotéza nejspíš neplatí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0" y="5373216"/>
            <a:ext cx="118762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Hladina významnosti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případě, že vypočtená pravděpodobnost chyby prvního druhu je menší než námi předem stanovená hranice, zamítáme nulovou hypotézu.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Zvolíme testovací kritérium</a:t>
            </a:r>
          </a:p>
          <a:p>
            <a:r>
              <a:rPr lang="cs-CZ" dirty="0" smtClean="0"/>
              <a:t>Každé testovací kritérium má své kritické hodnoty</a:t>
            </a:r>
          </a:p>
          <a:p>
            <a:r>
              <a:rPr lang="cs-CZ" dirty="0" smtClean="0"/>
              <a:t>Vypočítáme z dat hodnotu testovacího kritéria</a:t>
            </a:r>
          </a:p>
          <a:p>
            <a:r>
              <a:rPr lang="cs-CZ" dirty="0" smtClean="0"/>
              <a:t>Porovnáme ji s kritickou hodnotou	</a:t>
            </a:r>
          </a:p>
          <a:p>
            <a:pPr lvl="1"/>
            <a:r>
              <a:rPr lang="cs-CZ" dirty="0" smtClean="0"/>
              <a:t>Hodnota je menší, než kritická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H</a:t>
            </a:r>
            <a:r>
              <a:rPr lang="cs-CZ" dirty="0" smtClean="0">
                <a:sym typeface="Wingdings" pitchFamily="2" charset="2"/>
              </a:rPr>
              <a:t>0 </a:t>
            </a:r>
            <a:r>
              <a:rPr lang="cs-CZ" dirty="0" smtClean="0">
                <a:sym typeface="Wingdings" pitchFamily="2" charset="2"/>
              </a:rPr>
              <a:t>zamítáme</a:t>
            </a:r>
            <a:endParaRPr lang="cs-CZ" dirty="0" smtClean="0">
              <a:sym typeface="Wingdings" pitchFamily="2" charset="2"/>
            </a:endParaRPr>
          </a:p>
          <a:p>
            <a:pPr lvl="1"/>
            <a:r>
              <a:rPr lang="cs-CZ" dirty="0" smtClean="0">
                <a:sym typeface="Wingdings" pitchFamily="2" charset="2"/>
              </a:rPr>
              <a:t>Hodnota je větší  H0 </a:t>
            </a:r>
            <a:r>
              <a:rPr lang="cs-CZ" dirty="0" smtClean="0">
                <a:sym typeface="Wingdings" pitchFamily="2" charset="2"/>
              </a:rPr>
              <a:t>nezamítáme </a:t>
            </a:r>
            <a:r>
              <a:rPr lang="cs-CZ" dirty="0" smtClean="0">
                <a:sym typeface="Wingdings" pitchFamily="2" charset="2"/>
              </a:rPr>
              <a:t>– rozdíl je </a:t>
            </a:r>
            <a:r>
              <a:rPr lang="cs-CZ" b="1" dirty="0" smtClean="0">
                <a:sym typeface="Wingdings" pitchFamily="2" charset="2"/>
              </a:rPr>
              <a:t>statisticky </a:t>
            </a:r>
            <a:r>
              <a:rPr lang="cs-CZ" b="1" dirty="0" smtClean="0">
                <a:sym typeface="Wingdings" pitchFamily="2" charset="2"/>
              </a:rPr>
              <a:t>významný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Testování nulové hypotézy o normálním rozložení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Explore</a:t>
            </a:r>
            <a:r>
              <a:rPr lang="cs-CZ" dirty="0" smtClean="0"/>
              <a:t> – </a:t>
            </a:r>
            <a:r>
              <a:rPr lang="cs-CZ" dirty="0" err="1" smtClean="0"/>
              <a:t>Plots</a:t>
            </a:r>
            <a:r>
              <a:rPr lang="cs-CZ" dirty="0" smtClean="0"/>
              <a:t> – </a:t>
            </a:r>
            <a:r>
              <a:rPr lang="cs-CZ" b="1" dirty="0" smtClean="0"/>
              <a:t>Normality </a:t>
            </a:r>
            <a:r>
              <a:rPr lang="cs-CZ" b="1" dirty="0" err="1" smtClean="0"/>
              <a:t>Plots</a:t>
            </a:r>
            <a:r>
              <a:rPr lang="cs-CZ" b="1" dirty="0" smtClean="0"/>
              <a:t> </a:t>
            </a:r>
            <a:r>
              <a:rPr lang="cs-CZ" b="1" dirty="0" err="1" smtClean="0"/>
              <a:t>with</a:t>
            </a:r>
            <a:r>
              <a:rPr lang="cs-CZ" b="1" dirty="0" smtClean="0"/>
              <a:t> </a:t>
            </a:r>
            <a:r>
              <a:rPr lang="cs-CZ" b="1" dirty="0" err="1" smtClean="0"/>
              <a:t>tests</a:t>
            </a:r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924944"/>
            <a:ext cx="5184576" cy="372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Testování nulové hypotézy o normálním rozložení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Grafický test</a:t>
            </a:r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132856"/>
            <a:ext cx="5616624" cy="450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Testování nulové hypotézy o normálním rozložení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Statistický test: </a:t>
            </a:r>
            <a:r>
              <a:rPr lang="cs-CZ" dirty="0" err="1" smtClean="0">
                <a:hlinkClick r:id="rId2" action="ppaction://hlinkfile"/>
              </a:rPr>
              <a:t>Kolmogorovův</a:t>
            </a:r>
            <a:r>
              <a:rPr lang="cs-CZ" dirty="0" smtClean="0">
                <a:hlinkClick r:id="rId2" action="ppaction://hlinkfile"/>
              </a:rPr>
              <a:t>-</a:t>
            </a:r>
            <a:r>
              <a:rPr lang="cs-CZ" dirty="0" err="1" smtClean="0">
                <a:hlinkClick r:id="rId2" action="ppaction://hlinkfile"/>
              </a:rPr>
              <a:t>Smirnovův</a:t>
            </a:r>
            <a:r>
              <a:rPr lang="cs-CZ" dirty="0" smtClean="0">
                <a:hlinkClick r:id="rId2" action="ppaction://hlinkfile"/>
              </a:rPr>
              <a:t> </a:t>
            </a:r>
            <a:r>
              <a:rPr lang="cs-CZ" dirty="0" smtClean="0">
                <a:hlinkClick r:id="rId2" action="ppaction://hlinkfile"/>
              </a:rPr>
              <a:t>test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437112"/>
            <a:ext cx="8152885" cy="1843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ový popisek 6"/>
          <p:cNvSpPr/>
          <p:nvPr/>
        </p:nvSpPr>
        <p:spPr>
          <a:xfrm>
            <a:off x="3059832" y="2708920"/>
            <a:ext cx="4248472" cy="1440160"/>
          </a:xfrm>
          <a:prstGeom prst="wedgeRectCallout">
            <a:avLst>
              <a:gd name="adj1" fmla="val 9963"/>
              <a:gd name="adj2" fmla="val 1362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Pokud je vypočtená </a:t>
            </a:r>
            <a:r>
              <a:rPr lang="cs-CZ" b="1" dirty="0" smtClean="0"/>
              <a:t>významnost </a:t>
            </a:r>
            <a:r>
              <a:rPr lang="cs-CZ" b="1" dirty="0" smtClean="0"/>
              <a:t>(ve sloupci </a:t>
            </a:r>
            <a:r>
              <a:rPr lang="cs-CZ" b="1" i="1" dirty="0" err="1" smtClean="0"/>
              <a:t>Sig</a:t>
            </a:r>
            <a:r>
              <a:rPr lang="cs-CZ" b="1" i="1" dirty="0" smtClean="0"/>
              <a:t>.</a:t>
            </a:r>
            <a:r>
              <a:rPr lang="cs-CZ" b="1" dirty="0" smtClean="0"/>
              <a:t>) </a:t>
            </a:r>
            <a:r>
              <a:rPr lang="cs-CZ" b="1" dirty="0" smtClean="0"/>
              <a:t>nízká</a:t>
            </a:r>
            <a:r>
              <a:rPr lang="cs-CZ" b="1" dirty="0" smtClean="0"/>
              <a:t>, to je menší než </a:t>
            </a:r>
            <a:r>
              <a:rPr lang="cs-CZ" b="1" dirty="0" smtClean="0"/>
              <a:t>0,05 (pro spolehlivost 95</a:t>
            </a:r>
            <a:r>
              <a:rPr lang="en-US" b="1" dirty="0" smtClean="0"/>
              <a:t> %</a:t>
            </a:r>
            <a:r>
              <a:rPr lang="cs-CZ" b="1" dirty="0" smtClean="0"/>
              <a:t>), nulovou hypotézu o normálním rozložení v populaci zamítáme.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 statistické indukce</a:t>
            </a:r>
            <a:endParaRPr lang="cs-CZ" dirty="0"/>
          </a:p>
        </p:txBody>
      </p:sp>
      <p:pic>
        <p:nvPicPr>
          <p:cNvPr id="4" name="Picture 2" descr="null hypothesi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772816"/>
            <a:ext cx="3240360" cy="4881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Kdy to můžeme použít?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Požadavek </a:t>
            </a:r>
          </a:p>
          <a:p>
            <a:pPr lvl="1"/>
            <a:r>
              <a:rPr lang="cs-CZ" dirty="0" smtClean="0"/>
              <a:t>velkého </a:t>
            </a:r>
          </a:p>
          <a:p>
            <a:pPr lvl="1"/>
            <a:r>
              <a:rPr lang="cs-CZ" dirty="0" smtClean="0"/>
              <a:t>reprezentativního</a:t>
            </a:r>
          </a:p>
          <a:p>
            <a:pPr lvl="1"/>
            <a:r>
              <a:rPr lang="cs-CZ" dirty="0" smtClean="0"/>
              <a:t>náhodného souboru</a:t>
            </a:r>
          </a:p>
          <a:p>
            <a:endParaRPr lang="cs-CZ" dirty="0" smtClean="0"/>
          </a:p>
          <a:p>
            <a:r>
              <a:rPr lang="cs-CZ" dirty="0" smtClean="0"/>
              <a:t>Statistická významnost ještě neznamená významnost věcnou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Rozdělte se do skupin (3-4 lidi)</a:t>
            </a:r>
          </a:p>
          <a:p>
            <a:r>
              <a:rPr lang="cs-CZ" dirty="0" smtClean="0"/>
              <a:t>Seznamte se s reprezentativním výzkumem hodnot a distinkcí – děti a rodiče (IS) – zaměřte se na </a:t>
            </a:r>
            <a:r>
              <a:rPr lang="cs-CZ" dirty="0" smtClean="0"/>
              <a:t>děti (třicátníky)</a:t>
            </a:r>
            <a:endParaRPr lang="cs-CZ" dirty="0" smtClean="0"/>
          </a:p>
          <a:p>
            <a:r>
              <a:rPr lang="cs-CZ" dirty="0" smtClean="0"/>
              <a:t>Zhodnoťte proměnnou Q10 a zobecněte </a:t>
            </a:r>
            <a:r>
              <a:rPr lang="cs-CZ" dirty="0" smtClean="0"/>
              <a:t>průměr na </a:t>
            </a:r>
            <a:r>
              <a:rPr lang="cs-CZ" dirty="0" smtClean="0"/>
              <a:t>populaci při 95</a:t>
            </a:r>
            <a:r>
              <a:rPr lang="en-US" dirty="0" smtClean="0"/>
              <a:t>% </a:t>
            </a:r>
            <a:r>
              <a:rPr lang="cs-CZ" dirty="0" smtClean="0"/>
              <a:t>a 99</a:t>
            </a:r>
            <a:r>
              <a:rPr lang="en-US" dirty="0" smtClean="0"/>
              <a:t>% </a:t>
            </a:r>
            <a:r>
              <a:rPr lang="cs-CZ" dirty="0" smtClean="0"/>
              <a:t>jistotě</a:t>
            </a:r>
          </a:p>
          <a:p>
            <a:r>
              <a:rPr lang="cs-CZ" dirty="0" smtClean="0"/>
              <a:t>Definujte si 4 nulové a alternativní hypotézy a zjistěte rozložení v souboru (pouze deskriptivní statistika)</a:t>
            </a:r>
          </a:p>
          <a:p>
            <a:r>
              <a:rPr lang="cs-CZ" dirty="0" smtClean="0"/>
              <a:t>Odevzdejte do </a:t>
            </a:r>
            <a:r>
              <a:rPr lang="cs-CZ" dirty="0" err="1" smtClean="0"/>
              <a:t>odevzdávárny</a:t>
            </a:r>
            <a:endParaRPr lang="cs-CZ" dirty="0" smtClean="0"/>
          </a:p>
          <a:p>
            <a:r>
              <a:rPr lang="cs-CZ" dirty="0" smtClean="0"/>
              <a:t>Odevzdejte výpisky z četby (</a:t>
            </a:r>
            <a:r>
              <a:rPr lang="cs-CZ" dirty="0" err="1" smtClean="0"/>
              <a:t>Hendl</a:t>
            </a:r>
            <a:r>
              <a:rPr lang="cs-CZ" dirty="0" smtClean="0"/>
              <a:t>, Ryšavý)</a:t>
            </a:r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pro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Uvádějte tabulky četností i grafy</a:t>
            </a:r>
          </a:p>
          <a:p>
            <a:r>
              <a:rPr lang="cs-CZ" dirty="0" smtClean="0"/>
              <a:t>V tabulkách zvýrazněte potenciálně zajímavá data</a:t>
            </a:r>
          </a:p>
          <a:p>
            <a:r>
              <a:rPr lang="cs-CZ" dirty="0" smtClean="0"/>
              <a:t>Užívejte správně grafy (ne koláčový pro spojité proměnné!)</a:t>
            </a:r>
          </a:p>
          <a:p>
            <a:r>
              <a:rPr lang="cs-CZ" dirty="0" smtClean="0"/>
              <a:t>Okomentujte nejzajímavější zjištění (ne pouze „v přehledné tabulce vidíme výsledky…“ </a:t>
            </a:r>
            <a:r>
              <a:rPr lang="cs-CZ" dirty="0" smtClean="0">
                <a:sym typeface="Wingdings" pitchFamily="2" charset="2"/>
              </a:rPr>
              <a:t>)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Induktivní statistika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Deskriptivní statistika</a:t>
            </a:r>
            <a:r>
              <a:rPr lang="cs-CZ" dirty="0" smtClean="0"/>
              <a:t>: popisuje </a:t>
            </a:r>
            <a:r>
              <a:rPr lang="cs-CZ" u="sng" dirty="0" smtClean="0"/>
              <a:t>rozložení četností</a:t>
            </a:r>
            <a:r>
              <a:rPr lang="cs-CZ" dirty="0" smtClean="0"/>
              <a:t> naměřených proměnných</a:t>
            </a:r>
          </a:p>
          <a:p>
            <a:endParaRPr lang="cs-CZ" dirty="0" smtClean="0"/>
          </a:p>
          <a:p>
            <a:r>
              <a:rPr lang="cs-CZ" b="1" dirty="0" smtClean="0"/>
              <a:t>Statistická indukce</a:t>
            </a:r>
            <a:r>
              <a:rPr lang="cs-CZ" dirty="0" smtClean="0"/>
              <a:t>: umožňuje zkoumat </a:t>
            </a:r>
            <a:r>
              <a:rPr lang="cs-CZ" u="sng" dirty="0" smtClean="0"/>
              <a:t>vztahy mezi proměnnými</a:t>
            </a:r>
            <a:r>
              <a:rPr lang="cs-CZ" dirty="0" smtClean="0"/>
              <a:t> a </a:t>
            </a:r>
            <a:r>
              <a:rPr lang="cs-CZ" u="sng" dirty="0" smtClean="0"/>
              <a:t>zobecňovat výsledky</a:t>
            </a:r>
            <a:r>
              <a:rPr lang="cs-CZ" dirty="0" smtClean="0"/>
              <a:t> na základní populaci</a:t>
            </a:r>
            <a:endParaRPr lang="cs-CZ" b="1" dirty="0" smtClean="0"/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indukce (inference)</a:t>
            </a:r>
            <a:endParaRPr lang="cs-CZ" dirty="0"/>
          </a:p>
        </p:txBody>
      </p:sp>
      <p:pic>
        <p:nvPicPr>
          <p:cNvPr id="27650" name="Picture 2" descr="\begin{figure}&#10;\centering&#10;\fbox{\includegraphics[clip, width=\sirka]{eps/gindded.eps}}\end{figure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46602"/>
            <a:ext cx="5328592" cy="4763812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6300192" y="5301208"/>
            <a:ext cx="2376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smtClean="0">
                <a:hlinkClick r:id="rId3"/>
              </a:rPr>
              <a:t>http://new.euromise.org/czech/tajne/ucebnice/html/html/node3.html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Zobecňování na základní soubor (</a:t>
            </a:r>
            <a:r>
              <a:rPr lang="cs-CZ" dirty="0" err="1" smtClean="0"/>
              <a:t>univariační</a:t>
            </a:r>
            <a:r>
              <a:rPr lang="cs-CZ" dirty="0" smtClean="0"/>
              <a:t> analýza)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Pomocí </a:t>
            </a:r>
            <a:r>
              <a:rPr lang="cs-CZ" b="1" dirty="0" smtClean="0"/>
              <a:t>intervalů spolehlivosti</a:t>
            </a:r>
          </a:p>
          <a:p>
            <a:r>
              <a:rPr lang="cs-CZ" dirty="0" err="1" smtClean="0"/>
              <a:t>Explore</a:t>
            </a:r>
            <a:r>
              <a:rPr lang="cs-CZ" dirty="0" smtClean="0"/>
              <a:t> – </a:t>
            </a:r>
            <a:r>
              <a:rPr lang="cs-CZ" dirty="0" err="1" smtClean="0"/>
              <a:t>Confidence</a:t>
            </a:r>
            <a:r>
              <a:rPr lang="cs-CZ" dirty="0" smtClean="0"/>
              <a:t> Interval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Mean</a:t>
            </a:r>
            <a:endParaRPr lang="cs-CZ" dirty="0" smtClean="0"/>
          </a:p>
          <a:p>
            <a:endParaRPr lang="cs-CZ" b="1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068960"/>
            <a:ext cx="5013573" cy="3575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ový popisek 4"/>
          <p:cNvSpPr/>
          <p:nvPr/>
        </p:nvSpPr>
        <p:spPr>
          <a:xfrm>
            <a:off x="6228184" y="3573016"/>
            <a:ext cx="2304256" cy="1224136"/>
          </a:xfrm>
          <a:prstGeom prst="wedgeRectCallout">
            <a:avLst>
              <a:gd name="adj1" fmla="val -139882"/>
              <a:gd name="adj2" fmla="val 505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Interval, ve kterém se hodnota nachází se spolehlivostí 95 </a:t>
            </a:r>
            <a:r>
              <a:rPr lang="en-US" dirty="0" smtClean="0"/>
              <a:t>%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Statistické hypotézy jsou </a:t>
            </a:r>
            <a:r>
              <a:rPr lang="cs-CZ" b="1" u="sng" dirty="0" smtClean="0"/>
              <a:t>domněnkami o populaci</a:t>
            </a:r>
            <a:r>
              <a:rPr lang="cs-CZ" b="1" dirty="0" smtClean="0"/>
              <a:t>, jejichž pravdivost ověřujeme (testujeme) pomocí výběrových souborů z této populace.</a:t>
            </a:r>
            <a:br>
              <a:rPr lang="cs-CZ" b="1" dirty="0" smtClean="0"/>
            </a:br>
            <a:r>
              <a:rPr lang="cs-CZ" b="1" dirty="0" smtClean="0"/>
              <a:t>Jejich testování směřuje k </a:t>
            </a:r>
            <a:r>
              <a:rPr lang="cs-CZ" b="1" u="sng" dirty="0" smtClean="0"/>
              <a:t>zobecnění dat</a:t>
            </a:r>
            <a:r>
              <a:rPr lang="cs-CZ" b="1" dirty="0" smtClean="0"/>
              <a:t> výběrového souboru na základní soubor.</a:t>
            </a:r>
          </a:p>
          <a:p>
            <a:pPr algn="r">
              <a:buNone/>
            </a:pPr>
            <a:r>
              <a:rPr lang="cs-CZ" i="1" dirty="0" smtClean="0"/>
              <a:t>Mareš a </a:t>
            </a:r>
            <a:r>
              <a:rPr lang="cs-CZ" i="1" dirty="0" err="1" smtClean="0"/>
              <a:t>Rabušic</a:t>
            </a:r>
            <a:r>
              <a:rPr lang="cs-CZ" i="1" dirty="0" smtClean="0"/>
              <a:t>, 2003</a:t>
            </a:r>
          </a:p>
          <a:p>
            <a:endParaRPr lang="cs-CZ" dirty="0" smtClean="0"/>
          </a:p>
          <a:p>
            <a:r>
              <a:rPr lang="cs-CZ" b="1" dirty="0" smtClean="0"/>
              <a:t>Hypotézy jsou výroky o </a:t>
            </a:r>
            <a:r>
              <a:rPr lang="cs-CZ" b="1" u="sng" dirty="0" smtClean="0"/>
              <a:t>vztahu</a:t>
            </a:r>
            <a:r>
              <a:rPr lang="cs-CZ" b="1" dirty="0" smtClean="0"/>
              <a:t> </a:t>
            </a:r>
            <a:r>
              <a:rPr lang="cs-CZ" b="1" u="sng" dirty="0" smtClean="0"/>
              <a:t>proměnných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Nulová a alternativní hypotéza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003232" cy="4625609"/>
          </a:xfrm>
        </p:spPr>
        <p:txBody>
          <a:bodyPr/>
          <a:lstStyle/>
          <a:p>
            <a:r>
              <a:rPr lang="cs-CZ" b="1" dirty="0" smtClean="0"/>
              <a:t>Nulová hypotéza</a:t>
            </a:r>
            <a:r>
              <a:rPr lang="cs-CZ" dirty="0" smtClean="0"/>
              <a:t> předpokládá stav neexistence rozdílu (tj. předpokládá stav shody) mezi proměnnými/skupinami v populaci. (</a:t>
            </a:r>
            <a:r>
              <a:rPr lang="cs-CZ" dirty="0" err="1" smtClean="0"/>
              <a:t>Arbuthnott</a:t>
            </a:r>
            <a:r>
              <a:rPr lang="cs-CZ" dirty="0" smtClean="0"/>
              <a:t>, 1710)</a:t>
            </a:r>
          </a:p>
          <a:p>
            <a:r>
              <a:rPr lang="cs-CZ" b="1" dirty="0" smtClean="0"/>
              <a:t>Alternativní hypotéza </a:t>
            </a:r>
            <a:r>
              <a:rPr lang="cs-CZ" dirty="0" smtClean="0"/>
              <a:t>předpokládá existenci rozdílu (na základě teorie definujeme předpoklady o rozdílech mezi jednotlivými skupinami v populaci)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Nulová hypotéza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H0: Neexistuje rozdíl mezi rozložením proměnných ve vzorku a v populaci</a:t>
            </a:r>
          </a:p>
          <a:p>
            <a:endParaRPr lang="cs-CZ" dirty="0" smtClean="0"/>
          </a:p>
          <a:p>
            <a:r>
              <a:rPr lang="cs-CZ" dirty="0" smtClean="0"/>
              <a:t>H0: Neexistuje vztah mezi časem věnovaným internetu a pohlavím.</a:t>
            </a:r>
          </a:p>
          <a:p>
            <a:endParaRPr lang="cs-CZ" dirty="0" smtClean="0"/>
          </a:p>
          <a:p>
            <a:r>
              <a:rPr lang="cs-CZ" dirty="0" smtClean="0"/>
              <a:t>Ho: Neexistuje rozdíl mezi průměrným příjmem mužů a žen zaměstnaných v knihovnách.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hypotéza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hypotézy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619671" y="3645024"/>
          <a:ext cx="7005465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155"/>
                <a:gridCol w="2335155"/>
                <a:gridCol w="2335155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H0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H1</a:t>
                      </a:r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Akceptujeme</a:t>
                      </a:r>
                      <a:r>
                        <a:rPr lang="cs-CZ" sz="2800" b="1" baseline="0" dirty="0" smtClean="0"/>
                        <a:t> H0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OK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Chyba 2. druhu</a:t>
                      </a:r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Zamítáme H0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Chyba 1. druhu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OK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779912" y="2852936"/>
            <a:ext cx="3662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Reálný stav (populace)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 rot="16200000">
            <a:off x="-332445" y="4589030"/>
            <a:ext cx="2843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Rozhodnutí</a:t>
            </a:r>
            <a:r>
              <a:rPr lang="cs-CZ" b="1" dirty="0" smtClean="0"/>
              <a:t> (vzorek)</a:t>
            </a:r>
            <a:endParaRPr lang="cs-CZ" b="1" dirty="0"/>
          </a:p>
        </p:txBody>
      </p:sp>
      <p:sp>
        <p:nvSpPr>
          <p:cNvPr id="8" name="Oválný popisek 7"/>
          <p:cNvSpPr/>
          <p:nvPr/>
        </p:nvSpPr>
        <p:spPr>
          <a:xfrm>
            <a:off x="683568" y="1916832"/>
            <a:ext cx="3168352" cy="1368152"/>
          </a:xfrm>
          <a:prstGeom prst="wedgeEllipseCallout">
            <a:avLst>
              <a:gd name="adj1" fmla="val 56313"/>
              <a:gd name="adj2" fmla="val 12158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Rozdíl mezi dvěma populačními průměry </a:t>
            </a:r>
            <a:r>
              <a:rPr lang="cs-CZ" dirty="0" smtClean="0"/>
              <a:t>neexistuje – </a:t>
            </a:r>
            <a:r>
              <a:rPr lang="cs-CZ" b="1" dirty="0" err="1" smtClean="0"/>
              <a:t>příjímáme</a:t>
            </a:r>
            <a:r>
              <a:rPr lang="cs-CZ" b="1" dirty="0" smtClean="0"/>
              <a:t> H0</a:t>
            </a:r>
            <a:endParaRPr lang="cs-CZ" b="1" dirty="0"/>
          </a:p>
        </p:txBody>
      </p:sp>
      <p:sp>
        <p:nvSpPr>
          <p:cNvPr id="9" name="Oválný popisek 8"/>
          <p:cNvSpPr/>
          <p:nvPr/>
        </p:nvSpPr>
        <p:spPr>
          <a:xfrm>
            <a:off x="6948264" y="1628800"/>
            <a:ext cx="2195736" cy="1368152"/>
          </a:xfrm>
          <a:prstGeom prst="wedgeEllipseCallout">
            <a:avLst>
              <a:gd name="adj1" fmla="val -18342"/>
              <a:gd name="adj2" fmla="val 225228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Data neodpovídají – </a:t>
            </a:r>
            <a:r>
              <a:rPr lang="cs-CZ" b="1" dirty="0" smtClean="0"/>
              <a:t>zamítáme H0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662</TotalTime>
  <Words>513</Words>
  <Application>Microsoft Office PowerPoint</Application>
  <PresentationFormat>Předvádění na obrazovce 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Modul</vt:lpstr>
      <vt:lpstr>Úvod do induktivní statistiky</vt:lpstr>
      <vt:lpstr>Induktivní statistika</vt:lpstr>
      <vt:lpstr>Statistická indukce (inference)</vt:lpstr>
      <vt:lpstr>Zobecňování na základní soubor (univariační analýza)</vt:lpstr>
      <vt:lpstr>Statistické hypotézy</vt:lpstr>
      <vt:lpstr>Nulová a alternativní hypotéza</vt:lpstr>
      <vt:lpstr>Nulová hypotéza - příklady</vt:lpstr>
      <vt:lpstr>Alternativní hypotéza - příklady</vt:lpstr>
      <vt:lpstr>Testování hypotézy</vt:lpstr>
      <vt:lpstr>Hladina významnosti</vt:lpstr>
      <vt:lpstr>Hladina významnosti</vt:lpstr>
      <vt:lpstr>Testování</vt:lpstr>
      <vt:lpstr>Testování nulové hypotézy o normálním rozložení</vt:lpstr>
      <vt:lpstr>Testování nulové hypotézy o normálním rozložení</vt:lpstr>
      <vt:lpstr>Testování nulové hypotézy o normálním rozložení</vt:lpstr>
      <vt:lpstr>Limity statistické indukce</vt:lpstr>
      <vt:lpstr>Kdy to můžeme použít?</vt:lpstr>
      <vt:lpstr>Úkol</vt:lpstr>
      <vt:lpstr>Tipy pro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induktivní statistiky</dc:title>
  <dc:creator>Honza Zikuška</dc:creator>
  <cp:lastModifiedBy>Ladislava Suchá</cp:lastModifiedBy>
  <cp:revision>6</cp:revision>
  <dcterms:created xsi:type="dcterms:W3CDTF">2012-04-19T19:09:07Z</dcterms:created>
  <dcterms:modified xsi:type="dcterms:W3CDTF">2012-04-27T08:29:20Z</dcterms:modified>
</cp:coreProperties>
</file>