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7" r:id="rId4"/>
    <p:sldId id="259" r:id="rId5"/>
    <p:sldId id="260" r:id="rId6"/>
    <p:sldId id="261" r:id="rId7"/>
    <p:sldId id="262" r:id="rId8"/>
    <p:sldId id="263" r:id="rId9"/>
    <p:sldId id="258" r:id="rId10"/>
    <p:sldId id="264" r:id="rId11"/>
    <p:sldId id="265" r:id="rId12"/>
    <p:sldId id="266" r:id="rId13"/>
    <p:sldId id="268" r:id="rId14"/>
    <p:sldId id="267" r:id="rId15"/>
    <p:sldId id="271" r:id="rId16"/>
    <p:sldId id="272" r:id="rId17"/>
    <p:sldId id="273" r:id="rId18"/>
    <p:sldId id="274" r:id="rId19"/>
    <p:sldId id="275" r:id="rId20"/>
    <p:sldId id="278" r:id="rId21"/>
    <p:sldId id="279" r:id="rId22"/>
    <p:sldId id="276" r:id="rId23"/>
    <p:sldId id="277" r:id="rId24"/>
    <p:sldId id="270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C15E-5B8E-4298-911B-54269E9659D3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81AB8-E3D9-4452-ADA7-D5101EC79C8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C15E-5B8E-4298-911B-54269E9659D3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81AB8-E3D9-4452-ADA7-D5101EC79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C15E-5B8E-4298-911B-54269E9659D3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81AB8-E3D9-4452-ADA7-D5101EC79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C15E-5B8E-4298-911B-54269E9659D3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81AB8-E3D9-4452-ADA7-D5101EC79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C15E-5B8E-4298-911B-54269E9659D3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81AB8-E3D9-4452-ADA7-D5101EC79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C15E-5B8E-4298-911B-54269E9659D3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81AB8-E3D9-4452-ADA7-D5101EC79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C15E-5B8E-4298-911B-54269E9659D3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81AB8-E3D9-4452-ADA7-D5101EC79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C15E-5B8E-4298-911B-54269E9659D3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81AB8-E3D9-4452-ADA7-D5101EC79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C15E-5B8E-4298-911B-54269E9659D3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81AB8-E3D9-4452-ADA7-D5101EC79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C15E-5B8E-4298-911B-54269E9659D3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81AB8-E3D9-4452-ADA7-D5101EC79C8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E3EC15E-5B8E-4298-911B-54269E9659D3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8E81AB8-E3D9-4452-ADA7-D5101EC79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E3EC15E-5B8E-4298-911B-54269E9659D3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8E81AB8-E3D9-4452-ADA7-D5101EC79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%CE%A7%C2%B2_rozd%C4%9Blen%C3%AD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google.cz/url?sa=t&amp;rct=j&amp;q=&amp;esrc=s&amp;source=web&amp;cd=1&amp;ved=0CD8QFjAA&amp;url=http://cs.wikipedia.org/wiki/Anal%C3%BDza_rozptylu&amp;ei=mveiT5-WLcPMsgbp5oDzDQ&amp;usg=AFQjCNElXZJCmZuixSUjpM_EOf8gF_T18A&amp;sig2=dcEnltlnXXYqYARC4_FQrA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new.euromise.org/czech/tajne/ucebnice/html/html/node9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Testování hypotéz a zobecňování na populaci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Metodologie pro ISK II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Hypotéza o shodě dvou populačních průměrů – T-test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Např. zkoumáme vztah mezi pohlavím a počtem dětí (v populací třicátníků)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Nulová a alternativní hypotéza:</a:t>
            </a:r>
          </a:p>
          <a:p>
            <a:r>
              <a:rPr lang="cs-CZ" dirty="0" smtClean="0"/>
              <a:t>H0: Neexistuje rozdíl mezi počtem dětí u skupin podle pohlaví.</a:t>
            </a:r>
          </a:p>
          <a:p>
            <a:r>
              <a:rPr lang="cs-CZ" dirty="0" smtClean="0"/>
              <a:t>Ha: Existuje rozdíl mezi počtem dětí u skupin podle pohlaví.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Hypotéza o shodě dvou populačních průměrů – T-test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Krok 1: </a:t>
            </a:r>
            <a:r>
              <a:rPr lang="cs-CZ" dirty="0" err="1" smtClean="0"/>
              <a:t>Analyze</a:t>
            </a:r>
            <a:r>
              <a:rPr lang="cs-CZ" dirty="0" smtClean="0"/>
              <a:t> – </a:t>
            </a:r>
            <a:r>
              <a:rPr lang="cs-CZ" dirty="0" err="1" smtClean="0"/>
              <a:t>Compare</a:t>
            </a:r>
            <a:r>
              <a:rPr lang="cs-CZ" dirty="0" smtClean="0"/>
              <a:t> </a:t>
            </a:r>
            <a:r>
              <a:rPr lang="cs-CZ" dirty="0" err="1" smtClean="0"/>
              <a:t>Means</a:t>
            </a:r>
            <a:r>
              <a:rPr lang="cs-CZ" dirty="0" smtClean="0"/>
              <a:t> – Independent </a:t>
            </a:r>
            <a:r>
              <a:rPr lang="cs-CZ" dirty="0" err="1" smtClean="0"/>
              <a:t>Samples</a:t>
            </a:r>
            <a:r>
              <a:rPr lang="cs-CZ" dirty="0" smtClean="0"/>
              <a:t> T-test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3068960"/>
            <a:ext cx="5604495" cy="3527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Hypotéza o shodě dvou populačních průměrů – T-test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Krok 2: Podíváme se, jaké rozdíly jsme naměřili na vzorku</a:t>
            </a:r>
            <a:endParaRPr lang="cs-CZ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996952"/>
            <a:ext cx="7721067" cy="2015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aoblený obdélníkový popisek 6"/>
          <p:cNvSpPr/>
          <p:nvPr/>
        </p:nvSpPr>
        <p:spPr>
          <a:xfrm>
            <a:off x="1475656" y="4941168"/>
            <a:ext cx="3240360" cy="1584176"/>
          </a:xfrm>
          <a:prstGeom prst="wedgeRoundRectCallout">
            <a:avLst>
              <a:gd name="adj1" fmla="val 42558"/>
              <a:gd name="adj2" fmla="val -88076"/>
              <a:gd name="adj3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Existují rozdíly i v populaci?</a:t>
            </a:r>
            <a:endParaRPr lang="cs-CZ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Hypotéza o shodě dvou populačních průměrů – T-test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359802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Krok 3: Interpretujeme test ve dvou krocích:</a:t>
            </a:r>
          </a:p>
          <a:p>
            <a:pPr lvl="1"/>
            <a:r>
              <a:rPr lang="cs-CZ" dirty="0" smtClean="0"/>
              <a:t>1. podíváme se na výsledky F testu o shodě variací</a:t>
            </a:r>
          </a:p>
          <a:p>
            <a:pPr lvl="2"/>
            <a:r>
              <a:rPr lang="cs-CZ" dirty="0" smtClean="0"/>
              <a:t>Signifikance u F </a:t>
            </a:r>
            <a:r>
              <a:rPr lang="en-US" dirty="0" smtClean="0"/>
              <a:t>&gt;</a:t>
            </a:r>
            <a:r>
              <a:rPr lang="cs-CZ" dirty="0" smtClean="0"/>
              <a:t> 0,05 </a:t>
            </a:r>
            <a:r>
              <a:rPr lang="cs-CZ" dirty="0" smtClean="0">
                <a:sym typeface="Wingdings" pitchFamily="2" charset="2"/>
              </a:rPr>
              <a:t>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cs-CZ" dirty="0" smtClean="0"/>
              <a:t>použijeme T-testu pro případ EQUAL VARIANCES ASSUMED</a:t>
            </a:r>
            <a:endParaRPr lang="en-US" dirty="0" smtClean="0"/>
          </a:p>
          <a:p>
            <a:pPr lvl="2"/>
            <a:r>
              <a:rPr lang="cs-CZ" dirty="0" smtClean="0"/>
              <a:t>Signifikance u F </a:t>
            </a:r>
            <a:r>
              <a:rPr lang="en-US" dirty="0" smtClean="0"/>
              <a:t>&lt;</a:t>
            </a:r>
            <a:r>
              <a:rPr lang="cs-CZ" dirty="0" smtClean="0"/>
              <a:t> 0,05 </a:t>
            </a:r>
            <a:r>
              <a:rPr lang="cs-CZ" dirty="0" smtClean="0">
                <a:sym typeface="Wingdings" pitchFamily="2" charset="2"/>
              </a:rPr>
              <a:t>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cs-CZ" dirty="0" smtClean="0"/>
              <a:t>použijeme T-testu pro případ</a:t>
            </a:r>
            <a:r>
              <a:rPr lang="en-US" dirty="0" smtClean="0"/>
              <a:t> </a:t>
            </a:r>
            <a:r>
              <a:rPr lang="cs-CZ" dirty="0" smtClean="0"/>
              <a:t>EQUAL VARIANCES NOT ASSUMED</a:t>
            </a:r>
          </a:p>
          <a:p>
            <a:pPr lvl="1"/>
            <a:r>
              <a:rPr lang="cs-CZ" dirty="0" smtClean="0"/>
              <a:t>2. v příslušném sloupci čteme </a:t>
            </a:r>
            <a:br>
              <a:rPr lang="cs-CZ" dirty="0" smtClean="0"/>
            </a:br>
            <a:r>
              <a:rPr lang="cs-CZ" dirty="0" smtClean="0"/>
              <a:t>významnost</a:t>
            </a:r>
            <a:endParaRPr lang="cs-CZ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243864"/>
            <a:ext cx="9144000" cy="161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aoblený obdélníkový popisek 7"/>
          <p:cNvSpPr/>
          <p:nvPr/>
        </p:nvSpPr>
        <p:spPr>
          <a:xfrm>
            <a:off x="5508104" y="4149080"/>
            <a:ext cx="3635896" cy="1368152"/>
          </a:xfrm>
          <a:prstGeom prst="wedgeRoundRectCallout">
            <a:avLst>
              <a:gd name="adj1" fmla="val -41385"/>
              <a:gd name="adj2" fmla="val 9903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Je</a:t>
            </a:r>
            <a:r>
              <a:rPr lang="cs-CZ" dirty="0" smtClean="0"/>
              <a:t>-li menší než 0,05, nulovou hypotézu o shodě populačních průměrů lze zamítnout – rozdíl pravděpodobně existuje i v populaci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Crosstabs</a:t>
            </a:r>
            <a:r>
              <a:rPr lang="cs-CZ" dirty="0" smtClean="0"/>
              <a:t> – zobecňování rozdílů u kategoriálních proměnných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Crosstabs</a:t>
            </a:r>
            <a:r>
              <a:rPr lang="cs-CZ" dirty="0" smtClean="0"/>
              <a:t> už umíme </a:t>
            </a:r>
            <a:r>
              <a:rPr lang="cs-CZ" dirty="0" smtClean="0">
                <a:sym typeface="Wingdings" pitchFamily="2" charset="2"/>
              </a:rPr>
              <a:t></a:t>
            </a:r>
          </a:p>
          <a:p>
            <a:r>
              <a:rPr lang="cs-CZ" dirty="0" err="1" smtClean="0">
                <a:sym typeface="Wingdings" pitchFamily="2" charset="2"/>
              </a:rPr>
              <a:t>Např</a:t>
            </a:r>
            <a:r>
              <a:rPr lang="cs-CZ" dirty="0" smtClean="0">
                <a:sym typeface="Wingdings" pitchFamily="2" charset="2"/>
              </a:rPr>
              <a:t>: Jak se liší frekvence čtení u skupin podle vzdělání?</a:t>
            </a:r>
          </a:p>
          <a:p>
            <a:pPr>
              <a:buNone/>
            </a:pPr>
            <a:r>
              <a:rPr lang="cs-CZ" dirty="0" smtClean="0">
                <a:sym typeface="Wingdings" pitchFamily="2" charset="2"/>
              </a:rPr>
              <a:t>Opět formulujeme </a:t>
            </a:r>
            <a:r>
              <a:rPr lang="cs-CZ" dirty="0" smtClean="0">
                <a:sym typeface="Wingdings" pitchFamily="2" charset="2"/>
              </a:rPr>
              <a:t>nulovou </a:t>
            </a:r>
            <a:r>
              <a:rPr lang="cs-CZ" dirty="0" smtClean="0">
                <a:sym typeface="Wingdings" pitchFamily="2" charset="2"/>
              </a:rPr>
              <a:t>a alternativní hypotézu: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H0: Neexistuje rozdíl ve frekvenci čtení mezi skupinami třicátníků s různým vzděláním.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Ha: Existuje rozdíl ve frekvenci čtení mezi skupinami třicátníků s různým vzděláním.</a:t>
            </a:r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Crosstabs</a:t>
            </a:r>
            <a:r>
              <a:rPr lang="cs-CZ" dirty="0" smtClean="0"/>
              <a:t> – zobecňování rozdílů u kategoriálních proměnných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Analyze</a:t>
            </a:r>
            <a:r>
              <a:rPr lang="cs-CZ" dirty="0" smtClean="0"/>
              <a:t> – </a:t>
            </a:r>
            <a:r>
              <a:rPr lang="cs-CZ" dirty="0" err="1" smtClean="0"/>
              <a:t>Descriptive</a:t>
            </a:r>
            <a:r>
              <a:rPr lang="cs-CZ" dirty="0" smtClean="0"/>
              <a:t> </a:t>
            </a:r>
            <a:r>
              <a:rPr lang="cs-CZ" dirty="0" err="1" smtClean="0"/>
              <a:t>Statistics</a:t>
            </a:r>
            <a:r>
              <a:rPr lang="cs-CZ" dirty="0" smtClean="0"/>
              <a:t> – </a:t>
            </a:r>
            <a:r>
              <a:rPr lang="cs-CZ" dirty="0" err="1" smtClean="0"/>
              <a:t>Crosstabs</a:t>
            </a:r>
            <a:endParaRPr lang="cs-CZ" dirty="0" smtClean="0"/>
          </a:p>
          <a:p>
            <a:r>
              <a:rPr lang="cs-CZ" dirty="0" smtClean="0"/>
              <a:t>1. krok: uděláme si tabulku četností a zvolíme vhodně procenta</a:t>
            </a:r>
            <a:endParaRPr 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431872"/>
            <a:ext cx="6876256" cy="3426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aoblený obdélníkový popisek 4"/>
          <p:cNvSpPr/>
          <p:nvPr/>
        </p:nvSpPr>
        <p:spPr>
          <a:xfrm>
            <a:off x="251520" y="3573016"/>
            <a:ext cx="1728192" cy="2448272"/>
          </a:xfrm>
          <a:prstGeom prst="wedgeRoundRectCallout">
            <a:avLst>
              <a:gd name="adj1" fmla="val 63518"/>
              <a:gd name="adj2" fmla="val 3976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Taková tabulka je pro nás moc jemná </a:t>
            </a:r>
            <a:r>
              <a:rPr lang="cs-CZ" dirty="0" smtClean="0">
                <a:sym typeface="Wingdings" pitchFamily="2" charset="2"/>
              </a:rPr>
              <a:t> </a:t>
            </a:r>
            <a:r>
              <a:rPr lang="cs-CZ" dirty="0" err="1" smtClean="0">
                <a:sym typeface="Wingdings" pitchFamily="2" charset="2"/>
              </a:rPr>
              <a:t>rekódujeme</a:t>
            </a:r>
            <a:r>
              <a:rPr lang="cs-CZ" dirty="0" smtClean="0">
                <a:sym typeface="Wingdings" pitchFamily="2" charset="2"/>
              </a:rPr>
              <a:t> si proměnné na hrubší kategorie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Crosstabs</a:t>
            </a:r>
            <a:r>
              <a:rPr lang="cs-CZ" dirty="0" smtClean="0"/>
              <a:t> – zobecňování rozdílů u kategoriálních proměnných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Analyze</a:t>
            </a:r>
            <a:r>
              <a:rPr lang="cs-CZ" dirty="0" smtClean="0"/>
              <a:t> – </a:t>
            </a:r>
            <a:r>
              <a:rPr lang="cs-CZ" dirty="0" err="1" smtClean="0"/>
              <a:t>Descriptive</a:t>
            </a:r>
            <a:r>
              <a:rPr lang="cs-CZ" dirty="0" smtClean="0"/>
              <a:t> </a:t>
            </a:r>
            <a:r>
              <a:rPr lang="cs-CZ" dirty="0" err="1" smtClean="0"/>
              <a:t>Statistics</a:t>
            </a:r>
            <a:r>
              <a:rPr lang="cs-CZ" dirty="0" smtClean="0"/>
              <a:t> – </a:t>
            </a:r>
            <a:r>
              <a:rPr lang="cs-CZ" dirty="0" err="1" smtClean="0"/>
              <a:t>Crosstabs</a:t>
            </a:r>
            <a:endParaRPr lang="cs-CZ" dirty="0" smtClean="0"/>
          </a:p>
          <a:p>
            <a:r>
              <a:rPr lang="cs-CZ" dirty="0" smtClean="0"/>
              <a:t>1. krok: nová tabulka četností</a:t>
            </a:r>
            <a:endParaRPr lang="cs-CZ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943350"/>
            <a:ext cx="8201025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aoblený obdélníkový popisek 7"/>
          <p:cNvSpPr/>
          <p:nvPr/>
        </p:nvSpPr>
        <p:spPr>
          <a:xfrm>
            <a:off x="3059832" y="2996952"/>
            <a:ext cx="5400600" cy="648072"/>
          </a:xfrm>
          <a:prstGeom prst="wedgeRoundRectCallout">
            <a:avLst>
              <a:gd name="adj1" fmla="val -14453"/>
              <a:gd name="adj2" fmla="val 9317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Vidíme poměrně zajímavé rozdíly! Můžeme je zobecnit?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Crosstabs</a:t>
            </a:r>
            <a:r>
              <a:rPr lang="cs-CZ" dirty="0" smtClean="0"/>
              <a:t> – zobecňování rozdílů u kategoriálních proměnných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Analyze</a:t>
            </a:r>
            <a:r>
              <a:rPr lang="cs-CZ" dirty="0" smtClean="0"/>
              <a:t> – </a:t>
            </a:r>
            <a:r>
              <a:rPr lang="cs-CZ" dirty="0" err="1" smtClean="0"/>
              <a:t>Descriptive</a:t>
            </a:r>
            <a:r>
              <a:rPr lang="cs-CZ" dirty="0" smtClean="0"/>
              <a:t> </a:t>
            </a:r>
            <a:r>
              <a:rPr lang="cs-CZ" dirty="0" err="1" smtClean="0"/>
              <a:t>Statistics</a:t>
            </a:r>
            <a:r>
              <a:rPr lang="cs-CZ" dirty="0" smtClean="0"/>
              <a:t> – </a:t>
            </a:r>
            <a:r>
              <a:rPr lang="cs-CZ" dirty="0" err="1" smtClean="0"/>
              <a:t>Crosstabs</a:t>
            </a:r>
            <a:endParaRPr lang="cs-CZ" dirty="0" smtClean="0"/>
          </a:p>
          <a:p>
            <a:r>
              <a:rPr lang="cs-CZ" dirty="0" smtClean="0"/>
              <a:t>1. krok: nová tabulka četností a graf</a:t>
            </a:r>
            <a:endParaRPr lang="cs-CZ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996952"/>
            <a:ext cx="4824536" cy="3865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Crosstabs</a:t>
            </a:r>
            <a:r>
              <a:rPr lang="cs-CZ" dirty="0" smtClean="0"/>
              <a:t> – zobecňování rozdílů u kategoriálních proměnných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2. krok: provedeme </a:t>
            </a:r>
            <a:r>
              <a:rPr lang="cs-CZ" b="1" dirty="0" smtClean="0"/>
              <a:t>Test nezávislosti </a:t>
            </a:r>
            <a:r>
              <a:rPr lang="cs-CZ" b="1" dirty="0" smtClean="0">
                <a:hlinkClick r:id="rId2"/>
              </a:rPr>
              <a:t>chí-kvadrát (</a:t>
            </a:r>
            <a:r>
              <a:rPr lang="cs-CZ" b="1" dirty="0" smtClean="0">
                <a:sym typeface="Symbol"/>
                <a:hlinkClick r:id="rId2"/>
              </a:rPr>
              <a:t></a:t>
            </a:r>
            <a:r>
              <a:rPr lang="cs-CZ" b="1" baseline="30000" dirty="0" smtClean="0">
                <a:hlinkClick r:id="rId2"/>
              </a:rPr>
              <a:t>2</a:t>
            </a:r>
            <a:r>
              <a:rPr lang="cs-CZ" b="1" dirty="0" smtClean="0">
                <a:hlinkClick r:id="rId2"/>
              </a:rPr>
              <a:t>)</a:t>
            </a:r>
            <a:endParaRPr lang="cs-CZ" b="1" dirty="0" smtClean="0"/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Zhodnotíme </a:t>
            </a:r>
            <a:r>
              <a:rPr lang="cs-CZ" dirty="0" smtClean="0"/>
              <a:t>H0 </a:t>
            </a:r>
            <a:br>
              <a:rPr lang="cs-CZ" dirty="0" smtClean="0"/>
            </a:br>
            <a:r>
              <a:rPr lang="cs-CZ" dirty="0" smtClean="0"/>
              <a:t>pomocí </a:t>
            </a:r>
            <a:r>
              <a:rPr lang="cs-CZ" dirty="0" err="1" smtClean="0"/>
              <a:t>sig</a:t>
            </a:r>
            <a:r>
              <a:rPr lang="cs-CZ" dirty="0" smtClean="0"/>
              <a:t>. Chí kvadrátu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Podíváme se na </a:t>
            </a:r>
            <a:br>
              <a:rPr lang="cs-CZ" dirty="0" smtClean="0"/>
            </a:br>
            <a:r>
              <a:rPr lang="cs-CZ" dirty="0" smtClean="0"/>
              <a:t>adjustované </a:t>
            </a:r>
            <a:r>
              <a:rPr lang="cs-CZ" dirty="0" err="1" smtClean="0"/>
              <a:t>reziduály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naměřených četností</a:t>
            </a:r>
          </a:p>
        </p:txBody>
      </p:sp>
      <p:sp>
        <p:nvSpPr>
          <p:cNvPr id="6" name="Oválný popisek 5"/>
          <p:cNvSpPr/>
          <p:nvPr/>
        </p:nvSpPr>
        <p:spPr>
          <a:xfrm>
            <a:off x="5508104" y="3140968"/>
            <a:ext cx="3456384" cy="3312368"/>
          </a:xfrm>
          <a:prstGeom prst="wedgeEllipseCallout">
            <a:avLst>
              <a:gd name="adj1" fmla="val -49093"/>
              <a:gd name="adj2" fmla="val -6424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Je rozdíl způsoben výběrovou </a:t>
            </a:r>
            <a:r>
              <a:rPr lang="cs-CZ" dirty="0"/>
              <a:t>chybou, anebo </a:t>
            </a:r>
            <a:r>
              <a:rPr lang="cs-CZ" dirty="0" smtClean="0"/>
              <a:t>můžeme zamítnout </a:t>
            </a:r>
            <a:r>
              <a:rPr lang="cs-CZ" dirty="0"/>
              <a:t>nulovou hypotézu, že v základním souboru bude tento podíl </a:t>
            </a:r>
            <a:r>
              <a:rPr lang="cs-CZ" dirty="0" smtClean="0"/>
              <a:t>lidí, kteří čtou podle vzdělanostních skupin stejný?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Crosstabs</a:t>
            </a:r>
            <a:r>
              <a:rPr lang="cs-CZ" dirty="0" smtClean="0"/>
              <a:t> – zobecňování rozdílů u kategoriálních proměnných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Chí-kvadrát</a:t>
            </a:r>
            <a:r>
              <a:rPr lang="cs-CZ" dirty="0" smtClean="0"/>
              <a:t> – založený na srovnávání naměřených a očekávaných proměnných</a:t>
            </a:r>
          </a:p>
          <a:p>
            <a:pPr lvl="1"/>
            <a:r>
              <a:rPr lang="cs-CZ" b="1" dirty="0" smtClean="0"/>
              <a:t>Očekávaná četnost</a:t>
            </a:r>
            <a:r>
              <a:rPr lang="cs-CZ" dirty="0" smtClean="0"/>
              <a:t>: počet jednotek, který by do dané kategorie spadl při náhodném rozložení</a:t>
            </a:r>
          </a:p>
          <a:p>
            <a:pPr lvl="1"/>
            <a:r>
              <a:rPr lang="cs-CZ" b="1" dirty="0" smtClean="0"/>
              <a:t>Naměřená četnost:</a:t>
            </a:r>
            <a:r>
              <a:rPr lang="cs-CZ" dirty="0" smtClean="0"/>
              <a:t> počet jednotek, které jsme v dané kategorii ve vzorku naměřili</a:t>
            </a:r>
          </a:p>
          <a:p>
            <a:pPr lvl="1"/>
            <a:r>
              <a:rPr lang="cs-CZ" b="1" dirty="0" err="1" smtClean="0"/>
              <a:t>Reziduál</a:t>
            </a:r>
            <a:r>
              <a:rPr lang="cs-CZ" dirty="0" smtClean="0"/>
              <a:t>: rozdíl mezi OČ a NČ</a:t>
            </a:r>
          </a:p>
          <a:p>
            <a:pPr lvl="1"/>
            <a:r>
              <a:rPr lang="cs-CZ" b="1" dirty="0" smtClean="0"/>
              <a:t>Adjustované </a:t>
            </a:r>
            <a:r>
              <a:rPr lang="cs-CZ" b="1" dirty="0" err="1" smtClean="0"/>
              <a:t>reziduály</a:t>
            </a:r>
            <a:r>
              <a:rPr lang="cs-CZ" dirty="0" smtClean="0"/>
              <a:t>: koeficient determinace (AR mají přibližně normální rozložení s průměrem 0 a standardní odchylkou 1)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 začátek opakování z minula: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Zlaté pravidlo pro induktivní statistiku</a:t>
            </a:r>
            <a:r>
              <a:rPr lang="cs-CZ" dirty="0" smtClean="0"/>
              <a:t>:</a:t>
            </a:r>
            <a:endParaRPr lang="cs-CZ" dirty="0" smtClean="0"/>
          </a:p>
          <a:p>
            <a:r>
              <a:rPr lang="cs-CZ" b="1" dirty="0" smtClean="0"/>
              <a:t>vysoká hodnota testu signifikance (tj. </a:t>
            </a:r>
            <a:r>
              <a:rPr lang="cs-CZ" b="1" dirty="0" smtClean="0">
                <a:sym typeface="Symbol"/>
              </a:rPr>
              <a:t>naměřená hodnota</a:t>
            </a:r>
            <a:r>
              <a:rPr lang="cs-CZ" b="1" dirty="0" smtClean="0"/>
              <a:t> </a:t>
            </a:r>
            <a:r>
              <a:rPr lang="cs-CZ" b="1" dirty="0" smtClean="0">
                <a:sym typeface="Symbol"/>
              </a:rPr>
              <a:t></a:t>
            </a:r>
            <a:r>
              <a:rPr lang="cs-CZ" b="1" dirty="0" smtClean="0"/>
              <a:t> 0,05) </a:t>
            </a:r>
            <a:r>
              <a:rPr lang="cs-CZ" b="1" dirty="0" smtClean="0">
                <a:sym typeface="Wingdings" pitchFamily="2" charset="2"/>
              </a:rPr>
              <a:t></a:t>
            </a:r>
            <a:r>
              <a:rPr lang="cs-CZ" b="1" dirty="0" smtClean="0"/>
              <a:t> držíme nulovou hypotézu</a:t>
            </a:r>
            <a:endParaRPr lang="cs-CZ" dirty="0" smtClean="0"/>
          </a:p>
          <a:p>
            <a:r>
              <a:rPr lang="cs-CZ" b="1" dirty="0" smtClean="0"/>
              <a:t>nízká hodnota testu signifikance (tj. </a:t>
            </a:r>
            <a:r>
              <a:rPr lang="cs-CZ" b="1" dirty="0" smtClean="0">
                <a:sym typeface="Symbol"/>
              </a:rPr>
              <a:t>naměřená hodnota</a:t>
            </a:r>
            <a:r>
              <a:rPr lang="cs-CZ" b="1" dirty="0" smtClean="0"/>
              <a:t> </a:t>
            </a:r>
            <a:r>
              <a:rPr lang="cs-CZ" b="1" dirty="0" smtClean="0">
                <a:sym typeface="Symbol"/>
              </a:rPr>
              <a:t></a:t>
            </a:r>
            <a:r>
              <a:rPr lang="cs-CZ" b="1" dirty="0" smtClean="0"/>
              <a:t> 0,05) </a:t>
            </a:r>
            <a:r>
              <a:rPr lang="cs-CZ" b="1" dirty="0" smtClean="0">
                <a:sym typeface="Wingdings" pitchFamily="2" charset="2"/>
              </a:rPr>
              <a:t></a:t>
            </a:r>
            <a:r>
              <a:rPr lang="cs-CZ" b="1" dirty="0" smtClean="0"/>
              <a:t> zamítáme nulovou hypotézu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Veselý obličej 3"/>
          <p:cNvSpPr/>
          <p:nvPr/>
        </p:nvSpPr>
        <p:spPr>
          <a:xfrm>
            <a:off x="7380312" y="5229200"/>
            <a:ext cx="1584176" cy="144016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jaká je pravděpodobnost, že by testovací kritérium dosáhlo své hodnoty, případně hodnot ještě více svědčících proti </a:t>
            </a:r>
            <a:r>
              <a: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 </a:t>
            </a:r>
            <a:r>
              <a:rPr kumimoji="0" lang="cs-CZ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,</a:t>
            </a:r>
            <a:r>
              <a:rPr kumimoji="0" lang="cs-CZ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pokud by </a:t>
            </a:r>
            <a:r>
              <a: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 </a:t>
            </a:r>
            <a:r>
              <a:rPr kumimoji="0" lang="cs-CZ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cs-CZ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opravdu platila</a:t>
            </a:r>
            <a:r>
              <a: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23554" name="Picture 2" descr="H_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99163" y="-76200"/>
            <a:ext cx="219075" cy="161925"/>
          </a:xfrm>
          <a:prstGeom prst="rect">
            <a:avLst/>
          </a:prstGeom>
          <a:noFill/>
        </p:spPr>
      </p:pic>
      <p:pic>
        <p:nvPicPr>
          <p:cNvPr id="23555" name="Picture 3" descr="H_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2413" y="-76200"/>
            <a:ext cx="219075" cy="161925"/>
          </a:xfrm>
          <a:prstGeom prst="rect">
            <a:avLst/>
          </a:prstGeom>
          <a:noFill/>
        </p:spPr>
      </p:pic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jaká je pravděpodobnost, že by testovací kritérium dosáhlo své hodnoty, případně hodnot ještě více svědčících proti </a:t>
            </a:r>
            <a:r>
              <a: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 </a:t>
            </a:r>
            <a:r>
              <a:rPr kumimoji="0" lang="cs-CZ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,</a:t>
            </a:r>
            <a:r>
              <a:rPr kumimoji="0" lang="cs-CZ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pokud by </a:t>
            </a:r>
            <a:r>
              <a: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 </a:t>
            </a:r>
            <a:r>
              <a:rPr kumimoji="0" lang="cs-CZ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cs-CZ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opravdu platila</a:t>
            </a:r>
            <a:r>
              <a: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23557" name="Picture 5" descr="H_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99163" y="-76200"/>
            <a:ext cx="219075" cy="161925"/>
          </a:xfrm>
          <a:prstGeom prst="rect">
            <a:avLst/>
          </a:prstGeom>
          <a:noFill/>
        </p:spPr>
      </p:pic>
      <p:pic>
        <p:nvPicPr>
          <p:cNvPr id="23558" name="Picture 6" descr="H_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2413" y="-76200"/>
            <a:ext cx="219075" cy="161925"/>
          </a:xfrm>
          <a:prstGeom prst="rect">
            <a:avLst/>
          </a:prstGeom>
          <a:noFill/>
        </p:spPr>
      </p:pic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jaká je pravděpodobnost, že by testovací kritérium dosáhlo své hodnoty, případně hodnot ještě více svědčících proti </a:t>
            </a:r>
            <a:r>
              <a: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 </a:t>
            </a:r>
            <a:r>
              <a:rPr kumimoji="0" lang="cs-CZ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,</a:t>
            </a:r>
            <a:r>
              <a:rPr kumimoji="0" lang="cs-CZ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pokud by </a:t>
            </a:r>
            <a:r>
              <a: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 </a:t>
            </a:r>
            <a:r>
              <a:rPr kumimoji="0" lang="cs-CZ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cs-CZ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opravdu platila</a:t>
            </a:r>
            <a:r>
              <a: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23560" name="Picture 8" descr="H_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99163" y="-76200"/>
            <a:ext cx="219075" cy="161925"/>
          </a:xfrm>
          <a:prstGeom prst="rect">
            <a:avLst/>
          </a:prstGeom>
          <a:noFill/>
        </p:spPr>
      </p:pic>
      <p:pic>
        <p:nvPicPr>
          <p:cNvPr id="23561" name="Picture 9" descr="H_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2413" y="-76200"/>
            <a:ext cx="219075" cy="161925"/>
          </a:xfrm>
          <a:prstGeom prst="rect">
            <a:avLst/>
          </a:prstGeom>
          <a:noFill/>
        </p:spPr>
      </p:pic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jaká je pravděpodobnost, že by testovací kritérium dosáhlo své hodnoty, případně hodnot ještě více svědčících proti </a:t>
            </a:r>
            <a:r>
              <a: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 </a:t>
            </a:r>
            <a:r>
              <a:rPr kumimoji="0" lang="cs-CZ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,</a:t>
            </a:r>
            <a:r>
              <a:rPr kumimoji="0" lang="cs-CZ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pokud by </a:t>
            </a:r>
            <a:r>
              <a: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 </a:t>
            </a:r>
            <a:r>
              <a:rPr kumimoji="0" lang="cs-CZ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cs-CZ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opravdu platila</a:t>
            </a:r>
            <a:r>
              <a: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23563" name="Picture 11" descr="H_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99163" y="-76200"/>
            <a:ext cx="219075" cy="161925"/>
          </a:xfrm>
          <a:prstGeom prst="rect">
            <a:avLst/>
          </a:prstGeom>
          <a:noFill/>
        </p:spPr>
      </p:pic>
      <p:pic>
        <p:nvPicPr>
          <p:cNvPr id="23564" name="Picture 12" descr="H_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2413" y="-76200"/>
            <a:ext cx="219075" cy="161925"/>
          </a:xfrm>
          <a:prstGeom prst="rect">
            <a:avLst/>
          </a:prstGeom>
          <a:noFill/>
        </p:spPr>
      </p:pic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jaká je pravděpodobnost, že by testovací kritérium dosáhlo své hodnoty, případně hodnot ještě více svědčících proti </a:t>
            </a:r>
            <a:r>
              <a:rPr kumimoji="0" lang="cs-CZ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 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,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pokud by </a:t>
            </a:r>
            <a:r>
              <a:rPr kumimoji="0" lang="cs-CZ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 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opravdu platila</a:t>
            </a:r>
            <a:r>
              <a:rPr kumimoji="0" lang="cs-CZ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23566" name="Picture 14" descr="H_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99163" y="-76200"/>
            <a:ext cx="219075" cy="161925"/>
          </a:xfrm>
          <a:prstGeom prst="rect">
            <a:avLst/>
          </a:prstGeom>
          <a:noFill/>
        </p:spPr>
      </p:pic>
      <p:pic>
        <p:nvPicPr>
          <p:cNvPr id="23567" name="Picture 15" descr="H_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2413" y="-76200"/>
            <a:ext cx="219075" cy="161925"/>
          </a:xfrm>
          <a:prstGeom prst="rect">
            <a:avLst/>
          </a:prstGeom>
          <a:noFill/>
        </p:spPr>
      </p:pic>
      <p:pic>
        <p:nvPicPr>
          <p:cNvPr id="23569" name="Picture 17" descr="H_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99163" y="-76200"/>
            <a:ext cx="219075" cy="161925"/>
          </a:xfrm>
          <a:prstGeom prst="rect">
            <a:avLst/>
          </a:prstGeom>
          <a:noFill/>
        </p:spPr>
      </p:pic>
      <p:pic>
        <p:nvPicPr>
          <p:cNvPr id="23572" name="Picture 20" descr="H_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99163" y="-76200"/>
            <a:ext cx="219075" cy="161925"/>
          </a:xfrm>
          <a:prstGeom prst="rect">
            <a:avLst/>
          </a:prstGeom>
          <a:noFill/>
        </p:spPr>
      </p:pic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683568" y="5554688"/>
            <a:ext cx="518457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Co znamená </a:t>
            </a:r>
            <a:r>
              <a:rPr kumimoji="0" lang="cs-CZ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naměřená hodnota</a:t>
            </a:r>
            <a:r>
              <a:rPr kumimoji="0" lang="cs-CZ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?</a:t>
            </a:r>
            <a:r>
              <a:rPr kumimoji="0" lang="cs-CZ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cs-CZ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Jaká je pravděpodobnost, že by testovací kritérium dosáhlo své hodnoty, případně hodnot ještě více svědčících proti, pokud by opravdu platila. </a:t>
            </a: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23577" name="Picture 25" descr="H_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47513" y="-76200"/>
            <a:ext cx="219075" cy="161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Crosstabs</a:t>
            </a:r>
            <a:r>
              <a:rPr lang="cs-CZ" dirty="0" smtClean="0"/>
              <a:t> – zobecňování rozdílů u kategoriálních proměnných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Chí-kvadrát</a:t>
            </a:r>
            <a:r>
              <a:rPr lang="cs-CZ" dirty="0" smtClean="0"/>
              <a:t> – </a:t>
            </a:r>
            <a:r>
              <a:rPr lang="cs-CZ" dirty="0" err="1" smtClean="0"/>
              <a:t>Analyze</a:t>
            </a:r>
            <a:r>
              <a:rPr lang="cs-CZ" dirty="0" smtClean="0"/>
              <a:t> – </a:t>
            </a:r>
            <a:r>
              <a:rPr lang="cs-CZ" dirty="0" err="1" smtClean="0"/>
              <a:t>Crosstabs</a:t>
            </a:r>
            <a:r>
              <a:rPr lang="cs-CZ" dirty="0" smtClean="0"/>
              <a:t>: </a:t>
            </a:r>
            <a:r>
              <a:rPr lang="cs-CZ" dirty="0" err="1" smtClean="0"/>
              <a:t>Statistics</a:t>
            </a:r>
            <a:endParaRPr lang="cs-CZ" dirty="0" smtClean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564904"/>
            <a:ext cx="4933950" cy="409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Crosstabs</a:t>
            </a:r>
            <a:r>
              <a:rPr lang="cs-CZ" dirty="0" smtClean="0"/>
              <a:t> – zobecňování rozdílů u kategoriálních proměnných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Chí-kvadrát</a:t>
            </a:r>
            <a:r>
              <a:rPr lang="cs-CZ" dirty="0" smtClean="0"/>
              <a:t> – </a:t>
            </a:r>
            <a:r>
              <a:rPr lang="cs-CZ" dirty="0" err="1" smtClean="0"/>
              <a:t>Analyze</a:t>
            </a:r>
            <a:r>
              <a:rPr lang="cs-CZ" dirty="0" smtClean="0"/>
              <a:t> – </a:t>
            </a:r>
            <a:r>
              <a:rPr lang="cs-CZ" dirty="0" err="1" smtClean="0"/>
              <a:t>Crosstabs</a:t>
            </a:r>
            <a:r>
              <a:rPr lang="cs-CZ" dirty="0" smtClean="0"/>
              <a:t>: </a:t>
            </a:r>
            <a:r>
              <a:rPr lang="cs-CZ" dirty="0" err="1" smtClean="0"/>
              <a:t>Statistics</a:t>
            </a:r>
            <a:endParaRPr lang="cs-CZ" dirty="0" smtClean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852936"/>
            <a:ext cx="5497603" cy="263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aoblený obdélníkový popisek 5"/>
          <p:cNvSpPr/>
          <p:nvPr/>
        </p:nvSpPr>
        <p:spPr>
          <a:xfrm>
            <a:off x="6300192" y="2708920"/>
            <a:ext cx="2304256" cy="2448272"/>
          </a:xfrm>
          <a:prstGeom prst="wedgeRoundRectCallout">
            <a:avLst>
              <a:gd name="adj1" fmla="val -80645"/>
              <a:gd name="adj2" fmla="val 12161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Hodnota významnosti 0 </a:t>
            </a:r>
            <a:r>
              <a:rPr lang="cs-CZ" dirty="0" smtClean="0">
                <a:sym typeface="Wingdings" pitchFamily="2" charset="2"/>
              </a:rPr>
              <a:t> </a:t>
            </a:r>
            <a:r>
              <a:rPr lang="cs-CZ" b="1" dirty="0" smtClean="0">
                <a:sym typeface="Wingdings" pitchFamily="2" charset="2"/>
              </a:rPr>
              <a:t>zamítáme hypotézu o neexistenci rozdílu v populaci</a:t>
            </a:r>
            <a:endParaRPr lang="cs-CZ" b="1" dirty="0"/>
          </a:p>
        </p:txBody>
      </p:sp>
      <p:sp>
        <p:nvSpPr>
          <p:cNvPr id="7" name="Zaoblený obdélníkový popisek 6"/>
          <p:cNvSpPr/>
          <p:nvPr/>
        </p:nvSpPr>
        <p:spPr>
          <a:xfrm>
            <a:off x="5652120" y="5445224"/>
            <a:ext cx="3312368" cy="1224136"/>
          </a:xfrm>
          <a:prstGeom prst="wedgeRoundRectCallout">
            <a:avLst>
              <a:gd name="adj1" fmla="val -84551"/>
              <a:gd name="adj2" fmla="val -58304"/>
              <a:gd name="adj3" fmla="val 16667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Pozor! Chí-kvadrát se dá použít jen pokud </a:t>
            </a:r>
            <a:r>
              <a:rPr lang="cs-CZ" sz="1600" dirty="0"/>
              <a:t>více než 20 % políček má očekávanou četnost menší než 5 a </a:t>
            </a:r>
            <a:r>
              <a:rPr lang="cs-CZ" sz="1600" dirty="0" smtClean="0"/>
              <a:t>minimální </a:t>
            </a:r>
            <a:r>
              <a:rPr lang="cs-CZ" sz="1600" dirty="0"/>
              <a:t>očekávaná četnost nesmí být menší než 1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Crosstabs</a:t>
            </a:r>
            <a:r>
              <a:rPr lang="cs-CZ" dirty="0" smtClean="0"/>
              <a:t> – zobecňování rozdílů u kategoriálních proměnných</a:t>
            </a:r>
            <a:endParaRPr lang="cs-CZ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772816"/>
            <a:ext cx="5684268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aoblený obdélníkový popisek 4"/>
          <p:cNvSpPr/>
          <p:nvPr/>
        </p:nvSpPr>
        <p:spPr>
          <a:xfrm>
            <a:off x="5508104" y="4221088"/>
            <a:ext cx="3312368" cy="1944216"/>
          </a:xfrm>
          <a:prstGeom prst="wedgeRoundRectCallout">
            <a:avLst>
              <a:gd name="adj1" fmla="val -75644"/>
              <a:gd name="adj2" fmla="val -6700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Naměřené hodnoty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Očekávané hodnoty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err="1" smtClean="0"/>
              <a:t>Reziduály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Adjustované </a:t>
            </a:r>
            <a:r>
              <a:rPr lang="cs-CZ" dirty="0" err="1" smtClean="0"/>
              <a:t>reziduály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Crosstabs</a:t>
            </a:r>
            <a:r>
              <a:rPr lang="cs-CZ" dirty="0" smtClean="0"/>
              <a:t> – zobecňování rozdílů u kategoriálních proměnných</a:t>
            </a:r>
            <a:endParaRPr lang="cs-CZ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800225"/>
            <a:ext cx="8248650" cy="505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aoblený obdélníkový popisek 6"/>
          <p:cNvSpPr/>
          <p:nvPr/>
        </p:nvSpPr>
        <p:spPr>
          <a:xfrm>
            <a:off x="179512" y="3212976"/>
            <a:ext cx="2520280" cy="3456384"/>
          </a:xfrm>
          <a:prstGeom prst="wedgeRoundRectCallout">
            <a:avLst>
              <a:gd name="adj1" fmla="val 151636"/>
              <a:gd name="adj2" fmla="val -34554"/>
              <a:gd name="adj3" fmla="val 16667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Pokud je hodnota AR </a:t>
            </a:r>
            <a:r>
              <a:rPr lang="cs-CZ" dirty="0"/>
              <a:t>vyšší než 2,00, můžeme si být s 95% pravděpodobností jisti, že v daném políčku je rozdíl mezi empirickou a očekávanou četností významný a že tedy </a:t>
            </a:r>
            <a:r>
              <a:rPr lang="cs-CZ" b="1" dirty="0"/>
              <a:t>nevznikl </a:t>
            </a:r>
            <a:r>
              <a:rPr lang="cs-CZ" b="1" dirty="0" smtClean="0"/>
              <a:t>výběrovou chybou</a:t>
            </a:r>
            <a:r>
              <a:rPr lang="cs-CZ" dirty="0" smtClean="0"/>
              <a:t> </a:t>
            </a:r>
            <a:r>
              <a:rPr lang="cs-CZ" dirty="0" smtClean="0">
                <a:sym typeface="Wingdings" pitchFamily="2" charset="2"/>
              </a:rPr>
              <a:t> vyskytuje se i v populaci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</a:t>
            </a:r>
            <a:r>
              <a:rPr lang="en-US" dirty="0" err="1" smtClean="0"/>
              <a:t>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Jak</a:t>
            </a:r>
            <a:r>
              <a:rPr lang="en-US" dirty="0" smtClean="0"/>
              <a:t> se </a:t>
            </a:r>
            <a:r>
              <a:rPr lang="en-US" dirty="0" err="1" smtClean="0"/>
              <a:t>li</a:t>
            </a:r>
            <a:r>
              <a:rPr lang="cs-CZ" dirty="0" err="1" smtClean="0"/>
              <a:t>ší</a:t>
            </a:r>
            <a:r>
              <a:rPr lang="cs-CZ" dirty="0" smtClean="0"/>
              <a:t> počet dětí u skupin podle velikosti místa bydliště?</a:t>
            </a:r>
          </a:p>
          <a:p>
            <a:r>
              <a:rPr lang="cs-CZ" dirty="0" smtClean="0"/>
              <a:t>Zhodnoťte nulové hypotézy:</a:t>
            </a:r>
          </a:p>
          <a:p>
            <a:pPr lvl="1"/>
            <a:r>
              <a:rPr lang="cs-CZ" dirty="0" smtClean="0"/>
              <a:t>Neexistuje rozdíl mezi čtením bulvárních deníků u různých skupin dle vzdělání</a:t>
            </a:r>
          </a:p>
          <a:p>
            <a:pPr lvl="1"/>
            <a:r>
              <a:rPr lang="cs-CZ" dirty="0" smtClean="0"/>
              <a:t>Neexistuje rozdíl mezi názorem na používání lehkých drog u skupin podle pohlaví</a:t>
            </a:r>
          </a:p>
          <a:p>
            <a:pPr lvl="1"/>
            <a:r>
              <a:rPr lang="cs-CZ" dirty="0" smtClean="0"/>
              <a:t>Neexistuje rozdíl mezi současným ekonomickým postavením a nejvyšším dosaženým vzděláním.</a:t>
            </a:r>
          </a:p>
          <a:p>
            <a:pPr lvl="1"/>
            <a:r>
              <a:rPr lang="cs-CZ" dirty="0" smtClean="0"/>
              <a:t>Plus jednu hypotézu z vašich dle vlastního výběru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Testovací kritéria pro hypotézy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Řada testovacích kritérií – pro různé druhy hypotéz různé testy</a:t>
            </a:r>
          </a:p>
          <a:p>
            <a:pPr>
              <a:buNone/>
            </a:pPr>
            <a:r>
              <a:rPr lang="cs-CZ" b="1" dirty="0" smtClean="0"/>
              <a:t>My nejčastěji upotřebíme:</a:t>
            </a:r>
          </a:p>
          <a:p>
            <a:r>
              <a:rPr lang="cs-CZ" dirty="0" smtClean="0"/>
              <a:t>Porovnávání průměrů</a:t>
            </a:r>
          </a:p>
          <a:p>
            <a:pPr lvl="1"/>
            <a:r>
              <a:rPr lang="cs-CZ" dirty="0" smtClean="0"/>
              <a:t>Dvou populačních průměrů</a:t>
            </a:r>
          </a:p>
          <a:p>
            <a:pPr lvl="1"/>
            <a:r>
              <a:rPr lang="cs-CZ" dirty="0" smtClean="0"/>
              <a:t>Více populačních průměrů</a:t>
            </a:r>
          </a:p>
          <a:p>
            <a:r>
              <a:rPr lang="cs-CZ" dirty="0" smtClean="0"/>
              <a:t>Porovnávání očekávaných a naměřených hodnot kategorizovaných proměnných (zobecnění </a:t>
            </a:r>
            <a:r>
              <a:rPr lang="cs-CZ" dirty="0" err="1" smtClean="0"/>
              <a:t>Crosstabs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Porovnávání více populačních průměrů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Např. zkoumáme vztah mezi vzděláním a počtem dětí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Nulová a alternativní hypotéza:</a:t>
            </a:r>
          </a:p>
          <a:p>
            <a:r>
              <a:rPr lang="cs-CZ" dirty="0" smtClean="0"/>
              <a:t>H0: Neexistuje rozdíl mezi počtem dětí u jednotlivých vzdělanostních skupin.</a:t>
            </a:r>
          </a:p>
          <a:p>
            <a:r>
              <a:rPr lang="cs-CZ" dirty="0" smtClean="0"/>
              <a:t>Ha: Existuje rozdíl mezi počtem dětí u jednotlivých vzdělanostních skupin.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Porovnávání více populačních průměrů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Nejprve si zjistíme rozdíly v </a:t>
            </a:r>
            <a:r>
              <a:rPr lang="cs-CZ" b="1" dirty="0" smtClean="0"/>
              <a:t>naměřených</a:t>
            </a:r>
            <a:r>
              <a:rPr lang="cs-CZ" dirty="0" smtClean="0"/>
              <a:t> průměrech</a:t>
            </a:r>
          </a:p>
          <a:p>
            <a:r>
              <a:rPr lang="cs-CZ" dirty="0" err="1" smtClean="0"/>
              <a:t>Analyze</a:t>
            </a:r>
            <a:r>
              <a:rPr lang="cs-CZ" dirty="0" smtClean="0"/>
              <a:t> – </a:t>
            </a:r>
            <a:r>
              <a:rPr lang="cs-CZ" b="1" dirty="0" err="1" smtClean="0"/>
              <a:t>Compare</a:t>
            </a:r>
            <a:r>
              <a:rPr lang="cs-CZ" b="1" dirty="0" smtClean="0"/>
              <a:t> </a:t>
            </a:r>
            <a:r>
              <a:rPr lang="cs-CZ" b="1" dirty="0" err="1" smtClean="0"/>
              <a:t>Means</a:t>
            </a:r>
            <a:endParaRPr lang="cs-CZ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3501008"/>
            <a:ext cx="4668763" cy="3154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aoblený obdélníkový popisek 6"/>
          <p:cNvSpPr/>
          <p:nvPr/>
        </p:nvSpPr>
        <p:spPr>
          <a:xfrm>
            <a:off x="395536" y="3789040"/>
            <a:ext cx="3024336" cy="2448272"/>
          </a:xfrm>
          <a:prstGeom prst="wedgeRoundRectCallout">
            <a:avLst>
              <a:gd name="adj1" fmla="val 72062"/>
              <a:gd name="adj2" fmla="val 945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Porovnání průměrů ukazuje, že v naměřených hodnotách jsou rozdíly. Jsou však rozdíly i v populaci?</a:t>
            </a:r>
            <a:endParaRPr lang="cs-CZ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Porovnávání více populačních průměrů - ANOVA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krok: </a:t>
            </a:r>
            <a:r>
              <a:rPr lang="cs-CZ" dirty="0" err="1" smtClean="0"/>
              <a:t>Analyze</a:t>
            </a:r>
            <a:r>
              <a:rPr lang="cs-CZ" dirty="0" smtClean="0"/>
              <a:t> – </a:t>
            </a:r>
            <a:r>
              <a:rPr lang="cs-CZ" b="1" dirty="0" err="1" smtClean="0"/>
              <a:t>One</a:t>
            </a:r>
            <a:r>
              <a:rPr lang="cs-CZ" b="1" dirty="0" smtClean="0"/>
              <a:t> </a:t>
            </a:r>
            <a:r>
              <a:rPr lang="cs-CZ" b="1" dirty="0" err="1" smtClean="0"/>
              <a:t>way</a:t>
            </a:r>
            <a:r>
              <a:rPr lang="cs-CZ" b="1" dirty="0" smtClean="0"/>
              <a:t> </a:t>
            </a:r>
            <a:r>
              <a:rPr lang="cs-CZ" b="1" dirty="0" smtClean="0">
                <a:hlinkClick r:id="rId2"/>
              </a:rPr>
              <a:t>ANOVA</a:t>
            </a:r>
            <a:endParaRPr lang="cs-CZ" b="1" dirty="0" smtClean="0"/>
          </a:p>
          <a:p>
            <a:r>
              <a:rPr lang="cs-CZ" dirty="0" err="1" smtClean="0"/>
              <a:t>Options</a:t>
            </a:r>
            <a:r>
              <a:rPr lang="cs-CZ" dirty="0" smtClean="0"/>
              <a:t>: </a:t>
            </a:r>
            <a:r>
              <a:rPr lang="cs-CZ" dirty="0" err="1" smtClean="0"/>
              <a:t>Descriptives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068960"/>
            <a:ext cx="8208912" cy="341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Porovnávání více populačních průměrů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2. krok: </a:t>
            </a:r>
            <a:r>
              <a:rPr lang="cs-CZ" b="1" dirty="0" smtClean="0"/>
              <a:t>statistika F</a:t>
            </a:r>
            <a:r>
              <a:rPr lang="cs-CZ" dirty="0" smtClean="0"/>
              <a:t> a její </a:t>
            </a:r>
            <a:r>
              <a:rPr lang="cs-CZ" b="1" dirty="0" smtClean="0"/>
              <a:t>signifikance</a:t>
            </a:r>
            <a:endParaRPr lang="cs-CZ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9" y="2420888"/>
            <a:ext cx="6696744" cy="2151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aoblený obdélníkový popisek 4"/>
          <p:cNvSpPr/>
          <p:nvPr/>
        </p:nvSpPr>
        <p:spPr>
          <a:xfrm>
            <a:off x="179512" y="4941168"/>
            <a:ext cx="5976664" cy="1728192"/>
          </a:xfrm>
          <a:prstGeom prst="wedgeRoundRectCallout">
            <a:avLst>
              <a:gd name="adj1" fmla="val 37782"/>
              <a:gd name="adj2" fmla="val -111416"/>
              <a:gd name="adj3" fmla="val 16667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Podíl </a:t>
            </a:r>
            <a:r>
              <a:rPr lang="cs-CZ" dirty="0"/>
              <a:t>variability mezi </a:t>
            </a:r>
            <a:r>
              <a:rPr lang="cs-CZ" dirty="0" smtClean="0"/>
              <a:t>skupinami (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groups</a:t>
            </a:r>
            <a:r>
              <a:rPr lang="cs-CZ" dirty="0" smtClean="0"/>
              <a:t>) </a:t>
            </a:r>
            <a:r>
              <a:rPr lang="cs-CZ" dirty="0"/>
              <a:t>a variability uvnitř </a:t>
            </a:r>
            <a:r>
              <a:rPr lang="cs-CZ" dirty="0" smtClean="0"/>
              <a:t>skupin (</a:t>
            </a:r>
            <a:r>
              <a:rPr lang="cs-CZ" dirty="0" err="1" smtClean="0"/>
              <a:t>within</a:t>
            </a:r>
            <a:r>
              <a:rPr lang="cs-CZ" dirty="0" smtClean="0"/>
              <a:t> </a:t>
            </a:r>
            <a:r>
              <a:rPr lang="cs-CZ" dirty="0" err="1" smtClean="0"/>
              <a:t>groups</a:t>
            </a:r>
            <a:r>
              <a:rPr lang="cs-CZ" dirty="0" smtClean="0"/>
              <a:t>), </a:t>
            </a:r>
            <a:r>
              <a:rPr lang="cs-CZ" dirty="0"/>
              <a:t>konkrétně jejich průměrů součtu druhých mocnin směrodatných </a:t>
            </a:r>
            <a:r>
              <a:rPr lang="cs-CZ" dirty="0" smtClean="0"/>
              <a:t>odchylek. </a:t>
            </a:r>
            <a:r>
              <a:rPr lang="cs-CZ" dirty="0"/>
              <a:t>Pokud platí nulová hypotéza, že rozdíly mezi průměry jsou nulové, musí být obě průměrné hodnoty druhých mocnin podobné a jejich vzájemný poměr (F) tedy musí být blízko 1. </a:t>
            </a:r>
          </a:p>
        </p:txBody>
      </p:sp>
      <p:cxnSp>
        <p:nvCxnSpPr>
          <p:cNvPr id="7" name="Přímá spojovací šipka 6"/>
          <p:cNvCxnSpPr/>
          <p:nvPr/>
        </p:nvCxnSpPr>
        <p:spPr>
          <a:xfrm flipH="1" flipV="1">
            <a:off x="1619672" y="3861048"/>
            <a:ext cx="504056" cy="11521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Zaoblený obdélníkový popisek 8"/>
          <p:cNvSpPr/>
          <p:nvPr/>
        </p:nvSpPr>
        <p:spPr>
          <a:xfrm>
            <a:off x="7092280" y="2708920"/>
            <a:ext cx="1728192" cy="3816424"/>
          </a:xfrm>
          <a:prstGeom prst="wedgeRoundRectCallout">
            <a:avLst>
              <a:gd name="adj1" fmla="val -63775"/>
              <a:gd name="adj2" fmla="val -2278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Hodnota je signifikantní (menší než 0,05). Pravděpodobnost </a:t>
            </a:r>
            <a:r>
              <a:rPr lang="cs-CZ" dirty="0"/>
              <a:t>podržet nulovou hypotézu je </a:t>
            </a:r>
            <a:r>
              <a:rPr lang="cs-CZ" dirty="0" smtClean="0"/>
              <a:t>nízká </a:t>
            </a:r>
            <a:r>
              <a:rPr lang="cs-CZ" dirty="0"/>
              <a:t>(</a:t>
            </a:r>
            <a:r>
              <a:rPr lang="cs-CZ" dirty="0" smtClean="0"/>
              <a:t>0,01) </a:t>
            </a:r>
            <a:r>
              <a:rPr lang="cs-CZ" dirty="0" smtClean="0">
                <a:sym typeface="Wingdings" pitchFamily="2" charset="2"/>
              </a:rPr>
              <a:t> </a:t>
            </a:r>
            <a:r>
              <a:rPr lang="cs-CZ" b="1" dirty="0" smtClean="0">
                <a:sym typeface="Wingdings" pitchFamily="2" charset="2"/>
              </a:rPr>
              <a:t>zamítáme</a:t>
            </a:r>
          </a:p>
          <a:p>
            <a:pPr algn="ctr"/>
            <a:r>
              <a:rPr lang="cs-CZ" dirty="0" smtClean="0"/>
              <a:t>(tj. průměry v populaci nejsou stejné)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Porovnávání více populačních průměrů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2602632" cy="4625609"/>
          </a:xfrm>
        </p:spPr>
        <p:txBody>
          <a:bodyPr/>
          <a:lstStyle/>
          <a:p>
            <a:r>
              <a:rPr lang="cs-CZ" dirty="0" smtClean="0"/>
              <a:t>3. krok: Chceme vědět, mezi kterými skupinami </a:t>
            </a:r>
            <a:r>
              <a:rPr lang="cs-CZ" b="1" dirty="0" smtClean="0"/>
              <a:t>statisticky významný rozdíl </a:t>
            </a:r>
            <a:r>
              <a:rPr lang="cs-CZ" dirty="0" smtClean="0"/>
              <a:t>existuje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82144" y="1772816"/>
            <a:ext cx="5961856" cy="4479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ousměrná vodorovná šipka 4"/>
          <p:cNvSpPr/>
          <p:nvPr/>
        </p:nvSpPr>
        <p:spPr>
          <a:xfrm rot="2917926">
            <a:off x="3462203" y="5002832"/>
            <a:ext cx="1196678" cy="36004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aoblený obdélníkový popisek 5"/>
          <p:cNvSpPr/>
          <p:nvPr/>
        </p:nvSpPr>
        <p:spPr>
          <a:xfrm>
            <a:off x="6516216" y="980728"/>
            <a:ext cx="2376264" cy="2592288"/>
          </a:xfrm>
          <a:prstGeom prst="wedgeRoundRectCallout">
            <a:avLst>
              <a:gd name="adj1" fmla="val -49275"/>
              <a:gd name="adj2" fmla="val 124510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/>
              <a:t>SPSS potvrdilo statisticky významný rozdíl pouze mezi skupinou SŠ s vyučením a VŠ </a:t>
            </a:r>
            <a:r>
              <a:rPr lang="cs-CZ" sz="1600" b="1" dirty="0" err="1" smtClean="0"/>
              <a:t>mgr</a:t>
            </a:r>
            <a:r>
              <a:rPr lang="cs-CZ" sz="1600" b="1" dirty="0" smtClean="0"/>
              <a:t>/ing. U ostatních skupin nemůžeme s jistotou říci, že rozdíl existuje i v populaci</a:t>
            </a:r>
            <a:endParaRPr lang="cs-CZ" sz="1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Hypotéza o shodě dvou populačních průměrů – T-test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Speciální případ analýzy rozptylu</a:t>
            </a:r>
          </a:p>
          <a:p>
            <a:r>
              <a:rPr lang="cs-CZ" dirty="0" smtClean="0"/>
              <a:t>Typicky u pohlaví (porovnáváme dva průměry)</a:t>
            </a:r>
          </a:p>
          <a:p>
            <a:endParaRPr lang="cs-CZ" dirty="0" smtClean="0"/>
          </a:p>
          <a:p>
            <a:r>
              <a:rPr lang="cs-CZ" b="1" dirty="0" smtClean="0"/>
              <a:t>Studentův t-test </a:t>
            </a:r>
            <a:r>
              <a:rPr lang="cs-CZ" dirty="0" smtClean="0"/>
              <a:t>(William </a:t>
            </a:r>
            <a:r>
              <a:rPr lang="cs-CZ" dirty="0" err="1" smtClean="0"/>
              <a:t>Gosset</a:t>
            </a:r>
            <a:r>
              <a:rPr lang="cs-CZ" dirty="0" smtClean="0"/>
              <a:t>)</a:t>
            </a:r>
          </a:p>
          <a:p>
            <a:pPr lvl="1"/>
            <a:r>
              <a:rPr lang="cs-CZ" i="1" dirty="0" smtClean="0"/>
              <a:t>směrodatná odchylka (s), která sama podléhá variabilitě výběru, již nemusí být spolehlivým odhadem populační směrodatné odchylky </a:t>
            </a:r>
            <a:r>
              <a:rPr lang="cs-CZ" dirty="0" smtClean="0"/>
              <a:t>(</a:t>
            </a:r>
            <a:r>
              <a:rPr lang="cs-CZ" dirty="0" smtClean="0">
                <a:hlinkClick r:id="rId2"/>
              </a:rPr>
              <a:t>zdroj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Pro nás relevantní: Independent </a:t>
            </a:r>
            <a:r>
              <a:rPr lang="cs-CZ" dirty="0" err="1" smtClean="0"/>
              <a:t>Samples</a:t>
            </a:r>
            <a:r>
              <a:rPr lang="cs-CZ" dirty="0" smtClean="0"/>
              <a:t> T-test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667</TotalTime>
  <Words>1105</Words>
  <Application>Microsoft Office PowerPoint</Application>
  <PresentationFormat>Předvádění na obrazovce (4:3)</PresentationFormat>
  <Paragraphs>114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Modul</vt:lpstr>
      <vt:lpstr>Testování hypotéz a zobecňování na populaci</vt:lpstr>
      <vt:lpstr>Na začátek opakování z minula:</vt:lpstr>
      <vt:lpstr>Testovací kritéria pro hypotézy</vt:lpstr>
      <vt:lpstr>Porovnávání více populačních průměrů</vt:lpstr>
      <vt:lpstr>Porovnávání více populačních průměrů</vt:lpstr>
      <vt:lpstr>Porovnávání více populačních průměrů - ANOVA</vt:lpstr>
      <vt:lpstr>Porovnávání více populačních průměrů</vt:lpstr>
      <vt:lpstr>Porovnávání více populačních průměrů</vt:lpstr>
      <vt:lpstr>Hypotéza o shodě dvou populačních průměrů – T-test</vt:lpstr>
      <vt:lpstr>Hypotéza o shodě dvou populačních průměrů – T-test</vt:lpstr>
      <vt:lpstr>Hypotéza o shodě dvou populačních průměrů – T-test</vt:lpstr>
      <vt:lpstr>Hypotéza o shodě dvou populačních průměrů – T-test</vt:lpstr>
      <vt:lpstr>Hypotéza o shodě dvou populačních průměrů – T-test</vt:lpstr>
      <vt:lpstr>Crosstabs – zobecňování rozdílů u kategoriálních proměnných</vt:lpstr>
      <vt:lpstr>Crosstabs – zobecňování rozdílů u kategoriálních proměnných</vt:lpstr>
      <vt:lpstr>Crosstabs – zobecňování rozdílů u kategoriálních proměnných</vt:lpstr>
      <vt:lpstr>Crosstabs – zobecňování rozdílů u kategoriálních proměnných</vt:lpstr>
      <vt:lpstr>Crosstabs – zobecňování rozdílů u kategoriálních proměnných</vt:lpstr>
      <vt:lpstr>Crosstabs – zobecňování rozdílů u kategoriálních proměnných</vt:lpstr>
      <vt:lpstr>Crosstabs – zobecňování rozdílů u kategoriálních proměnných</vt:lpstr>
      <vt:lpstr>Crosstabs – zobecňování rozdílů u kategoriálních proměnných</vt:lpstr>
      <vt:lpstr>Crosstabs – zobecňování rozdílů u kategoriálních proměnných</vt:lpstr>
      <vt:lpstr>Crosstabs – zobecňování rozdílů u kategoriálních proměnných</vt:lpstr>
      <vt:lpstr>Úkol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Testování hypotéz a zobecňování na populaci</dc:title>
  <dc:creator>Honza Zikuška</dc:creator>
  <cp:lastModifiedBy>Ladislava Suchá</cp:lastModifiedBy>
  <cp:revision>9</cp:revision>
  <dcterms:created xsi:type="dcterms:W3CDTF">2012-05-03T18:30:58Z</dcterms:created>
  <dcterms:modified xsi:type="dcterms:W3CDTF">2012-05-18T08:47:20Z</dcterms:modified>
</cp:coreProperties>
</file>