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93" r:id="rId3"/>
    <p:sldId id="442" r:id="rId4"/>
    <p:sldId id="424" r:id="rId5"/>
    <p:sldId id="422" r:id="rId6"/>
    <p:sldId id="456" r:id="rId7"/>
    <p:sldId id="445" r:id="rId8"/>
    <p:sldId id="446" r:id="rId9"/>
    <p:sldId id="447" r:id="rId10"/>
    <p:sldId id="448" r:id="rId11"/>
    <p:sldId id="449" r:id="rId12"/>
    <p:sldId id="443" r:id="rId13"/>
    <p:sldId id="444" r:id="rId14"/>
    <p:sldId id="425" r:id="rId15"/>
    <p:sldId id="426" r:id="rId16"/>
    <p:sldId id="427" r:id="rId17"/>
    <p:sldId id="440" r:id="rId18"/>
    <p:sldId id="428" r:id="rId19"/>
    <p:sldId id="429" r:id="rId20"/>
    <p:sldId id="430" r:id="rId21"/>
    <p:sldId id="431" r:id="rId22"/>
    <p:sldId id="432" r:id="rId23"/>
    <p:sldId id="433" r:id="rId24"/>
    <p:sldId id="434" r:id="rId25"/>
    <p:sldId id="435" r:id="rId26"/>
    <p:sldId id="436" r:id="rId27"/>
    <p:sldId id="451" r:id="rId28"/>
    <p:sldId id="452" r:id="rId29"/>
    <p:sldId id="454" r:id="rId30"/>
    <p:sldId id="453" r:id="rId31"/>
    <p:sldId id="455" r:id="rId32"/>
    <p:sldId id="437" r:id="rId33"/>
    <p:sldId id="438" r:id="rId34"/>
    <p:sldId id="439" r:id="rId35"/>
    <p:sldId id="457" r:id="rId36"/>
    <p:sldId id="258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8000"/>
    <a:srgbClr val="33CC33"/>
    <a:srgbClr val="FF9933"/>
    <a:srgbClr val="FFCC66"/>
    <a:srgbClr val="FF9900"/>
    <a:srgbClr val="F3D001"/>
    <a:srgbClr val="F4EE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24" autoAdjust="0"/>
  </p:normalViewPr>
  <p:slideViewPr>
    <p:cSldViewPr>
      <p:cViewPr varScale="1">
        <p:scale>
          <a:sx n="104" d="100"/>
          <a:sy n="104" d="100"/>
        </p:scale>
        <p:origin x="-1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82" d="100"/>
          <a:sy n="82" d="100"/>
        </p:scale>
        <p:origin x="-144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3A87B3-43AC-47A4-8BB9-AFA33023D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228C0A-87D6-4A7C-BE34-66C296EDE734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BCAADC-E0FA-44E6-BEF7-1E5BBE9A9915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2150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DCBEAD-FB06-41C3-ABE3-31AA94E2128F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2560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13095D-CE4C-468C-9B4A-A3FC82AF5D94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3584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BA8C06-0BC1-4F03-9F92-609B720A5E1D}" type="slidenum">
              <a:rPr lang="ru-RU" smtClean="0"/>
              <a:pPr/>
              <a:t>32</a:t>
            </a:fld>
            <a:endParaRPr lang="ru-RU" smtClean="0"/>
          </a:p>
        </p:txBody>
      </p:sp>
      <p:sp>
        <p:nvSpPr>
          <p:cNvPr id="5529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1A2B61-7ABF-4083-8617-634648F59C6E}" type="slidenum">
              <a:rPr lang="ru-RU" smtClean="0"/>
              <a:pPr/>
              <a:t>36</a:t>
            </a:fld>
            <a:endParaRPr lang="ru-RU" smtClean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544736"/>
            <a:ext cx="7777162" cy="508000"/>
          </a:xfrm>
        </p:spPr>
        <p:txBody>
          <a:bodyPr/>
          <a:lstStyle>
            <a:lvl1pPr>
              <a:defRPr sz="440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412776"/>
            <a:ext cx="7777162" cy="52563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styly předlohy textu.</a:t>
            </a:r>
          </a:p>
          <a:p>
            <a:pPr lvl="1"/>
            <a:r>
              <a:rPr lang="ru-RU" smtClean="0"/>
              <a:t>Druhá úroveň</a:t>
            </a:r>
          </a:p>
          <a:p>
            <a:pPr lvl="2"/>
            <a:r>
              <a:rPr lang="ru-RU" smtClean="0"/>
              <a:t>Třetí úroveň</a:t>
            </a:r>
          </a:p>
          <a:p>
            <a:pPr lvl="3"/>
            <a:r>
              <a:rPr lang="ru-RU" smtClean="0"/>
              <a:t>Čtvrtá úroveň</a:t>
            </a:r>
          </a:p>
          <a:p>
            <a:pPr lvl="4"/>
            <a:r>
              <a:rPr lang="ru-RU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361950" indent="-3619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041400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400">
          <a:solidFill>
            <a:schemeClr val="tx1"/>
          </a:solidFill>
          <a:latin typeface="+mn-lt"/>
        </a:defRPr>
      </a:lvl2pPr>
      <a:lvl3pPr marL="1449388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857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653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7225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31797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6369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40941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k.cz/app/uvod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://www.techlib.cz/cs/262-vp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www.nkp.cz/pages/edodo.ht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.fss.muni.cz/index.php?sekce=31&amp;podsekce=56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knihovna.fss.muni.cz/index.php?sekce=31&amp;podsekce=56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aleph.nkp.cz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b.cz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nvenio.ntkcz.cz/" TargetMode="External"/><Relationship Id="rId2" Type="http://schemas.openxmlformats.org/officeDocument/2006/relationships/hyperlink" Target="http://www.nusl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europeanlibrary.org/" TargetMode="External"/><Relationship Id="rId7" Type="http://schemas.openxmlformats.org/officeDocument/2006/relationships/image" Target="../media/image25.png"/><Relationship Id="rId2" Type="http://schemas.openxmlformats.org/officeDocument/2006/relationships/hyperlink" Target="http://catalog.loc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dltd.org/" TargetMode="External"/><Relationship Id="rId5" Type="http://schemas.openxmlformats.org/officeDocument/2006/relationships/hyperlink" Target="http://www.ulrichsweb.com/" TargetMode="External"/><Relationship Id="rId4" Type="http://schemas.openxmlformats.org/officeDocument/2006/relationships/hyperlink" Target="http://www.worldcat.org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ezdroje.muni.cz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rus.com/" TargetMode="External"/><Relationship Id="rId2" Type="http://schemas.openxmlformats.org/officeDocument/2006/relationships/hyperlink" Target="scholar.google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92150"/>
            <a:ext cx="8208963" cy="3024188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cs-CZ" sz="5400" smtClean="0">
                <a:solidFill>
                  <a:srgbClr val="FFFF00"/>
                </a:solidFill>
              </a:rPr>
              <a:t>Získávání dokumentů</a:t>
            </a:r>
            <a:r>
              <a:rPr lang="cs-CZ" smtClean="0"/>
              <a:t/>
            </a:r>
            <a:br>
              <a:rPr lang="cs-CZ" smtClean="0"/>
            </a:br>
            <a:r>
              <a:rPr lang="cs-CZ" sz="2400" smtClean="0"/>
              <a:t>z externích zdrojů</a:t>
            </a:r>
            <a:endParaRPr lang="uk-UA" sz="2000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4221163"/>
            <a:ext cx="3671888" cy="433387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sz="2400" smtClean="0"/>
              <a:t>Martin Krčál</a:t>
            </a:r>
            <a:endParaRPr lang="uk-UA" sz="2400" smtClean="0"/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4537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/>
              <a:t>VIKBB42 Knihovnické procesy a služby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b="1">
                <a:latin typeface="Tahoma" pitchFamily="34" charset="0"/>
              </a:rPr>
              <a:t>Brno, 4. dubna 2012</a:t>
            </a:r>
            <a:endParaRPr lang="cs-CZ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z="3200" smtClean="0"/>
              <a:t>Služby EDD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777162" cy="5472113"/>
          </a:xfrm>
        </p:spPr>
        <p:txBody>
          <a:bodyPr/>
          <a:lstStyle/>
          <a:p>
            <a:r>
              <a:rPr lang="cs-CZ" smtClean="0">
                <a:hlinkClick r:id="rId2"/>
              </a:rPr>
              <a:t>Virtuální polytechnická knihovna</a:t>
            </a:r>
            <a:endParaRPr lang="cs-CZ" smtClean="0"/>
          </a:p>
          <a:p>
            <a:r>
              <a:rPr lang="cs-CZ" smtClean="0">
                <a:hlinkClick r:id="rId3"/>
              </a:rPr>
              <a:t>Elektronická pedagogická knihovna</a:t>
            </a:r>
            <a:endParaRPr lang="cs-CZ" smtClean="0"/>
          </a:p>
          <a:p>
            <a:r>
              <a:rPr lang="cs-CZ" smtClean="0">
                <a:hlinkClick r:id="rId4"/>
              </a:rPr>
              <a:t>eDDO</a:t>
            </a:r>
            <a:r>
              <a:rPr lang="cs-CZ" smtClean="0"/>
              <a:t> - dodavatelské centrum pro společenské a přírodní vědy NK ČR </a:t>
            </a: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4581525"/>
            <a:ext cx="1084262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4075" y="4868863"/>
            <a:ext cx="12239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4663" y="4221163"/>
            <a:ext cx="13811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endParaRPr lang="cs-CZ" sz="3200" smtClean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341438"/>
            <a:ext cx="7777162" cy="53276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mtClean="0"/>
              <a:t>zpřístupnění literatury na PC v knihovně</a:t>
            </a:r>
          </a:p>
          <a:p>
            <a:pPr>
              <a:lnSpc>
                <a:spcPct val="100000"/>
              </a:lnSpc>
            </a:pPr>
            <a:r>
              <a:rPr lang="cs-CZ" smtClean="0"/>
              <a:t>skenování hůře dostupné literatury</a:t>
            </a:r>
          </a:p>
          <a:p>
            <a:pPr>
              <a:lnSpc>
                <a:spcPct val="100000"/>
              </a:lnSpc>
            </a:pPr>
            <a:r>
              <a:rPr lang="cs-CZ" smtClean="0"/>
              <a:t>zabezpečení proti zhotovení kopie</a:t>
            </a:r>
          </a:p>
          <a:p>
            <a:pPr lvl="1"/>
            <a:r>
              <a:rPr lang="cs-CZ" smtClean="0"/>
              <a:t>terminálový přístup</a:t>
            </a:r>
          </a:p>
          <a:p>
            <a:pPr lvl="1"/>
            <a:r>
              <a:rPr lang="cs-CZ" smtClean="0"/>
              <a:t>přes Aleph</a:t>
            </a:r>
          </a:p>
          <a:p>
            <a:pPr>
              <a:lnSpc>
                <a:spcPct val="100000"/>
              </a:lnSpc>
            </a:pPr>
            <a:r>
              <a:rPr lang="cs-CZ" smtClean="0"/>
              <a:t>2009 - pilotní projekt na FSS a FF</a:t>
            </a:r>
          </a:p>
          <a:p>
            <a:pPr>
              <a:lnSpc>
                <a:spcPct val="100000"/>
              </a:lnSpc>
            </a:pPr>
            <a:r>
              <a:rPr lang="cs-CZ" smtClean="0"/>
              <a:t>2010 - rozšíření na celou MU</a:t>
            </a:r>
          </a:p>
          <a:p>
            <a:pPr lvl="1"/>
            <a:r>
              <a:rPr lang="cs-CZ" smtClean="0"/>
              <a:t>projekt FRVŠ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925" y="333375"/>
            <a:ext cx="21526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pPr eaLnBrk="1" hangingPunct="1"/>
            <a:r>
              <a:rPr lang="cs-CZ" smtClean="0"/>
              <a:t>Kopírování na objednávku</a:t>
            </a:r>
          </a:p>
        </p:txBody>
      </p:sp>
      <p:sp>
        <p:nvSpPr>
          <p:cNvPr id="31746" name="Zástupný symbol pro obsah 2"/>
          <p:cNvSpPr>
            <a:spLocks noGrp="1"/>
          </p:cNvSpPr>
          <p:nvPr>
            <p:ph idx="1"/>
          </p:nvPr>
        </p:nvSpPr>
        <p:spPr>
          <a:xfrm>
            <a:off x="971550" y="1557338"/>
            <a:ext cx="7777163" cy="5256212"/>
          </a:xfrm>
        </p:spPr>
        <p:txBody>
          <a:bodyPr/>
          <a:lstStyle/>
          <a:p>
            <a:pPr eaLnBrk="1" hangingPunct="1"/>
            <a:r>
              <a:rPr lang="cs-CZ" smtClean="0"/>
              <a:t>odvody společnosti DILIA</a:t>
            </a:r>
          </a:p>
          <a:p>
            <a:pPr marL="742950" lvl="1" indent="-285750" eaLnBrk="1" hangingPunct="1"/>
            <a:r>
              <a:rPr lang="cs-CZ" smtClean="0"/>
              <a:t>smlouva s DILIA</a:t>
            </a:r>
          </a:p>
          <a:p>
            <a:pPr marL="742950" lvl="1" indent="-285750" eaLnBrk="1" hangingPunct="1"/>
            <a:r>
              <a:rPr lang="cs-CZ" smtClean="0"/>
              <a:t>hlásí se počet všech rozmnoženin</a:t>
            </a:r>
          </a:p>
          <a:p>
            <a:pPr marL="742950" lvl="1" indent="-285750" eaLnBrk="1" hangingPunct="1"/>
            <a:r>
              <a:rPr lang="cs-CZ" smtClean="0"/>
              <a:t>knihovny = kategorie A (70</a:t>
            </a:r>
            <a:r>
              <a:rPr lang="en-US" smtClean="0"/>
              <a:t>%</a:t>
            </a:r>
            <a:r>
              <a:rPr lang="cs-CZ" smtClean="0"/>
              <a:t>)</a:t>
            </a:r>
          </a:p>
          <a:p>
            <a:pPr marL="742950" lvl="1" indent="-285750" eaLnBrk="1" hangingPunct="1"/>
            <a:r>
              <a:rPr lang="cs-CZ" smtClean="0"/>
              <a:t>0.20Kč (čb kopie)</a:t>
            </a:r>
          </a:p>
          <a:p>
            <a:pPr marL="742950" lvl="1" indent="-285750" eaLnBrk="1" hangingPunct="1"/>
            <a:r>
              <a:rPr lang="cs-CZ" smtClean="0"/>
              <a:t>0.40Kč (barevná kopie)</a:t>
            </a:r>
          </a:p>
          <a:p>
            <a:pPr marL="742950" lvl="1" indent="-285750" eaLnBrk="1" hangingPunct="1"/>
            <a:r>
              <a:rPr lang="cs-CZ" smtClean="0"/>
              <a:t>+DPH</a:t>
            </a:r>
          </a:p>
          <a:p>
            <a:pPr eaLnBrk="1" hangingPunct="1"/>
            <a:r>
              <a:rPr lang="cs-CZ" smtClean="0"/>
              <a:t>náklady na kopírování</a:t>
            </a:r>
          </a:p>
        </p:txBody>
      </p:sp>
      <p:sp>
        <p:nvSpPr>
          <p:cNvPr id="31747" name="Text Box 7"/>
          <p:cNvSpPr txBox="1">
            <a:spLocks noChangeArrowheads="1"/>
          </p:cNvSpPr>
          <p:nvPr/>
        </p:nvSpPr>
        <p:spPr bwMode="auto">
          <a:xfrm>
            <a:off x="1619250" y="6067425"/>
            <a:ext cx="669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/>
              <a:t>DILIA + cena kopie + práce = </a:t>
            </a:r>
            <a:r>
              <a:rPr lang="cs-CZ" sz="2400" b="1">
                <a:solidFill>
                  <a:srgbClr val="008000"/>
                </a:solidFill>
              </a:rPr>
              <a:t>výsledná cena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z="3200" smtClean="0"/>
              <a:t>CoD = 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412875"/>
            <a:ext cx="7777162" cy="5400675"/>
          </a:xfrm>
        </p:spPr>
        <p:txBody>
          <a:bodyPr/>
          <a:lstStyle/>
          <a:p>
            <a:r>
              <a:rPr lang="cs-CZ" smtClean="0"/>
              <a:t>služba na MU</a:t>
            </a:r>
          </a:p>
          <a:p>
            <a:r>
              <a:rPr lang="cs-CZ" smtClean="0"/>
              <a:t>pouze z fondu knihoven MU</a:t>
            </a:r>
          </a:p>
          <a:p>
            <a:r>
              <a:rPr lang="cs-CZ" smtClean="0"/>
              <a:t>prozatím FF, FSS, KUK, PedF, PraF</a:t>
            </a:r>
          </a:p>
          <a:p>
            <a:r>
              <a:rPr lang="cs-CZ" smtClean="0"/>
              <a:t>cena 1.70Kč</a:t>
            </a:r>
          </a:p>
          <a:p>
            <a:r>
              <a:rPr lang="cs-CZ" smtClean="0"/>
              <a:t>napojení na Aleph</a:t>
            </a:r>
          </a:p>
          <a:p>
            <a:r>
              <a:rPr lang="cs-CZ" smtClean="0"/>
              <a:t>vlastní administrace</a:t>
            </a:r>
          </a:p>
        </p:txBody>
      </p:sp>
      <p:pic>
        <p:nvPicPr>
          <p:cNvPr id="4628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60350"/>
            <a:ext cx="29527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sz="8000" smtClean="0">
                <a:solidFill>
                  <a:srgbClr val="FFFF00"/>
                </a:solidFill>
              </a:rPr>
              <a:t>Metalib</a:t>
            </a:r>
            <a:endParaRPr lang="uk-UA" sz="8000" smtClean="0"/>
          </a:p>
        </p:txBody>
      </p:sp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5589588"/>
            <a:ext cx="35274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3200" smtClean="0"/>
              <a:t>Metalib na MU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r>
              <a:rPr lang="cs-CZ" smtClean="0"/>
              <a:t>brána k e-zdrojům MU</a:t>
            </a:r>
          </a:p>
          <a:p>
            <a:r>
              <a:rPr lang="cs-CZ" b="1" smtClean="0"/>
              <a:t>paralelní vyhledávání </a:t>
            </a:r>
            <a:r>
              <a:rPr lang="cs-CZ" sz="2000" smtClean="0"/>
              <a:t>(metavyhledávání)</a:t>
            </a:r>
          </a:p>
          <a:p>
            <a:pPr lvl="1"/>
            <a:r>
              <a:rPr lang="cs-CZ" smtClean="0"/>
              <a:t>jedno rozhraní</a:t>
            </a:r>
          </a:p>
          <a:p>
            <a:pPr lvl="1"/>
            <a:r>
              <a:rPr lang="cs-CZ" smtClean="0"/>
              <a:t>jeden vyhledávací jazyk</a:t>
            </a:r>
          </a:p>
          <a:p>
            <a:pPr lvl="1"/>
            <a:r>
              <a:rPr lang="cs-CZ" smtClean="0"/>
              <a:t>vyhledávání v reálném čase</a:t>
            </a:r>
          </a:p>
          <a:p>
            <a:r>
              <a:rPr lang="cs-CZ" sz="2800" b="1" smtClean="0"/>
              <a:t>Přístup:</a:t>
            </a:r>
          </a:p>
          <a:p>
            <a:pPr lvl="1"/>
            <a:r>
              <a:rPr lang="cs-CZ" sz="2600" smtClean="0"/>
              <a:t>celá MU</a:t>
            </a:r>
          </a:p>
          <a:p>
            <a:pPr lvl="1"/>
            <a:r>
              <a:rPr lang="cs-CZ" sz="2600" smtClean="0">
                <a:hlinkClick r:id="rId2"/>
              </a:rPr>
              <a:t>vzdálený přístup</a:t>
            </a:r>
            <a:endParaRPr lang="cs-CZ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3200" smtClean="0"/>
              <a:t>Výhody Metalibu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r>
              <a:rPr lang="cs-CZ" smtClean="0"/>
              <a:t>vyhledávání ve více zdrojích</a:t>
            </a:r>
          </a:p>
          <a:p>
            <a:r>
              <a:rPr lang="cs-CZ" smtClean="0"/>
              <a:t>vyhledávání v reálném čase (novinky)</a:t>
            </a:r>
          </a:p>
          <a:p>
            <a:r>
              <a:rPr lang="cs-CZ" smtClean="0"/>
              <a:t>jedno rozhraní a dotazovací jazyk</a:t>
            </a:r>
          </a:p>
          <a:p>
            <a:r>
              <a:rPr lang="cs-CZ" smtClean="0"/>
              <a:t>vyhledávání časopisů</a:t>
            </a:r>
          </a:p>
          <a:p>
            <a:r>
              <a:rPr lang="cs-CZ" smtClean="0"/>
              <a:t>odstraňování duplicit</a:t>
            </a:r>
          </a:p>
          <a:p>
            <a:endParaRPr lang="cs-CZ" sz="3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Nadpis 1"/>
          <p:cNvSpPr>
            <a:spLocks noGrp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mtClean="0"/>
              <a:t>Nevýhody</a:t>
            </a:r>
          </a:p>
        </p:txBody>
      </p:sp>
      <p:sp>
        <p:nvSpPr>
          <p:cNvPr id="38914" name="Zástupný symbol pro obsah 2"/>
          <p:cNvSpPr>
            <a:spLocks noGrp="1"/>
          </p:cNvSpPr>
          <p:nvPr>
            <p:ph idx="1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r>
              <a:rPr lang="cs-CZ" smtClean="0"/>
              <a:t>metavyhledávání = pomalejší odezva</a:t>
            </a:r>
          </a:p>
          <a:p>
            <a:r>
              <a:rPr lang="cs-CZ" smtClean="0"/>
              <a:t>omezené možnosti dotazování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3200" smtClean="0"/>
              <a:t>Základní funkce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r>
              <a:rPr lang="cs-CZ" smtClean="0"/>
              <a:t>jednoduché a pokročilé vyhledávání</a:t>
            </a:r>
          </a:p>
          <a:p>
            <a:r>
              <a:rPr lang="cs-CZ" smtClean="0"/>
              <a:t>seznamy časopisů a zdrojů</a:t>
            </a:r>
          </a:p>
          <a:p>
            <a:pPr lvl="1"/>
            <a:r>
              <a:rPr lang="cs-CZ" smtClean="0"/>
              <a:t>Nalézt zdroj</a:t>
            </a:r>
          </a:p>
          <a:p>
            <a:pPr lvl="1"/>
            <a:r>
              <a:rPr lang="cs-CZ" smtClean="0"/>
              <a:t>Nalézt časopis</a:t>
            </a:r>
          </a:p>
          <a:p>
            <a:r>
              <a:rPr lang="cs-CZ" smtClean="0"/>
              <a:t>Citation Linker</a:t>
            </a:r>
          </a:p>
          <a:p>
            <a:pPr lvl="1"/>
            <a:r>
              <a:rPr lang="cs-CZ" smtClean="0"/>
              <a:t>nalezení článků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3200" smtClean="0"/>
              <a:t>Vstupní obrazovka Metalibu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endParaRPr lang="cs-CZ" smtClean="0"/>
          </a:p>
        </p:txBody>
      </p:sp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196975"/>
            <a:ext cx="8027987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7670" name="Oval 6"/>
          <p:cNvSpPr>
            <a:spLocks noChangeArrowheads="1"/>
          </p:cNvSpPr>
          <p:nvPr/>
        </p:nvSpPr>
        <p:spPr bwMode="auto">
          <a:xfrm>
            <a:off x="900113" y="2924175"/>
            <a:ext cx="1511300" cy="360363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7671" name="Oval 7"/>
          <p:cNvSpPr>
            <a:spLocks noChangeArrowheads="1"/>
          </p:cNvSpPr>
          <p:nvPr/>
        </p:nvSpPr>
        <p:spPr bwMode="auto">
          <a:xfrm>
            <a:off x="5076825" y="3213100"/>
            <a:ext cx="1150938" cy="28892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7672" name="Oval 8"/>
          <p:cNvSpPr>
            <a:spLocks noChangeArrowheads="1"/>
          </p:cNvSpPr>
          <p:nvPr/>
        </p:nvSpPr>
        <p:spPr bwMode="auto">
          <a:xfrm>
            <a:off x="5076825" y="2924175"/>
            <a:ext cx="1295400" cy="360363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0967" name="Text Box 9"/>
          <p:cNvSpPr txBox="1">
            <a:spLocks noChangeArrowheads="1"/>
          </p:cNvSpPr>
          <p:nvPr/>
        </p:nvSpPr>
        <p:spPr bwMode="auto">
          <a:xfrm>
            <a:off x="1331913" y="5084763"/>
            <a:ext cx="72723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1901"/>
                </a:solidFill>
              </a:rPr>
              <a:t>tip:</a:t>
            </a:r>
            <a:r>
              <a:rPr lang="cs-CZ"/>
              <a:t> po kliknutí na název skupiny se Vám zobrazí seznam zdrojů, které jsou prohledávány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9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9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9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70" grpId="0" animBg="1"/>
      <p:bldP spid="497670" grpId="1" animBg="1"/>
      <p:bldP spid="497671" grpId="0" animBg="1"/>
      <p:bldP spid="497671" grpId="1" animBg="1"/>
      <p:bldP spid="497672" grpId="0" animBg="1"/>
      <p:bldP spid="49767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z="3200" smtClean="0"/>
              <a:t>Nemáme FT v knihovně?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777162" cy="5472113"/>
          </a:xfrm>
        </p:spPr>
        <p:txBody>
          <a:bodyPr/>
          <a:lstStyle/>
          <a:p>
            <a:endParaRPr lang="cs-CZ" sz="3000" smtClean="0"/>
          </a:p>
        </p:txBody>
      </p:sp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998538"/>
            <a:ext cx="4687887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ovéPole 6"/>
          <p:cNvSpPr txBox="1">
            <a:spLocks noChangeArrowheads="1"/>
          </p:cNvSpPr>
          <p:nvPr/>
        </p:nvSpPr>
        <p:spPr bwMode="auto">
          <a:xfrm>
            <a:off x="3348038" y="2781300"/>
            <a:ext cx="3240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Aharoni"/>
                <a:ea typeface="Aharoni"/>
                <a:cs typeface="Aharoni"/>
              </a:rPr>
              <a:t>$1,000,000 REWARD</a:t>
            </a:r>
            <a:endParaRPr lang="cs-CZ" sz="2400" b="1">
              <a:latin typeface="Aharoni"/>
              <a:ea typeface="Aharoni"/>
              <a:cs typeface="Aharoni"/>
            </a:endParaRPr>
          </a:p>
        </p:txBody>
      </p:sp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3357563"/>
            <a:ext cx="1944687" cy="293211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3200" smtClean="0"/>
              <a:t>Vyhledávání</a:t>
            </a:r>
            <a:r>
              <a:rPr lang="cs-CZ" sz="2400" smtClean="0"/>
              <a:t> - odesílání dotazu do e-zdrojů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endParaRPr lang="cs-CZ" smtClean="0"/>
          </a:p>
        </p:txBody>
      </p:sp>
      <p:pic>
        <p:nvPicPr>
          <p:cNvPr id="4198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196975"/>
            <a:ext cx="7993063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3200" smtClean="0"/>
              <a:t>Výsledky vyhledávání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endParaRPr lang="cs-CZ" smtClean="0"/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196975"/>
            <a:ext cx="7921625" cy="595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5861" name="Rectangle 5"/>
          <p:cNvSpPr>
            <a:spLocks noChangeArrowheads="1"/>
          </p:cNvSpPr>
          <p:nvPr/>
        </p:nvSpPr>
        <p:spPr bwMode="auto">
          <a:xfrm>
            <a:off x="7200900" y="2949575"/>
            <a:ext cx="179388" cy="192088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05862" name="AutoShape 6"/>
          <p:cNvSpPr>
            <a:spLocks noChangeArrowheads="1"/>
          </p:cNvSpPr>
          <p:nvPr/>
        </p:nvSpPr>
        <p:spPr bwMode="auto">
          <a:xfrm>
            <a:off x="7235825" y="1844675"/>
            <a:ext cx="1368425" cy="936625"/>
          </a:xfrm>
          <a:prstGeom prst="wedgeRoundRectCallout">
            <a:avLst>
              <a:gd name="adj1" fmla="val -44778"/>
              <a:gd name="adj2" fmla="val 74574"/>
              <a:gd name="adj3" fmla="val 16667"/>
            </a:avLst>
          </a:prstGeom>
          <a:solidFill>
            <a:schemeClr val="bg1"/>
          </a:solidFill>
          <a:ln w="19050">
            <a:solidFill>
              <a:srgbClr val="FF190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600"/>
              <a:t>Vyhledání plného textu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0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058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61" grpId="0" animBg="1"/>
      <p:bldP spid="5058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3200" smtClean="0"/>
              <a:t>Práce s vyhledanými záznamy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r>
              <a:rPr lang="cs-CZ" smtClean="0"/>
              <a:t>dohledání plného textu (ikona   )</a:t>
            </a:r>
          </a:p>
          <a:p>
            <a:pPr lvl="1"/>
            <a:r>
              <a:rPr lang="cs-CZ" smtClean="0"/>
              <a:t>mimo univerzitu – </a:t>
            </a:r>
            <a:r>
              <a:rPr lang="cs-CZ" smtClean="0">
                <a:hlinkClick r:id="rId2"/>
              </a:rPr>
              <a:t>vzdálený přístup</a:t>
            </a:r>
            <a:endParaRPr lang="cs-CZ" smtClean="0"/>
          </a:p>
          <a:p>
            <a:r>
              <a:rPr lang="cs-CZ" smtClean="0"/>
              <a:t>omezit výsledky vyhledávání</a:t>
            </a:r>
          </a:p>
          <a:p>
            <a:pPr lvl="1"/>
            <a:r>
              <a:rPr lang="cs-CZ" smtClean="0"/>
              <a:t>pravý panel</a:t>
            </a:r>
          </a:p>
          <a:p>
            <a:r>
              <a:rPr lang="cs-CZ" smtClean="0"/>
              <a:t>uložit články</a:t>
            </a:r>
          </a:p>
          <a:p>
            <a:pPr lvl="1"/>
            <a:r>
              <a:rPr lang="cs-CZ" smtClean="0"/>
              <a:t>uživatelské konto</a:t>
            </a:r>
          </a:p>
          <a:p>
            <a:pPr lvl="1"/>
            <a:r>
              <a:rPr lang="cs-CZ" smtClean="0"/>
              <a:t>UČO + sekundární heslo</a:t>
            </a:r>
          </a:p>
          <a:p>
            <a:r>
              <a:rPr lang="cs-CZ" smtClean="0"/>
              <a:t>vytvořit si tzv. Avízo</a:t>
            </a:r>
          </a:p>
          <a:p>
            <a:pPr lvl="1"/>
            <a:r>
              <a:rPr lang="cs-CZ" smtClean="0"/>
              <a:t>opět po přihlášení</a:t>
            </a:r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2700" y="1577975"/>
            <a:ext cx="395288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3200" smtClean="0"/>
              <a:t>Nalezení zdroje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endParaRPr lang="cs-CZ" smtClean="0"/>
          </a:p>
        </p:txBody>
      </p:sp>
      <p:pic>
        <p:nvPicPr>
          <p:cNvPr id="4505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196975"/>
            <a:ext cx="7561262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3200" smtClean="0"/>
              <a:t>Nalezení e-časopisu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endParaRPr lang="cs-CZ" smtClean="0"/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171575"/>
            <a:ext cx="7011987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3200" smtClean="0"/>
              <a:t>Citation Linker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endParaRPr lang="cs-CZ" smtClean="0"/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196975"/>
            <a:ext cx="69850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3200" smtClean="0"/>
              <a:t>Můj prostor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endParaRPr lang="cs-CZ" smtClean="0"/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268413"/>
            <a:ext cx="7850187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1042988" y="2060575"/>
            <a:ext cx="3168650" cy="2159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Nadpis 1"/>
          <p:cNvSpPr>
            <a:spLocks noGrp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mtClean="0">
                <a:hlinkClick r:id="rId2"/>
              </a:rPr>
              <a:t>Souborný katalog ČR</a:t>
            </a:r>
            <a:endParaRPr lang="cs-CZ" smtClean="0"/>
          </a:p>
        </p:txBody>
      </p:sp>
      <p:sp>
        <p:nvSpPr>
          <p:cNvPr id="49154" name="Zástupný symbol pro obsah 2"/>
          <p:cNvSpPr>
            <a:spLocks noGrp="1"/>
          </p:cNvSpPr>
          <p:nvPr>
            <p:ph idx="1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r>
              <a:rPr lang="cs-CZ" smtClean="0"/>
              <a:t>zapojení knihoven ČR</a:t>
            </a:r>
          </a:p>
          <a:p>
            <a:r>
              <a:rPr lang="cs-CZ" smtClean="0"/>
              <a:t>dostupnost dokumentů v českých knihovnách</a:t>
            </a:r>
          </a:p>
          <a:p>
            <a:r>
              <a:rPr lang="cs-CZ" smtClean="0"/>
              <a:t>sigla pro identifikaci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Nadpis 1"/>
          <p:cNvSpPr>
            <a:spLocks noGrp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mtClean="0">
                <a:hlinkClick r:id="rId2"/>
              </a:rPr>
              <a:t>JIB</a:t>
            </a:r>
            <a:endParaRPr lang="cs-CZ" smtClean="0"/>
          </a:p>
        </p:txBody>
      </p:sp>
      <p:sp>
        <p:nvSpPr>
          <p:cNvPr id="50178" name="Zástupný symbol pro obsah 2"/>
          <p:cNvSpPr>
            <a:spLocks noGrp="1"/>
          </p:cNvSpPr>
          <p:nvPr>
            <p:ph idx="1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r>
              <a:rPr lang="cs-CZ" smtClean="0"/>
              <a:t>Jednotná informační brána</a:t>
            </a:r>
          </a:p>
          <a:p>
            <a:r>
              <a:rPr lang="cs-CZ" smtClean="0"/>
              <a:t>propojuje různé zdroje</a:t>
            </a:r>
          </a:p>
          <a:p>
            <a:r>
              <a:rPr lang="cs-CZ" smtClean="0"/>
              <a:t>technologie Metalib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Nadpis 1"/>
          <p:cNvSpPr>
            <a:spLocks noGrp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mtClean="0">
                <a:hlinkClick r:id="rId2"/>
              </a:rPr>
              <a:t>NUŠL</a:t>
            </a:r>
            <a:endParaRPr lang="cs-CZ" smtClean="0"/>
          </a:p>
        </p:txBody>
      </p:sp>
      <p:sp>
        <p:nvSpPr>
          <p:cNvPr id="51202" name="Zástupný symbol pro obsah 2"/>
          <p:cNvSpPr>
            <a:spLocks noGrp="1"/>
          </p:cNvSpPr>
          <p:nvPr>
            <p:ph idx="1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r>
              <a:rPr lang="cs-CZ" smtClean="0"/>
              <a:t>Národní úložiště šedé literatury</a:t>
            </a:r>
          </a:p>
          <a:p>
            <a:r>
              <a:rPr lang="cs-CZ" smtClean="0"/>
              <a:t>NTK + spolupráce VŠE</a:t>
            </a:r>
          </a:p>
          <a:p>
            <a:r>
              <a:rPr lang="cs-CZ" smtClean="0"/>
              <a:t>metadata i FT</a:t>
            </a:r>
          </a:p>
          <a:p>
            <a:r>
              <a:rPr lang="cs-CZ" smtClean="0">
                <a:hlinkClick r:id="rId3"/>
              </a:rPr>
              <a:t>Digitální repozitář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sz="8000" smtClean="0">
                <a:solidFill>
                  <a:srgbClr val="FFFF00"/>
                </a:solidFill>
              </a:rPr>
              <a:t>Klasické služby</a:t>
            </a:r>
            <a:endParaRPr lang="uk-UA" sz="8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dpis 1"/>
          <p:cNvSpPr>
            <a:spLocks noGrp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mtClean="0"/>
              <a:t>Kde hledat v zahraničí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r>
              <a:rPr lang="cs-CZ" smtClean="0">
                <a:hlinkClick r:id="rId2"/>
              </a:rPr>
              <a:t>Library of Congress</a:t>
            </a:r>
            <a:r>
              <a:rPr lang="cs-CZ" smtClean="0"/>
              <a:t> (USA)</a:t>
            </a:r>
          </a:p>
          <a:p>
            <a:r>
              <a:rPr lang="cs-CZ" smtClean="0">
                <a:hlinkClick r:id="rId3"/>
              </a:rPr>
              <a:t>European Library</a:t>
            </a:r>
            <a:r>
              <a:rPr lang="cs-CZ" smtClean="0"/>
              <a:t> (EU)</a:t>
            </a:r>
          </a:p>
          <a:p>
            <a:r>
              <a:rPr lang="cs-CZ" smtClean="0">
                <a:hlinkClick r:id="rId4"/>
              </a:rPr>
              <a:t>WorldCat</a:t>
            </a:r>
            <a:r>
              <a:rPr lang="cs-CZ" smtClean="0"/>
              <a:t> (světový katalog)</a:t>
            </a:r>
          </a:p>
          <a:p>
            <a:r>
              <a:rPr lang="cs-CZ" smtClean="0">
                <a:hlinkClick r:id="rId5"/>
              </a:rPr>
              <a:t>Ulrichsweb</a:t>
            </a:r>
            <a:r>
              <a:rPr lang="cs-CZ" smtClean="0"/>
              <a:t> (časopisy)</a:t>
            </a:r>
          </a:p>
          <a:p>
            <a:r>
              <a:rPr lang="cs-CZ" smtClean="0">
                <a:hlinkClick r:id="rId6"/>
              </a:rPr>
              <a:t>NDLTD</a:t>
            </a:r>
            <a:r>
              <a:rPr lang="cs-CZ" smtClean="0"/>
              <a:t> (závěrečné práce)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2225" y="1412875"/>
            <a:ext cx="277177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Nadpis 1"/>
          <p:cNvSpPr>
            <a:spLocks noGrp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mtClean="0"/>
              <a:t>e-zdroje</a:t>
            </a:r>
          </a:p>
        </p:txBody>
      </p:sp>
      <p:sp>
        <p:nvSpPr>
          <p:cNvPr id="53250" name="Zástupný symbol pro obsah 2"/>
          <p:cNvSpPr>
            <a:spLocks noGrp="1"/>
          </p:cNvSpPr>
          <p:nvPr>
            <p:ph idx="1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r>
              <a:rPr lang="cs-CZ" smtClean="0"/>
              <a:t>kvalitní informace</a:t>
            </a:r>
          </a:p>
          <a:p>
            <a:r>
              <a:rPr lang="cs-CZ" smtClean="0"/>
              <a:t>ověřené a aktuální</a:t>
            </a:r>
          </a:p>
          <a:p>
            <a:r>
              <a:rPr lang="cs-CZ" smtClean="0"/>
              <a:t>dělení a druhy</a:t>
            </a:r>
          </a:p>
          <a:p>
            <a:r>
              <a:rPr lang="cs-CZ" smtClean="0">
                <a:hlinkClick r:id="rId2" action="ppaction://hlinkfile"/>
              </a:rPr>
              <a:t>Portál EIZ MU</a:t>
            </a:r>
            <a:endParaRPr lang="cs-CZ" smtClean="0"/>
          </a:p>
          <a:p>
            <a:r>
              <a:rPr lang="cs-CZ" smtClean="0"/>
              <a:t>linkování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sz="8000" smtClean="0">
                <a:solidFill>
                  <a:srgbClr val="FFFF00"/>
                </a:solidFill>
              </a:rPr>
              <a:t>SFX</a:t>
            </a:r>
            <a:endParaRPr lang="uk-UA" sz="8000" smtClean="0"/>
          </a:p>
        </p:txBody>
      </p:sp>
      <p:pic>
        <p:nvPicPr>
          <p:cNvPr id="5427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5516563"/>
            <a:ext cx="2973388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3200" smtClean="0"/>
              <a:t>SFX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mtClean="0"/>
              <a:t>„inteligentní“ linkování</a:t>
            </a:r>
          </a:p>
          <a:p>
            <a:pPr>
              <a:lnSpc>
                <a:spcPct val="100000"/>
              </a:lnSpc>
            </a:pPr>
            <a:r>
              <a:rPr lang="cs-CZ" smtClean="0"/>
              <a:t>prolinkování k plnému textu</a:t>
            </a:r>
          </a:p>
          <a:p>
            <a:pPr>
              <a:lnSpc>
                <a:spcPct val="100000"/>
              </a:lnSpc>
            </a:pPr>
            <a:r>
              <a:rPr lang="cs-CZ" smtClean="0"/>
              <a:t>ze všech zdrojů podporujících SFX</a:t>
            </a:r>
          </a:p>
          <a:p>
            <a:pPr lvl="1"/>
            <a:r>
              <a:rPr lang="cs-CZ" smtClean="0"/>
              <a:t>všechny stěžejní pro naše obory</a:t>
            </a:r>
          </a:p>
          <a:p>
            <a:pPr>
              <a:lnSpc>
                <a:spcPct val="100000"/>
              </a:lnSpc>
            </a:pPr>
            <a:r>
              <a:rPr lang="cs-CZ" smtClean="0"/>
              <a:t>vyhledávání FT ve všech zdrojích MU</a:t>
            </a:r>
          </a:p>
          <a:p>
            <a:pPr>
              <a:lnSpc>
                <a:spcPct val="100000"/>
              </a:lnSpc>
            </a:pPr>
            <a:r>
              <a:rPr lang="cs-CZ" smtClean="0"/>
              <a:t>hledejte ikonu SFX</a:t>
            </a: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5516563"/>
            <a:ext cx="1511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3736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5445125"/>
            <a:ext cx="1584325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6165850"/>
            <a:ext cx="719137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en-US" sz="3200" smtClean="0"/>
              <a:t>Jak to funguje</a:t>
            </a:r>
            <a:r>
              <a:rPr lang="cs-CZ" sz="3200" smtClean="0"/>
              <a:t>?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endParaRPr lang="cs-CZ" smtClean="0"/>
          </a:p>
        </p:txBody>
      </p:sp>
      <p:pic>
        <p:nvPicPr>
          <p:cNvPr id="573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196975"/>
            <a:ext cx="7448550" cy="491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6101" name="AutoShape 5"/>
          <p:cNvSpPr>
            <a:spLocks noChangeArrowheads="1"/>
          </p:cNvSpPr>
          <p:nvPr/>
        </p:nvSpPr>
        <p:spPr bwMode="auto">
          <a:xfrm>
            <a:off x="1619250" y="2133600"/>
            <a:ext cx="2520950" cy="574675"/>
          </a:xfrm>
          <a:prstGeom prst="wedgeRoundRectCallout">
            <a:avLst>
              <a:gd name="adj1" fmla="val -46597"/>
              <a:gd name="adj2" fmla="val 250829"/>
              <a:gd name="adj3" fmla="val 16667"/>
            </a:avLst>
          </a:prstGeom>
          <a:solidFill>
            <a:schemeClr val="bg1"/>
          </a:solidFill>
          <a:ln w="19050">
            <a:solidFill>
              <a:srgbClr val="FF190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/>
              <a:t>1. Kliknete na ikonu SFX MU</a:t>
            </a:r>
            <a:endParaRPr lang="cs-CZ" sz="1600"/>
          </a:p>
        </p:txBody>
      </p:sp>
      <p:pic>
        <p:nvPicPr>
          <p:cNvPr id="516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239838"/>
            <a:ext cx="7777162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6103" name="Rectangle 7"/>
          <p:cNvSpPr>
            <a:spLocks noChangeArrowheads="1"/>
          </p:cNvSpPr>
          <p:nvPr/>
        </p:nvSpPr>
        <p:spPr bwMode="auto">
          <a:xfrm>
            <a:off x="971550" y="3213100"/>
            <a:ext cx="4968875" cy="792163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6104" name="AutoShape 8"/>
          <p:cNvSpPr>
            <a:spLocks noChangeArrowheads="1"/>
          </p:cNvSpPr>
          <p:nvPr/>
        </p:nvSpPr>
        <p:spPr bwMode="auto">
          <a:xfrm>
            <a:off x="5867400" y="2636838"/>
            <a:ext cx="2520950" cy="574675"/>
          </a:xfrm>
          <a:prstGeom prst="wedgeRoundRectCallout">
            <a:avLst>
              <a:gd name="adj1" fmla="val -66435"/>
              <a:gd name="adj2" fmla="val 135083"/>
              <a:gd name="adj3" fmla="val 16667"/>
            </a:avLst>
          </a:prstGeom>
          <a:solidFill>
            <a:schemeClr val="bg1"/>
          </a:solidFill>
          <a:ln w="19050">
            <a:solidFill>
              <a:srgbClr val="FF190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600"/>
              <a:t>2</a:t>
            </a:r>
            <a:r>
              <a:rPr lang="en-US" sz="1600"/>
              <a:t>. Kliknete na ikonu </a:t>
            </a:r>
            <a:r>
              <a:rPr lang="cs-CZ" sz="1600"/>
              <a:t>Go</a:t>
            </a:r>
          </a:p>
        </p:txBody>
      </p:sp>
      <p:pic>
        <p:nvPicPr>
          <p:cNvPr id="51610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1196975"/>
            <a:ext cx="8064500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6106" name="AutoShape 10"/>
          <p:cNvSpPr>
            <a:spLocks noChangeArrowheads="1"/>
          </p:cNvSpPr>
          <p:nvPr/>
        </p:nvSpPr>
        <p:spPr bwMode="auto">
          <a:xfrm>
            <a:off x="5508625" y="3644900"/>
            <a:ext cx="2519363" cy="792163"/>
          </a:xfrm>
          <a:prstGeom prst="wedgeRoundRectCallout">
            <a:avLst>
              <a:gd name="adj1" fmla="val -45213"/>
              <a:gd name="adj2" fmla="val 995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3200" b="1">
                <a:solidFill>
                  <a:schemeClr val="bg1"/>
                </a:solidFill>
              </a:rPr>
              <a:t>Plný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6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6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6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6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6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1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6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6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6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516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6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6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01" grpId="0" animBg="1"/>
      <p:bldP spid="516101" grpId="1" animBg="1"/>
      <p:bldP spid="516103" grpId="0" animBg="1"/>
      <p:bldP spid="516104" grpId="0" animBg="1"/>
      <p:bldP spid="51610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Nadpis 1"/>
          <p:cNvSpPr>
            <a:spLocks noGrp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000" smtClean="0"/>
              <a:t>Vyhledávání odborných textů</a:t>
            </a:r>
          </a:p>
        </p:txBody>
      </p:sp>
      <p:sp>
        <p:nvSpPr>
          <p:cNvPr id="58370" name="Zástupný symbol pro obsah 2"/>
          <p:cNvSpPr>
            <a:spLocks noGrp="1"/>
          </p:cNvSpPr>
          <p:nvPr>
            <p:ph idx="1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r>
              <a:rPr lang="cs-CZ" smtClean="0">
                <a:hlinkClick r:id="rId2" action="ppaction://hlinkfile"/>
              </a:rPr>
              <a:t>Google Scholar</a:t>
            </a:r>
            <a:endParaRPr lang="cs-CZ" smtClean="0"/>
          </a:p>
          <a:p>
            <a:r>
              <a:rPr lang="cs-CZ" smtClean="0">
                <a:hlinkClick r:id="rId3"/>
              </a:rPr>
              <a:t>Scirus</a:t>
            </a:r>
            <a:endParaRPr lang="cs-CZ" smtClean="0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4724400"/>
            <a:ext cx="3427413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150" y="3789363"/>
            <a:ext cx="26289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sz="4000" smtClean="0"/>
              <a:t>Závěr</a:t>
            </a:r>
            <a:endParaRPr lang="en-US" sz="400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b="1" smtClean="0"/>
              <a:t>Děkuji Vám za pozornost</a:t>
            </a:r>
            <a:endParaRPr lang="en-US" b="1" smtClean="0"/>
          </a:p>
        </p:txBody>
      </p:sp>
      <p:pic>
        <p:nvPicPr>
          <p:cNvPr id="114696" name="Picture 8" descr="billboar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303713" y="1773238"/>
            <a:ext cx="2284412" cy="2047875"/>
          </a:xfrm>
        </p:spPr>
      </p:pic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sz="2000" b="1">
                <a:latin typeface="Verdana" pitchFamily="34" charset="0"/>
              </a:rPr>
              <a:t>Martin Krčál</a:t>
            </a:r>
          </a:p>
          <a:p>
            <a:pPr algn="r"/>
            <a:r>
              <a:rPr lang="cs-CZ" sz="2000" b="1">
                <a:latin typeface="Verdana" pitchFamily="34" charset="0"/>
              </a:rPr>
              <a:t>krcal@fss.muni.cz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46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mtClean="0"/>
              <a:t>MVS</a:t>
            </a:r>
          </a:p>
        </p:txBody>
      </p:sp>
      <p:sp>
        <p:nvSpPr>
          <p:cNvPr id="22530" name="Zástupný symbol pro obsah 2"/>
          <p:cNvSpPr>
            <a:spLocks noGrp="1"/>
          </p:cNvSpPr>
          <p:nvPr>
            <p:ph idx="1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r>
              <a:rPr lang="en-US" smtClean="0"/>
              <a:t>me</a:t>
            </a:r>
            <a:r>
              <a:rPr lang="cs-CZ" smtClean="0"/>
              <a:t>ziknihovní výpůjční služby</a:t>
            </a:r>
          </a:p>
          <a:p>
            <a:r>
              <a:rPr lang="cs-CZ" smtClean="0"/>
              <a:t>zprostředkování dokumentu z jiné knihovny</a:t>
            </a:r>
          </a:p>
          <a:p>
            <a:r>
              <a:rPr lang="cs-CZ" smtClean="0"/>
              <a:t>zdarma (poštovné???)</a:t>
            </a:r>
          </a:p>
          <a:p>
            <a:r>
              <a:rPr lang="cs-CZ" smtClean="0"/>
              <a:t>kopie nebo dodání dokumentu</a:t>
            </a:r>
          </a:p>
          <a:p>
            <a:pPr lvl="1"/>
            <a:r>
              <a:rPr lang="cs-CZ" smtClean="0"/>
              <a:t>náklady na kopie</a:t>
            </a:r>
          </a:p>
          <a:p>
            <a:r>
              <a:rPr lang="cs-CZ" smtClean="0"/>
              <a:t>formuláře na webu knihoven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mtClean="0"/>
              <a:t>MMVS</a:t>
            </a:r>
          </a:p>
        </p:txBody>
      </p:sp>
      <p:sp>
        <p:nvSpPr>
          <p:cNvPr id="23554" name="Zástupný symbol pro obsah 2"/>
          <p:cNvSpPr>
            <a:spLocks noGrp="1"/>
          </p:cNvSpPr>
          <p:nvPr>
            <p:ph idx="1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r>
              <a:rPr lang="cs-CZ" smtClean="0"/>
              <a:t>mezinárodní MVS</a:t>
            </a:r>
          </a:p>
          <a:p>
            <a:r>
              <a:rPr lang="cs-CZ" smtClean="0"/>
              <a:t>získávání dokumentů ze zahraničí</a:t>
            </a:r>
          </a:p>
          <a:p>
            <a:r>
              <a:rPr lang="cs-CZ" smtClean="0"/>
              <a:t>nesmí být v české knihovně</a:t>
            </a:r>
          </a:p>
          <a:p>
            <a:r>
              <a:rPr lang="cs-CZ" smtClean="0"/>
              <a:t>zprostředkovávají velké knihovny</a:t>
            </a:r>
          </a:p>
          <a:p>
            <a:pPr lvl="1"/>
            <a:r>
              <a:rPr lang="cs-CZ" smtClean="0"/>
              <a:t>NKP, MZK</a:t>
            </a:r>
          </a:p>
          <a:p>
            <a:r>
              <a:rPr lang="cs-CZ" smtClean="0"/>
              <a:t>cena</a:t>
            </a:r>
          </a:p>
          <a:p>
            <a:pPr lvl="1"/>
            <a:r>
              <a:rPr lang="cs-CZ" smtClean="0"/>
              <a:t>z Evropy: 300Kč, jinak 500 Kč </a:t>
            </a:r>
            <a:r>
              <a:rPr lang="cs-CZ" sz="2400" smtClean="0"/>
              <a:t>(+VB)</a:t>
            </a:r>
          </a:p>
          <a:p>
            <a:pPr lvl="1"/>
            <a:r>
              <a:rPr lang="cs-CZ" smtClean="0"/>
              <a:t>článek: 200Kč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sz="8000" smtClean="0">
                <a:solidFill>
                  <a:srgbClr val="FFFF00"/>
                </a:solidFill>
              </a:rPr>
              <a:t>Moderní služby</a:t>
            </a:r>
            <a:endParaRPr lang="uk-UA" sz="8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pPr eaLnBrk="1" hangingPunct="1"/>
            <a:r>
              <a:rPr lang="cs-CZ" sz="4400" smtClean="0"/>
              <a:t>EDD</a:t>
            </a:r>
          </a:p>
        </p:txBody>
      </p:sp>
      <p:sp>
        <p:nvSpPr>
          <p:cNvPr id="26626" name="Zástupný symbol pro obsah 2"/>
          <p:cNvSpPr>
            <a:spLocks noGrp="1"/>
          </p:cNvSpPr>
          <p:nvPr>
            <p:ph idx="4294967295"/>
          </p:nvPr>
        </p:nvSpPr>
        <p:spPr>
          <a:xfrm>
            <a:off x="971550" y="1557338"/>
            <a:ext cx="7777163" cy="5256212"/>
          </a:xfrm>
        </p:spPr>
        <p:txBody>
          <a:bodyPr/>
          <a:lstStyle/>
          <a:p>
            <a:pPr eaLnBrk="1" hangingPunct="1"/>
            <a:r>
              <a:rPr lang="cs-CZ" smtClean="0"/>
              <a:t>elektronické dodávání dokumentů</a:t>
            </a:r>
          </a:p>
          <a:p>
            <a:pPr eaLnBrk="1" hangingPunct="1"/>
            <a:r>
              <a:rPr lang="cs-CZ" smtClean="0"/>
              <a:t>dodávání el. kopií</a:t>
            </a:r>
          </a:p>
          <a:p>
            <a:pPr eaLnBrk="1" hangingPunct="1"/>
            <a:r>
              <a:rPr lang="cs-CZ" smtClean="0"/>
              <a:t>kolektivní smlouva DILIA a NK ČR</a:t>
            </a:r>
          </a:p>
          <a:p>
            <a:pPr eaLnBrk="1" hangingPunct="1"/>
            <a:r>
              <a:rPr lang="cs-CZ" smtClean="0"/>
              <a:t>změny od 1.4.2011</a:t>
            </a:r>
          </a:p>
          <a:p>
            <a:pPr marL="742950" lvl="1" indent="-285750" eaLnBrk="1" hangingPunct="1"/>
            <a:r>
              <a:rPr lang="cs-CZ" smtClean="0"/>
              <a:t>2 varianty</a:t>
            </a:r>
          </a:p>
          <a:p>
            <a:pPr marL="742950" lvl="1" indent="-285750" eaLnBrk="1" hangingPunct="1"/>
            <a:r>
              <a:rPr lang="cs-CZ" smtClean="0"/>
              <a:t>snížení cen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4437063"/>
            <a:ext cx="21907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z="3200" smtClean="0"/>
              <a:t>Varianta A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777162" cy="54721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mtClean="0"/>
              <a:t>digitální kopie pro přenos mezi knihovnami, vytištění uživateli</a:t>
            </a:r>
          </a:p>
          <a:p>
            <a:pPr>
              <a:lnSpc>
                <a:spcPct val="100000"/>
              </a:lnSpc>
            </a:pPr>
            <a:r>
              <a:rPr lang="cs-CZ" smtClean="0"/>
              <a:t>cena za stranu: </a:t>
            </a:r>
            <a:r>
              <a:rPr lang="cs-CZ" b="1" smtClean="0">
                <a:solidFill>
                  <a:srgbClr val="008000"/>
                </a:solidFill>
              </a:rPr>
              <a:t>2 Kč</a:t>
            </a:r>
          </a:p>
          <a:p>
            <a:pPr>
              <a:lnSpc>
                <a:spcPct val="100000"/>
              </a:lnSpc>
            </a:pPr>
            <a:r>
              <a:rPr lang="cs-CZ" smtClean="0"/>
              <a:t>min. poplatek: </a:t>
            </a:r>
            <a:r>
              <a:rPr lang="cs-CZ" b="1" smtClean="0">
                <a:solidFill>
                  <a:srgbClr val="008000"/>
                </a:solidFill>
              </a:rPr>
              <a:t>10 Kč</a:t>
            </a:r>
          </a:p>
          <a:p>
            <a:pPr>
              <a:lnSpc>
                <a:spcPct val="100000"/>
              </a:lnSpc>
            </a:pPr>
            <a:r>
              <a:rPr lang="cs-CZ" smtClean="0"/>
              <a:t>max. autorský poplatek: </a:t>
            </a:r>
            <a:r>
              <a:rPr lang="cs-CZ" b="1" smtClean="0">
                <a:solidFill>
                  <a:srgbClr val="008000"/>
                </a:solidFill>
              </a:rPr>
              <a:t>75 Kč</a:t>
            </a:r>
          </a:p>
          <a:p>
            <a:pPr>
              <a:lnSpc>
                <a:spcPct val="100000"/>
              </a:lnSpc>
            </a:pPr>
            <a:r>
              <a:rPr lang="cs-CZ" smtClean="0"/>
              <a:t>rozsahu stran</a:t>
            </a:r>
          </a:p>
          <a:p>
            <a:pPr lvl="1"/>
            <a:r>
              <a:rPr lang="cs-CZ" smtClean="0"/>
              <a:t>knihy - max. 20 stran</a:t>
            </a:r>
          </a:p>
          <a:p>
            <a:pPr lvl="1"/>
            <a:r>
              <a:rPr lang="cs-CZ" smtClean="0"/>
              <a:t>články - bez omezení</a:t>
            </a:r>
          </a:p>
          <a:p>
            <a:pPr>
              <a:lnSpc>
                <a:spcPct val="100000"/>
              </a:lnSpc>
            </a:pPr>
            <a:r>
              <a:rPr lang="cs-CZ" smtClean="0"/>
              <a:t>+DPH</a:t>
            </a: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0925" y="4581525"/>
            <a:ext cx="1635125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z="3200" smtClean="0"/>
              <a:t>Varianta B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777162" cy="5472113"/>
          </a:xfrm>
        </p:spPr>
        <p:txBody>
          <a:bodyPr/>
          <a:lstStyle/>
          <a:p>
            <a:r>
              <a:rPr lang="cs-CZ" smtClean="0"/>
              <a:t>digitální kopie pro uživatele</a:t>
            </a:r>
          </a:p>
          <a:p>
            <a:r>
              <a:rPr lang="cs-CZ" smtClean="0"/>
              <a:t>cena za stranu: </a:t>
            </a:r>
            <a:r>
              <a:rPr lang="cs-CZ" b="1" smtClean="0">
                <a:solidFill>
                  <a:srgbClr val="008000"/>
                </a:solidFill>
              </a:rPr>
              <a:t>5 Kč</a:t>
            </a:r>
          </a:p>
          <a:p>
            <a:r>
              <a:rPr lang="cs-CZ" smtClean="0"/>
              <a:t>min. poplatek: </a:t>
            </a:r>
            <a:r>
              <a:rPr lang="cs-CZ" b="1" smtClean="0">
                <a:solidFill>
                  <a:srgbClr val="008000"/>
                </a:solidFill>
              </a:rPr>
              <a:t>10 Kč</a:t>
            </a:r>
          </a:p>
          <a:p>
            <a:r>
              <a:rPr lang="cs-CZ" smtClean="0"/>
              <a:t>max. autorský poplatek: </a:t>
            </a:r>
            <a:r>
              <a:rPr lang="cs-CZ" b="1" smtClean="0">
                <a:solidFill>
                  <a:srgbClr val="008000"/>
                </a:solidFill>
              </a:rPr>
              <a:t>75 Kč</a:t>
            </a:r>
          </a:p>
          <a:p>
            <a:r>
              <a:rPr lang="cs-CZ" smtClean="0"/>
              <a:t>rozsahu stran</a:t>
            </a:r>
          </a:p>
          <a:p>
            <a:pPr lvl="1"/>
            <a:r>
              <a:rPr lang="cs-CZ" smtClean="0"/>
              <a:t>knihy - max. 20 stran</a:t>
            </a:r>
          </a:p>
          <a:p>
            <a:pPr lvl="1"/>
            <a:r>
              <a:rPr lang="cs-CZ" smtClean="0"/>
              <a:t>články - bez omezení</a:t>
            </a:r>
          </a:p>
          <a:p>
            <a:r>
              <a:rPr lang="cs-CZ" smtClean="0"/>
              <a:t>+DPH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4076700"/>
            <a:ext cx="1908175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530066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5761038"/>
            <a:ext cx="14287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4353</TotalTime>
  <Words>533</Words>
  <Application>Microsoft Office PowerPoint</Application>
  <PresentationFormat>On-screen Show (4:3)</PresentationFormat>
  <Paragraphs>173</Paragraphs>
  <Slides>36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Šablona návrhu</vt:lpstr>
      </vt:variant>
      <vt:variant>
        <vt:i4>2</vt:i4>
      </vt:variant>
      <vt:variant>
        <vt:lpstr>Nadpisy snímků</vt:lpstr>
      </vt:variant>
      <vt:variant>
        <vt:i4>36</vt:i4>
      </vt:variant>
    </vt:vector>
  </HeadingPairs>
  <TitlesOfParts>
    <vt:vector size="43" baseType="lpstr">
      <vt:lpstr>Arial</vt:lpstr>
      <vt:lpstr>Tahoma</vt:lpstr>
      <vt:lpstr>Verdana</vt:lpstr>
      <vt:lpstr>Wingdings</vt:lpstr>
      <vt:lpstr>Aharoni</vt:lpstr>
      <vt:lpstr>template</vt:lpstr>
      <vt:lpstr>template</vt:lpstr>
      <vt:lpstr>Získávání dokumentů z externích zdrojů</vt:lpstr>
      <vt:lpstr>Nemáme FT v knihovně?</vt:lpstr>
      <vt:lpstr>Klasické služby</vt:lpstr>
      <vt:lpstr>MVS</vt:lpstr>
      <vt:lpstr>MMVS</vt:lpstr>
      <vt:lpstr>Moderní služby</vt:lpstr>
      <vt:lpstr>EDD</vt:lpstr>
      <vt:lpstr>Varianta A</vt:lpstr>
      <vt:lpstr>Varianta B</vt:lpstr>
      <vt:lpstr>Služby EDD</vt:lpstr>
      <vt:lpstr>Snímek 11</vt:lpstr>
      <vt:lpstr>Kopírování na objednávku</vt:lpstr>
      <vt:lpstr>CoD = </vt:lpstr>
      <vt:lpstr>Metalib</vt:lpstr>
      <vt:lpstr>Metalib na MU</vt:lpstr>
      <vt:lpstr>Výhody Metalibu</vt:lpstr>
      <vt:lpstr>Nevýhody</vt:lpstr>
      <vt:lpstr>Základní funkce</vt:lpstr>
      <vt:lpstr>Vstupní obrazovka Metalibu</vt:lpstr>
      <vt:lpstr>Vyhledávání - odesílání dotazu do e-zdrojů</vt:lpstr>
      <vt:lpstr>Výsledky vyhledávání</vt:lpstr>
      <vt:lpstr>Práce s vyhledanými záznamy</vt:lpstr>
      <vt:lpstr>Nalezení zdroje</vt:lpstr>
      <vt:lpstr>Nalezení e-časopisu</vt:lpstr>
      <vt:lpstr>Citation Linker</vt:lpstr>
      <vt:lpstr>Můj prostor</vt:lpstr>
      <vt:lpstr>Souborný katalog ČR</vt:lpstr>
      <vt:lpstr>JIB</vt:lpstr>
      <vt:lpstr>NUŠL</vt:lpstr>
      <vt:lpstr>Kde hledat v zahraničí</vt:lpstr>
      <vt:lpstr>e-zdroje</vt:lpstr>
      <vt:lpstr>SFX</vt:lpstr>
      <vt:lpstr>SFX</vt:lpstr>
      <vt:lpstr>Jak to funguje?</vt:lpstr>
      <vt:lpstr>Vyhledávání odborných textů</vt:lpstr>
      <vt:lpstr>Závěr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CIKT FSS</cp:lastModifiedBy>
  <cp:revision>161</cp:revision>
  <dcterms:created xsi:type="dcterms:W3CDTF">2008-06-02T21:04:14Z</dcterms:created>
  <dcterms:modified xsi:type="dcterms:W3CDTF">2012-04-02T13:39:05Z</dcterms:modified>
</cp:coreProperties>
</file>