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14" r:id="rId2"/>
    <p:sldId id="494" r:id="rId3"/>
    <p:sldId id="470" r:id="rId4"/>
    <p:sldId id="495" r:id="rId5"/>
    <p:sldId id="481" r:id="rId6"/>
    <p:sldId id="496" r:id="rId7"/>
    <p:sldId id="497" r:id="rId8"/>
    <p:sldId id="498" r:id="rId9"/>
    <p:sldId id="499" r:id="rId10"/>
    <p:sldId id="483" r:id="rId11"/>
    <p:sldId id="482" r:id="rId12"/>
    <p:sldId id="491" r:id="rId13"/>
    <p:sldId id="484" r:id="rId14"/>
    <p:sldId id="485" r:id="rId15"/>
    <p:sldId id="486" r:id="rId16"/>
    <p:sldId id="500" r:id="rId17"/>
    <p:sldId id="488" r:id="rId18"/>
    <p:sldId id="489" r:id="rId19"/>
    <p:sldId id="490" r:id="rId20"/>
    <p:sldId id="476" r:id="rId21"/>
    <p:sldId id="477" r:id="rId22"/>
    <p:sldId id="478" r:id="rId23"/>
    <p:sldId id="480" r:id="rId24"/>
    <p:sldId id="472" r:id="rId25"/>
    <p:sldId id="473" r:id="rId26"/>
    <p:sldId id="474" r:id="rId27"/>
    <p:sldId id="475" r:id="rId28"/>
    <p:sldId id="442" r:id="rId29"/>
    <p:sldId id="258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33"/>
    <a:srgbClr val="FFCC66"/>
    <a:srgbClr val="FF9900"/>
    <a:srgbClr val="F3D001"/>
    <a:srgbClr val="F4EE00"/>
    <a:srgbClr val="FFFF00"/>
    <a:srgbClr val="FF190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8" d="100"/>
          <a:sy n="88" d="100"/>
        </p:scale>
        <p:origin x="-114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75222D-6C3F-4885-9BC6-5F2F64CCE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6A0DE4-6758-4C86-A1E4-E4D8E7DBA9E2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D04291-D8F6-4FA6-A2E9-F61399DC11C5}" type="slidenum">
              <a:rPr lang="ru-RU" sz="1200"/>
              <a:pPr algn="r"/>
              <a:t>2</a:t>
            </a:fld>
            <a:endParaRPr lang="ru-RU" sz="1200"/>
          </a:p>
        </p:txBody>
      </p:sp>
      <p:sp>
        <p:nvSpPr>
          <p:cNvPr id="6349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7A5E8F-6454-4877-9FE7-E35DA08882E1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7D1C0A-57B5-45D3-9E5D-890239BB3B1D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3993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1D35C8-DF77-4C10-8AAF-6B6A436AB953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4608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16290D-5D77-4A0C-8EBC-E96D2D8A0882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532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/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/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space.cz/" TargetMode="External"/><Relationship Id="rId2" Type="http://schemas.openxmlformats.org/officeDocument/2006/relationships/hyperlink" Target="http://dspace.cz/instalacec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space.org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ltidata.cz/produkty/digitoo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edora-common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moprints.eprints.org/" TargetMode="External"/><Relationship Id="rId2" Type="http://schemas.openxmlformats.org/officeDocument/2006/relationships/hyperlink" Target="http://www.eprints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nston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ubbooks.com/" TargetMode="External"/><Relationship Id="rId2" Type="http://schemas.openxmlformats.org/officeDocument/2006/relationships/hyperlink" Target="http://www.gutenberg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obobooks.com/" TargetMode="External"/><Relationship Id="rId4" Type="http://schemas.openxmlformats.org/officeDocument/2006/relationships/hyperlink" Target="http://manybooks.net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Thesis.cz" TargetMode="External"/><Relationship Id="rId3" Type="http://schemas.openxmlformats.org/officeDocument/2006/relationships/hyperlink" Target="http://gallica.bnf.fr/" TargetMode="External"/><Relationship Id="rId7" Type="http://schemas.openxmlformats.org/officeDocument/2006/relationships/hyperlink" Target="http://www.manuscriptorium.cz/" TargetMode="External"/><Relationship Id="rId2" Type="http://schemas.openxmlformats.org/officeDocument/2006/relationships/hyperlink" Target="http://www.europeana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ramerius.nkp.cz/" TargetMode="External"/><Relationship Id="rId5" Type="http://schemas.openxmlformats.org/officeDocument/2006/relationships/hyperlink" Target="http://memory.loc.gov/ammem/index.html" TargetMode="External"/><Relationship Id="rId4" Type="http://schemas.openxmlformats.org/officeDocument/2006/relationships/hyperlink" Target="http://www.wdl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lib.org/" TargetMode="External"/><Relationship Id="rId7" Type="http://schemas.openxmlformats.org/officeDocument/2006/relationships/hyperlink" Target="http://www.posam.cz/CLANEK/12647731569780/Skenovani_%28digitalizace%29_dokumentu.htm" TargetMode="External"/><Relationship Id="rId2" Type="http://schemas.openxmlformats.org/officeDocument/2006/relationships/hyperlink" Target="http://knihovna.nkp.cz/NKKR0404/040423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on.cz/sluzby/digitalizace-dokumentu#postup-digitalizace" TargetMode="External"/><Relationship Id="rId5" Type="http://schemas.openxmlformats.org/officeDocument/2006/relationships/hyperlink" Target="http://www.nkp.cz/pages/page.php3?page=weba_digitalizace.htm" TargetMode="External"/><Relationship Id="rId4" Type="http://schemas.openxmlformats.org/officeDocument/2006/relationships/hyperlink" Target="http://kisk.phil.muni.cz/wiki/Digitalizace_dokument%C5%A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i.org/tools.html" TargetMode="External"/><Relationship Id="rId2" Type="http://schemas.openxmlformats.org/officeDocument/2006/relationships/hyperlink" Target="http://www.doi.org/hb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ossref.org/guestquery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rdf/rdf_example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archiv.cz/generator/dc_generator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Digitalizace</a:t>
            </a:r>
            <a:br>
              <a:rPr lang="cs-CZ" sz="5400" smtClean="0">
                <a:solidFill>
                  <a:srgbClr val="FFFF00"/>
                </a:solidFill>
              </a:rPr>
            </a:br>
            <a:r>
              <a:rPr lang="cs-CZ" sz="2800" smtClean="0"/>
              <a:t>úložiště, digitální knihovny, legislativa</a:t>
            </a:r>
            <a:endParaRPr lang="uk-UA" sz="200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VIKBB42 Knihovnické procesy a služby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>
                <a:latin typeface="Tahoma" pitchFamily="34" charset="0"/>
              </a:rPr>
              <a:t>Brno, 18. dubna 2012</a:t>
            </a:r>
            <a:endParaRPr lang="cs-CZ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DL SW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DSpace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open source SW pro DL</a:t>
            </a:r>
          </a:p>
          <a:p>
            <a:r>
              <a:rPr lang="cs-CZ" smtClean="0"/>
              <a:t>DSpace Federation</a:t>
            </a:r>
          </a:p>
          <a:p>
            <a:r>
              <a:rPr lang="cs-CZ" smtClean="0"/>
              <a:t>původně MIT a HP</a:t>
            </a:r>
          </a:p>
          <a:p>
            <a:r>
              <a:rPr lang="cs-CZ" smtClean="0"/>
              <a:t>česká lokalizace, silná komunita</a:t>
            </a:r>
          </a:p>
          <a:p>
            <a:r>
              <a:rPr lang="cs-CZ" smtClean="0">
                <a:hlinkClick r:id="rId2"/>
              </a:rPr>
              <a:t>instalace v ČR</a:t>
            </a:r>
            <a:r>
              <a:rPr lang="cs-CZ" smtClean="0"/>
              <a:t>:</a:t>
            </a:r>
          </a:p>
          <a:p>
            <a:pPr lvl="1"/>
            <a:r>
              <a:rPr lang="cs-CZ" smtClean="0"/>
              <a:t>VŠB, UP, AMU, UTB, MU – DML</a:t>
            </a:r>
          </a:p>
          <a:p>
            <a:r>
              <a:rPr lang="cs-CZ" smtClean="0"/>
              <a:t>více info</a:t>
            </a:r>
          </a:p>
          <a:p>
            <a:pPr lvl="1"/>
            <a:r>
              <a:rPr lang="cs-CZ" smtClean="0">
                <a:hlinkClick r:id="rId3"/>
              </a:rPr>
              <a:t>http://dspace.cz</a:t>
            </a:r>
            <a:endParaRPr lang="cs-CZ" smtClean="0"/>
          </a:p>
          <a:p>
            <a:pPr lvl="1"/>
            <a:r>
              <a:rPr lang="cs-CZ" smtClean="0">
                <a:hlinkClick r:id="rId4"/>
              </a:rPr>
              <a:t>http://dspace.org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DigiTool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smtClean="0"/>
              <a:t>komerční produkt ExLibris</a:t>
            </a:r>
          </a:p>
          <a:p>
            <a:r>
              <a:rPr lang="cs-CZ" smtClean="0"/>
              <a:t>provozován např. na UK nebo VUT</a:t>
            </a:r>
          </a:p>
          <a:p>
            <a:r>
              <a:rPr lang="cs-CZ" smtClean="0"/>
              <a:t>propojení s Alephem, Metalibem, SFX</a:t>
            </a:r>
          </a:p>
          <a:p>
            <a:r>
              <a:rPr lang="cs-CZ" smtClean="0"/>
              <a:t>podpora MARC21 a dalších standardů</a:t>
            </a:r>
          </a:p>
          <a:p>
            <a:r>
              <a:rPr lang="cs-CZ" smtClean="0"/>
              <a:t>využíván m.j. pro ukládání eVŠKP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Fedora</a:t>
            </a:r>
            <a:endParaRPr lang="cs-CZ" smtClean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Cornel University</a:t>
            </a:r>
          </a:p>
          <a:p>
            <a:r>
              <a:rPr lang="cs-CZ" smtClean="0"/>
              <a:t>open source</a:t>
            </a:r>
          </a:p>
          <a:p>
            <a:r>
              <a:rPr lang="cs-CZ" smtClean="0"/>
              <a:t>podpora OAI-PMH, RDF</a:t>
            </a:r>
          </a:p>
          <a:p>
            <a:r>
              <a:rPr lang="cs-CZ" smtClean="0"/>
              <a:t>komplexní systém</a:t>
            </a:r>
          </a:p>
          <a:p>
            <a:r>
              <a:rPr lang="cs-CZ" smtClean="0"/>
              <a:t>modulární přístup</a:t>
            </a:r>
          </a:p>
          <a:p>
            <a:r>
              <a:rPr lang="cs-CZ" smtClean="0"/>
              <a:t>široké uplatnění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ePrints</a:t>
            </a:r>
            <a:endParaRPr lang="cs-CZ" smtClean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University of Southampton</a:t>
            </a:r>
          </a:p>
          <a:p>
            <a:r>
              <a:rPr lang="cs-CZ" smtClean="0"/>
              <a:t>open source</a:t>
            </a:r>
          </a:p>
          <a:p>
            <a:r>
              <a:rPr lang="cs-CZ" smtClean="0"/>
              <a:t>propojení se systémy instituce</a:t>
            </a:r>
          </a:p>
          <a:p>
            <a:r>
              <a:rPr lang="cs-CZ" smtClean="0"/>
              <a:t>nástroje pro vědce</a:t>
            </a:r>
          </a:p>
          <a:p>
            <a:r>
              <a:rPr lang="cs-CZ" smtClean="0">
                <a:hlinkClick r:id="rId3"/>
              </a:rPr>
              <a:t>demo</a:t>
            </a:r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Greenstone</a:t>
            </a:r>
            <a:endParaRPr lang="cs-CZ" smtClean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University of Waikato (NZL)</a:t>
            </a:r>
          </a:p>
          <a:p>
            <a:r>
              <a:rPr lang="cs-CZ" smtClean="0"/>
              <a:t>spolupráce např. UNESCO</a:t>
            </a:r>
          </a:p>
          <a:p>
            <a:r>
              <a:rPr lang="cs-CZ" smtClean="0"/>
              <a:t>open source</a:t>
            </a:r>
          </a:p>
          <a:p>
            <a:r>
              <a:rPr lang="cs-CZ" smtClean="0"/>
              <a:t>jednoduchý systém</a:t>
            </a:r>
          </a:p>
          <a:p>
            <a:pPr lvl="1"/>
            <a:r>
              <a:rPr lang="cs-CZ" smtClean="0"/>
              <a:t>instalace, interface</a:t>
            </a:r>
          </a:p>
          <a:p>
            <a:r>
              <a:rPr lang="cs-CZ" smtClean="0"/>
              <a:t>podpora více jazyků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Praktický úkol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 čem se liší</a:t>
            </a:r>
          </a:p>
          <a:p>
            <a:pPr lvl="1"/>
            <a:r>
              <a:rPr lang="cs-CZ" smtClean="0"/>
              <a:t>vyzkoušejte software v praxi</a:t>
            </a:r>
          </a:p>
          <a:p>
            <a:pPr lvl="1"/>
            <a:r>
              <a:rPr lang="cs-CZ" smtClean="0"/>
              <a:t>který z uvedených hodnotíte nejlépe</a:t>
            </a:r>
          </a:p>
          <a:p>
            <a:pPr lvl="1"/>
            <a:r>
              <a:rPr lang="cs-CZ" smtClean="0"/>
              <a:t>jaké funkce Vám u úložišť chybí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Otázka k diskuzi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Jaké DL znáte?</a:t>
            </a:r>
          </a:p>
          <a:p>
            <a:pPr eaLnBrk="1" hangingPunct="1"/>
            <a:r>
              <a:rPr lang="cs-CZ" smtClean="0"/>
              <a:t>Využíváte je?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3050" y="2492375"/>
            <a:ext cx="2303463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 ke stažení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  <a:hlinkClick r:id="rId2"/>
              </a:rPr>
              <a:t>Projekt Gutenberg</a:t>
            </a:r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  <a:hlinkClick r:id="rId3"/>
              </a:rPr>
              <a:t>epubBooks</a:t>
            </a:r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  <a:hlinkClick r:id="rId4"/>
              </a:rPr>
              <a:t>ManyBooks</a:t>
            </a:r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  <a:hlinkClick r:id="rId5"/>
              </a:rPr>
              <a:t>KoboBooks</a:t>
            </a:r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</a:rPr>
              <a:t>...</a:t>
            </a:r>
          </a:p>
          <a:p>
            <a:endParaRPr 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Digitální knihovny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Europeana</a:t>
            </a:r>
            <a:r>
              <a:rPr lang="cs-CZ" smtClean="0">
                <a:latin typeface="Arial" charset="0"/>
              </a:rPr>
              <a:t> (Evropská komise)</a:t>
            </a:r>
          </a:p>
          <a:p>
            <a:r>
              <a:rPr lang="cs-CZ" smtClean="0">
                <a:latin typeface="Arial" charset="0"/>
                <a:hlinkClick r:id="rId3"/>
              </a:rPr>
              <a:t>Gallica</a:t>
            </a:r>
            <a:r>
              <a:rPr lang="cs-CZ" smtClean="0">
                <a:latin typeface="Arial" charset="0"/>
              </a:rPr>
              <a:t> (FRA)</a:t>
            </a:r>
          </a:p>
          <a:p>
            <a:r>
              <a:rPr lang="cs-CZ" smtClean="0">
                <a:hlinkClick r:id="rId4"/>
              </a:rPr>
              <a:t>World Digital Library</a:t>
            </a:r>
            <a:r>
              <a:rPr lang="cs-CZ" smtClean="0">
                <a:latin typeface="Arial" charset="0"/>
              </a:rPr>
              <a:t> (LoC+UNESCO)</a:t>
            </a:r>
          </a:p>
          <a:p>
            <a:r>
              <a:rPr lang="cs-CZ" smtClean="0">
                <a:latin typeface="Arial" charset="0"/>
                <a:hlinkClick r:id="rId5"/>
              </a:rPr>
              <a:t>American Memory</a:t>
            </a:r>
            <a:r>
              <a:rPr lang="cs-CZ" smtClean="0">
                <a:latin typeface="Arial" charset="0"/>
              </a:rPr>
              <a:t> (LoC)</a:t>
            </a:r>
          </a:p>
          <a:p>
            <a:r>
              <a:rPr lang="cs-CZ" smtClean="0">
                <a:hlinkClick r:id="rId6"/>
              </a:rPr>
              <a:t>Kramerius</a:t>
            </a:r>
            <a:endParaRPr lang="cs-CZ" smtClean="0">
              <a:latin typeface="Arial" charset="0"/>
            </a:endParaRPr>
          </a:p>
          <a:p>
            <a:r>
              <a:rPr lang="cs-CZ" smtClean="0">
                <a:hlinkClick r:id="rId7"/>
              </a:rPr>
              <a:t>Manuscriptorium</a:t>
            </a:r>
            <a:endParaRPr lang="cs-CZ" smtClean="0"/>
          </a:p>
          <a:p>
            <a:r>
              <a:rPr lang="cs-CZ" smtClean="0">
                <a:hlinkClick r:id="rId8" action="ppaction://hlinkfile"/>
              </a:rPr>
              <a:t>Thesis.cz</a:t>
            </a: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Digitální knihovna</a:t>
            </a:r>
            <a:endParaRPr lang="uk-UA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Problémy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Duplicity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budování archivů z více zdrojů</a:t>
            </a:r>
          </a:p>
          <a:p>
            <a:r>
              <a:rPr lang="cs-CZ" smtClean="0"/>
              <a:t>kontrola na vstupu</a:t>
            </a:r>
          </a:p>
          <a:p>
            <a:r>
              <a:rPr lang="cs-CZ" smtClean="0"/>
              <a:t>který záznam je lepší???</a:t>
            </a:r>
          </a:p>
          <a:p>
            <a:pPr lvl="1"/>
            <a:r>
              <a:rPr lang="cs-CZ" smtClean="0"/>
              <a:t>novější, úplnější, kvalitní zdroje???</a:t>
            </a:r>
          </a:p>
          <a:p>
            <a:r>
              <a:rPr lang="cs-CZ" smtClean="0"/>
              <a:t>náročnost</a:t>
            </a:r>
          </a:p>
          <a:p>
            <a:r>
              <a:rPr lang="cs-CZ" smtClean="0"/>
              <a:t>není stoprocentní</a:t>
            </a:r>
          </a:p>
          <a:p>
            <a:pPr lvl="1"/>
            <a:r>
              <a:rPr lang="cs-CZ" smtClean="0"/>
              <a:t>slučování záznamů v Alephu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Uchovávání = důvěryhodné úložiště</a:t>
            </a:r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digitalizaci důležitý formát</a:t>
            </a:r>
          </a:p>
          <a:p>
            <a:pPr lvl="1"/>
            <a:r>
              <a:rPr lang="cs-CZ" smtClean="0"/>
              <a:t>stárnutí formátů</a:t>
            </a:r>
          </a:p>
          <a:p>
            <a:r>
              <a:rPr lang="cs-CZ" smtClean="0"/>
              <a:t>zajištění čitelnosti do budoucna</a:t>
            </a:r>
          </a:p>
          <a:p>
            <a:r>
              <a:rPr lang="cs-CZ" smtClean="0"/>
              <a:t>migrace a emulace dat</a:t>
            </a:r>
          </a:p>
          <a:p>
            <a:r>
              <a:rPr lang="cs-CZ" smtClean="0"/>
              <a:t>volba úložiště</a:t>
            </a:r>
          </a:p>
          <a:p>
            <a:pPr lvl="1"/>
            <a:r>
              <a:rPr lang="cs-CZ" smtClean="0"/>
              <a:t>HDD, CD, DVD, diskety, USB flash...</a:t>
            </a:r>
          </a:p>
          <a:p>
            <a:r>
              <a:rPr lang="cs-CZ" smtClean="0"/>
              <a:t>zálohování</a:t>
            </a:r>
          </a:p>
          <a:p>
            <a:pPr lvl="1"/>
            <a:r>
              <a:rPr lang="cs-CZ" smtClean="0"/>
              <a:t>více míst, pravidelnost</a:t>
            </a:r>
          </a:p>
          <a:p>
            <a:pPr lvl="1"/>
            <a:r>
              <a:rPr lang="cs-CZ" smtClean="0"/>
              <a:t>nástroje na obnovu dat</a:t>
            </a:r>
          </a:p>
          <a:p>
            <a:r>
              <a:rPr lang="cs-CZ" smtClean="0"/>
              <a:t>kontinuita, udržitelnost - instituce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Financování</a:t>
            </a:r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digitalizace je nákladná</a:t>
            </a:r>
          </a:p>
          <a:p>
            <a:pPr lvl="1"/>
            <a:r>
              <a:rPr lang="cs-CZ" smtClean="0"/>
              <a:t>technika</a:t>
            </a:r>
          </a:p>
          <a:p>
            <a:pPr lvl="1"/>
            <a:r>
              <a:rPr lang="cs-CZ" smtClean="0"/>
              <a:t>lidské zdroje</a:t>
            </a:r>
          </a:p>
          <a:p>
            <a:r>
              <a:rPr lang="cs-CZ" smtClean="0"/>
              <a:t>granty</a:t>
            </a:r>
          </a:p>
          <a:p>
            <a:pPr lvl="1"/>
            <a:r>
              <a:rPr lang="cs-CZ" smtClean="0"/>
              <a:t>FRVŠ, VISK, EU-fondy, Norské fondy</a:t>
            </a:r>
          </a:p>
          <a:p>
            <a:r>
              <a:rPr lang="cs-CZ" smtClean="0"/>
              <a:t>dary a sponzoring</a:t>
            </a:r>
          </a:p>
          <a:p>
            <a:pPr lvl="1"/>
            <a:r>
              <a:rPr lang="cs-CZ" smtClean="0"/>
              <a:t>velké firmy, konkrétní věci, vazba na sponzora</a:t>
            </a:r>
          </a:p>
          <a:p>
            <a:r>
              <a:rPr lang="cs-CZ" smtClean="0"/>
              <a:t>vlastní prostředky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205038"/>
            <a:ext cx="304165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Legislativa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Digitalizace a AZ</a:t>
            </a:r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problém pro digitalizaci</a:t>
            </a:r>
          </a:p>
          <a:p>
            <a:r>
              <a:rPr lang="cs-CZ" smtClean="0"/>
              <a:t>užití díla se souhlasem autora</a:t>
            </a:r>
          </a:p>
          <a:p>
            <a:pPr lvl="1"/>
            <a:r>
              <a:rPr lang="cs-CZ" smtClean="0"/>
              <a:t>i souhlas se zveřejněním na internetu</a:t>
            </a:r>
          </a:p>
          <a:p>
            <a:r>
              <a:rPr lang="cs-CZ" smtClean="0"/>
              <a:t>volná díla</a:t>
            </a:r>
          </a:p>
          <a:p>
            <a:pPr lvl="1"/>
            <a:r>
              <a:rPr lang="cs-CZ" smtClean="0"/>
              <a:t>70 let po smrti posledního autora</a:t>
            </a:r>
          </a:p>
          <a:p>
            <a:r>
              <a:rPr lang="cs-CZ" smtClean="0"/>
              <a:t>volné užití díla</a:t>
            </a:r>
            <a:endParaRPr lang="cs-CZ" smtClean="0">
              <a:latin typeface="Arial" charset="0"/>
            </a:endParaRPr>
          </a:p>
          <a:p>
            <a:pPr lvl="1"/>
            <a:r>
              <a:rPr lang="cs-CZ" smtClean="0"/>
              <a:t>paměťové instituce (i knihovny)</a:t>
            </a:r>
          </a:p>
          <a:p>
            <a:pPr lvl="1"/>
            <a:r>
              <a:rPr lang="cs-CZ" smtClean="0"/>
              <a:t>vytvoření záložní kopie</a:t>
            </a:r>
          </a:p>
          <a:p>
            <a:pPr lvl="1"/>
            <a:r>
              <a:rPr lang="cs-CZ" smtClean="0"/>
              <a:t>konzervace a archivace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Digitalizace a AZ</a:t>
            </a: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osiřelá díla</a:t>
            </a:r>
          </a:p>
          <a:p>
            <a:pPr lvl="1"/>
            <a:r>
              <a:rPr lang="cs-CZ" smtClean="0"/>
              <a:t>autor ani dědicové nejsou známi</a:t>
            </a:r>
          </a:p>
          <a:p>
            <a:pPr lvl="1"/>
            <a:r>
              <a:rPr lang="cs-CZ" smtClean="0"/>
              <a:t>kdo udělí souhlas???</a:t>
            </a:r>
          </a:p>
          <a:p>
            <a:pPr lvl="1"/>
            <a:r>
              <a:rPr lang="cs-CZ" smtClean="0"/>
              <a:t>současný AZ neřeší (novela 2012)</a:t>
            </a:r>
          </a:p>
          <a:p>
            <a:pPr lvl="1"/>
            <a:r>
              <a:rPr lang="cs-CZ" smtClean="0"/>
              <a:t>kolektivní správce nebo bezúplatná zákonná licence (knihovny)???</a:t>
            </a:r>
          </a:p>
          <a:p>
            <a:pPr lvl="1"/>
            <a:r>
              <a:rPr lang="cs-CZ" smtClean="0"/>
              <a:t>pokusy o vytvoření seznamů OD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Google Books</a:t>
            </a:r>
          </a:p>
        </p:txBody>
      </p:sp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masová digitalizace</a:t>
            </a:r>
          </a:p>
          <a:p>
            <a:r>
              <a:rPr lang="cs-CZ" smtClean="0"/>
              <a:t>tlak na řešení problémů legislativa vs. digitalizace</a:t>
            </a:r>
          </a:p>
          <a:p>
            <a:r>
              <a:rPr lang="cs-CZ" smtClean="0"/>
              <a:t>dohody s vydavateli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 a zdroje</a:t>
            </a:r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>
                <a:latin typeface="Arial" charset="0"/>
              </a:rPr>
              <a:t>Bartošek, M. </a:t>
            </a:r>
            <a:r>
              <a:rPr lang="cs-CZ" sz="2000" smtClean="0">
                <a:latin typeface="Arial" charset="0"/>
                <a:hlinkClick r:id="rId2"/>
              </a:rPr>
              <a:t>Digitální knihovny: teorie a praxe</a:t>
            </a:r>
            <a:r>
              <a:rPr lang="cs-CZ" sz="200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000" smtClean="0">
                <a:latin typeface="Arial" charset="0"/>
              </a:rPr>
              <a:t>Časopis </a:t>
            </a:r>
            <a:r>
              <a:rPr lang="cs-CZ" sz="2000" smtClean="0">
                <a:latin typeface="Arial" charset="0"/>
                <a:hlinkClick r:id="rId3"/>
              </a:rPr>
              <a:t>D-Lib.org</a:t>
            </a:r>
            <a:endParaRPr lang="cs-CZ" sz="2000" smtClean="0">
              <a:latin typeface="Arial" charset="0"/>
            </a:endParaRPr>
          </a:p>
          <a:p>
            <a:pPr eaLnBrk="1" hangingPunct="1"/>
            <a:r>
              <a:rPr lang="cs-CZ" sz="2000" smtClean="0">
                <a:latin typeface="Arial" charset="0"/>
                <a:hlinkClick r:id="rId4"/>
              </a:rPr>
              <a:t>Digitalizace dokumentů</a:t>
            </a:r>
            <a:r>
              <a:rPr lang="cs-CZ" sz="2000" smtClean="0">
                <a:latin typeface="Arial" charset="0"/>
              </a:rPr>
              <a:t> na KISKWiki.</a:t>
            </a:r>
          </a:p>
          <a:p>
            <a:pPr eaLnBrk="1" hangingPunct="1"/>
            <a:r>
              <a:rPr lang="cs-CZ" sz="2000" smtClean="0">
                <a:latin typeface="Arial" charset="0"/>
              </a:rPr>
              <a:t>NKP. </a:t>
            </a:r>
            <a:r>
              <a:rPr lang="cs-CZ" sz="2000" smtClean="0">
                <a:latin typeface="Arial" charset="0"/>
                <a:hlinkClick r:id="rId5"/>
              </a:rPr>
              <a:t>Digitalizace a digitální zpřístupnění dokumentů</a:t>
            </a:r>
            <a:r>
              <a:rPr lang="cs-CZ" sz="200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000" smtClean="0">
                <a:latin typeface="Arial" charset="0"/>
              </a:rPr>
              <a:t>EXON. </a:t>
            </a:r>
            <a:r>
              <a:rPr lang="cs-CZ" sz="2000" smtClean="0">
                <a:latin typeface="Arial" charset="0"/>
                <a:hlinkClick r:id="rId6"/>
              </a:rPr>
              <a:t>Digitalizace dokumentů.</a:t>
            </a:r>
            <a:endParaRPr lang="cs-CZ" sz="2000" smtClean="0">
              <a:latin typeface="Arial" charset="0"/>
            </a:endParaRPr>
          </a:p>
          <a:p>
            <a:pPr eaLnBrk="1" hangingPunct="1"/>
            <a:r>
              <a:rPr lang="cs-CZ" sz="2000" smtClean="0">
                <a:latin typeface="Arial" charset="0"/>
              </a:rPr>
              <a:t>PosAM. </a:t>
            </a:r>
            <a:r>
              <a:rPr lang="cs-CZ" sz="2000" smtClean="0">
                <a:latin typeface="Arial" charset="0"/>
                <a:hlinkClick r:id="rId7"/>
              </a:rPr>
              <a:t>Skenováni (digitalizace) dokumentů</a:t>
            </a:r>
            <a:r>
              <a:rPr lang="cs-CZ" sz="2000" smtClean="0">
                <a:latin typeface="Arial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52228" name="Picture 8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2000" b="1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>
                <a:latin typeface="Verdana" pitchFamily="34" charset="0"/>
              </a:rPr>
              <a:t>krcal@fss.muni.cz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Charakteristika DL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úložiště digitálních dokumentů</a:t>
            </a:r>
          </a:p>
          <a:p>
            <a:r>
              <a:rPr lang="cs-CZ" b="1" smtClean="0"/>
              <a:t>organizovaná</a:t>
            </a:r>
            <a:r>
              <a:rPr lang="cs-CZ" smtClean="0"/>
              <a:t> sbírka</a:t>
            </a:r>
          </a:p>
          <a:p>
            <a:r>
              <a:rPr lang="cs-CZ" smtClean="0"/>
              <a:t>dostupné po síti (ideálně)</a:t>
            </a:r>
          </a:p>
          <a:p>
            <a:r>
              <a:rPr lang="cs-CZ" smtClean="0"/>
              <a:t>služby</a:t>
            </a:r>
          </a:p>
          <a:p>
            <a:r>
              <a:rPr lang="cs-CZ" smtClean="0"/>
              <a:t>garance dlouhodobé/trvalé dostupnosti</a:t>
            </a:r>
          </a:p>
          <a:p>
            <a:r>
              <a:rPr lang="cs-CZ" smtClean="0"/>
              <a:t>důraz na kvalitu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Vhodná volba DL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typ dokumentu</a:t>
            </a:r>
            <a:endParaRPr lang="cs-CZ" smtClean="0">
              <a:latin typeface="Arial" charset="0"/>
            </a:endParaRPr>
          </a:p>
          <a:p>
            <a:r>
              <a:rPr lang="cs-CZ" smtClean="0"/>
              <a:t>obor nebo téma</a:t>
            </a:r>
          </a:p>
          <a:p>
            <a:r>
              <a:rPr lang="cs-CZ" smtClean="0"/>
              <a:t>cílová skupina</a:t>
            </a:r>
          </a:p>
          <a:p>
            <a:r>
              <a:rPr lang="cs-CZ" smtClean="0"/>
              <a:t>přístupy k úložišti</a:t>
            </a:r>
          </a:p>
          <a:p>
            <a:r>
              <a:rPr lang="cs-CZ" smtClean="0"/>
              <a:t>možnosti zálohování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Budování DL - zdroj M. Bartošek</a:t>
            </a:r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1763713" y="2781300"/>
            <a:ext cx="6610350" cy="3541713"/>
            <a:chOff x="720" y="912"/>
            <a:chExt cx="4272" cy="3048"/>
          </a:xfrm>
        </p:grpSpPr>
        <p:sp>
          <p:nvSpPr>
            <p:cNvPr id="30728" name="Text Box 3"/>
            <p:cNvSpPr txBox="1">
              <a:spLocks noChangeArrowheads="1"/>
            </p:cNvSpPr>
            <p:nvPr/>
          </p:nvSpPr>
          <p:spPr bwMode="auto">
            <a:xfrm>
              <a:off x="1776" y="912"/>
              <a:ext cx="2112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>
                  <a:latin typeface="Times New Roman" pitchFamily="18" charset="0"/>
                </a:rPr>
                <a:t> </a:t>
              </a:r>
              <a:r>
                <a:rPr lang="cs-CZ" sz="1400" b="1">
                  <a:latin typeface="Times New Roman" pitchFamily="18" charset="0"/>
                </a:rPr>
                <a:t>obecný rámec a architektura DL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29" name="Rectangle 4"/>
            <p:cNvSpPr>
              <a:spLocks noChangeArrowheads="1"/>
            </p:cNvSpPr>
            <p:nvPr/>
          </p:nvSpPr>
          <p:spPr bwMode="auto">
            <a:xfrm>
              <a:off x="720" y="1368"/>
              <a:ext cx="4272" cy="187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0" name="Rectangle 5"/>
            <p:cNvSpPr>
              <a:spLocks noChangeArrowheads="1"/>
            </p:cNvSpPr>
            <p:nvPr/>
          </p:nvSpPr>
          <p:spPr bwMode="auto">
            <a:xfrm>
              <a:off x="1036" y="2088"/>
              <a:ext cx="3640" cy="100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1" name="Text Box 6"/>
            <p:cNvSpPr txBox="1">
              <a:spLocks noChangeArrowheads="1"/>
            </p:cNvSpPr>
            <p:nvPr/>
          </p:nvSpPr>
          <p:spPr bwMode="auto">
            <a:xfrm>
              <a:off x="1036" y="1470"/>
              <a:ext cx="1424" cy="40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latin typeface="Times New Roman" pitchFamily="18" charset="0"/>
                </a:rPr>
                <a:t>intelektuální vlastnictví </a:t>
              </a:r>
            </a:p>
            <a:p>
              <a:r>
                <a:rPr lang="en-US" sz="1400" b="1">
                  <a:latin typeface="Times New Roman" pitchFamily="18" charset="0"/>
                </a:rPr>
                <a:t>&amp;</a:t>
              </a:r>
              <a:r>
                <a:rPr lang="cs-CZ" sz="1400" b="1">
                  <a:latin typeface="Times New Roman" pitchFamily="18" charset="0"/>
                </a:rPr>
                <a:t> ekonomika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252" y="1469"/>
              <a:ext cx="1424" cy="4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cs-CZ" sz="1400" b="1" dirty="0">
                  <a:latin typeface="Times New Roman" pitchFamily="18" charset="0"/>
                </a:rPr>
                <a:t>vícejazyčný přístup k informacím</a:t>
              </a:r>
              <a:endParaRPr lang="cs-CZ" sz="1050" dirty="0">
                <a:latin typeface="Times New Roman" pitchFamily="18" charset="0"/>
              </a:endParaRPr>
            </a:p>
          </p:txBody>
        </p:sp>
        <p:sp>
          <p:nvSpPr>
            <p:cNvPr id="30733" name="Text Box 8"/>
            <p:cNvSpPr txBox="1">
              <a:spLocks noChangeArrowheads="1"/>
            </p:cNvSpPr>
            <p:nvPr/>
          </p:nvSpPr>
          <p:spPr bwMode="auto">
            <a:xfrm>
              <a:off x="1353" y="2232"/>
              <a:ext cx="1107" cy="21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>
                  <a:latin typeface="Times New Roman" pitchFamily="18" charset="0"/>
                </a:rPr>
                <a:t>      </a:t>
              </a:r>
              <a:r>
                <a:rPr lang="cs-CZ" sz="1400" b="1">
                  <a:latin typeface="Times New Roman" pitchFamily="18" charset="0"/>
                </a:rPr>
                <a:t>  metadata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34" name="Text Box 9"/>
            <p:cNvSpPr txBox="1">
              <a:spLocks noChangeArrowheads="1"/>
            </p:cNvSpPr>
            <p:nvPr/>
          </p:nvSpPr>
          <p:spPr bwMode="auto">
            <a:xfrm>
              <a:off x="3252" y="2232"/>
              <a:ext cx="1028" cy="21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 b="1">
                  <a:latin typeface="Times New Roman" pitchFamily="18" charset="0"/>
                </a:rPr>
                <a:t> </a:t>
              </a:r>
              <a:r>
                <a:rPr lang="cs-CZ" sz="1400" b="1"/>
                <a:t>i</a:t>
              </a:r>
              <a:r>
                <a:rPr lang="cs-CZ" sz="1400" b="1">
                  <a:latin typeface="Times New Roman" pitchFamily="18" charset="0"/>
                </a:rPr>
                <a:t>nteroperabilita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35" name="Text Box 10"/>
            <p:cNvSpPr txBox="1">
              <a:spLocks noChangeArrowheads="1"/>
            </p:cNvSpPr>
            <p:nvPr/>
          </p:nvSpPr>
          <p:spPr bwMode="auto">
            <a:xfrm>
              <a:off x="2064" y="2760"/>
              <a:ext cx="1662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(</a:t>
              </a:r>
              <a:r>
                <a:rPr lang="cs-CZ" sz="1400" b="1">
                  <a:latin typeface="Times New Roman" pitchFamily="18" charset="0"/>
                </a:rPr>
                <a:t>globální</a:t>
              </a:r>
              <a:r>
                <a:rPr lang="en-US" sz="1400" b="1">
                  <a:latin typeface="Times New Roman" pitchFamily="18" charset="0"/>
                </a:rPr>
                <a:t>)</a:t>
              </a:r>
              <a:r>
                <a:rPr lang="cs-CZ" sz="1400" b="1">
                  <a:latin typeface="Times New Roman" pitchFamily="18" charset="0"/>
                </a:rPr>
                <a:t> vyhledávání</a:t>
              </a:r>
            </a:p>
          </p:txBody>
        </p:sp>
        <p:sp>
          <p:nvSpPr>
            <p:cNvPr id="30736" name="Line 11"/>
            <p:cNvSpPr>
              <a:spLocks noChangeShapeType="1"/>
            </p:cNvSpPr>
            <p:nvPr/>
          </p:nvSpPr>
          <p:spPr bwMode="auto">
            <a:xfrm>
              <a:off x="2856" y="115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7" name="Line 12"/>
            <p:cNvSpPr>
              <a:spLocks noChangeShapeType="1"/>
            </p:cNvSpPr>
            <p:nvPr/>
          </p:nvSpPr>
          <p:spPr bwMode="auto">
            <a:xfrm>
              <a:off x="1748" y="187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8" name="Line 13"/>
            <p:cNvSpPr>
              <a:spLocks noChangeShapeType="1"/>
            </p:cNvSpPr>
            <p:nvPr/>
          </p:nvSpPr>
          <p:spPr bwMode="auto">
            <a:xfrm>
              <a:off x="3884" y="1872"/>
              <a:ext cx="1" cy="2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9" name="Line 14"/>
            <p:cNvSpPr>
              <a:spLocks noChangeShapeType="1"/>
            </p:cNvSpPr>
            <p:nvPr/>
          </p:nvSpPr>
          <p:spPr bwMode="auto">
            <a:xfrm>
              <a:off x="2460" y="2376"/>
              <a:ext cx="79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0" name="Line 15"/>
            <p:cNvSpPr>
              <a:spLocks noChangeShapeType="1"/>
            </p:cNvSpPr>
            <p:nvPr/>
          </p:nvSpPr>
          <p:spPr bwMode="auto">
            <a:xfrm flipH="1">
              <a:off x="3312" y="2448"/>
              <a:ext cx="256" cy="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1" name="Line 16"/>
            <p:cNvSpPr>
              <a:spLocks noChangeShapeType="1"/>
            </p:cNvSpPr>
            <p:nvPr/>
          </p:nvSpPr>
          <p:spPr bwMode="auto">
            <a:xfrm>
              <a:off x="2223" y="2448"/>
              <a:ext cx="321" cy="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2" name="Text Box 17"/>
            <p:cNvSpPr txBox="1">
              <a:spLocks noChangeArrowheads="1"/>
            </p:cNvSpPr>
            <p:nvPr/>
          </p:nvSpPr>
          <p:spPr bwMode="auto">
            <a:xfrm>
              <a:off x="2065" y="3384"/>
              <a:ext cx="1819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400">
                  <a:latin typeface="Times New Roman" pitchFamily="18" charset="0"/>
                </a:rPr>
                <a:t>   </a:t>
              </a:r>
              <a:r>
                <a:rPr lang="cs-CZ" sz="1400" b="1">
                  <a:latin typeface="Times New Roman" pitchFamily="18" charset="0"/>
                </a:rPr>
                <a:t>zobecněný model dokumenu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43" name="Text Box 18"/>
            <p:cNvSpPr txBox="1">
              <a:spLocks noChangeArrowheads="1"/>
            </p:cNvSpPr>
            <p:nvPr/>
          </p:nvSpPr>
          <p:spPr bwMode="auto">
            <a:xfrm>
              <a:off x="1748" y="3720"/>
              <a:ext cx="2524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00">
                  <a:latin typeface="Times New Roman" pitchFamily="18" charset="0"/>
                </a:rPr>
                <a:t> </a:t>
              </a:r>
              <a:r>
                <a:rPr lang="cs-CZ" sz="1400" b="1">
                  <a:latin typeface="Times New Roman" pitchFamily="18" charset="0"/>
                </a:rPr>
                <a:t>dlouhodobé uchovávání digitální informace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30744" name="Line 19"/>
            <p:cNvSpPr>
              <a:spLocks noChangeShapeType="1"/>
            </p:cNvSpPr>
            <p:nvPr/>
          </p:nvSpPr>
          <p:spPr bwMode="auto">
            <a:xfrm>
              <a:off x="2935" y="3240"/>
              <a:ext cx="1" cy="1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5" name="Line 20"/>
            <p:cNvSpPr>
              <a:spLocks noChangeShapeType="1"/>
            </p:cNvSpPr>
            <p:nvPr/>
          </p:nvSpPr>
          <p:spPr bwMode="auto">
            <a:xfrm>
              <a:off x="2935" y="3600"/>
              <a:ext cx="1" cy="1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723" name="Group 22"/>
          <p:cNvGrpSpPr>
            <a:grpSpLocks/>
          </p:cNvGrpSpPr>
          <p:nvPr/>
        </p:nvGrpSpPr>
        <p:grpSpPr bwMode="auto">
          <a:xfrm>
            <a:off x="3348038" y="1557338"/>
            <a:ext cx="3671887" cy="592137"/>
            <a:chOff x="1680" y="192"/>
            <a:chExt cx="2373" cy="510"/>
          </a:xfrm>
        </p:grpSpPr>
        <p:sp>
          <p:nvSpPr>
            <p:cNvPr id="30724" name="Text Box 23"/>
            <p:cNvSpPr txBox="1">
              <a:spLocks noChangeArrowheads="1"/>
            </p:cNvSpPr>
            <p:nvPr/>
          </p:nvSpPr>
          <p:spPr bwMode="auto">
            <a:xfrm>
              <a:off x="1968" y="192"/>
              <a:ext cx="1741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>
                  <a:latin typeface="Times New Roman" pitchFamily="18" charset="0"/>
                </a:rPr>
                <a:t> </a:t>
              </a:r>
              <a:r>
                <a:rPr lang="cs-CZ" sz="1400" b="1">
                  <a:latin typeface="Times New Roman" pitchFamily="18" charset="0"/>
                </a:rPr>
                <a:t>budování sbírek</a:t>
              </a:r>
              <a:endParaRPr lang="cs-CZ" sz="1400">
                <a:latin typeface="Times New Roman" pitchFamily="18" charset="0"/>
              </a:endParaRPr>
            </a:p>
          </p:txBody>
        </p:sp>
        <p:sp>
          <p:nvSpPr>
            <p:cNvPr id="30725" name="Text Box 24"/>
            <p:cNvSpPr txBox="1">
              <a:spLocks noChangeArrowheads="1"/>
            </p:cNvSpPr>
            <p:nvPr/>
          </p:nvSpPr>
          <p:spPr bwMode="auto">
            <a:xfrm>
              <a:off x="1680" y="431"/>
              <a:ext cx="768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/>
                <a:t>digitalizace</a:t>
              </a:r>
            </a:p>
          </p:txBody>
        </p:sp>
        <p:sp>
          <p:nvSpPr>
            <p:cNvPr id="30726" name="Text Box 25"/>
            <p:cNvSpPr txBox="1">
              <a:spLocks noChangeArrowheads="1"/>
            </p:cNvSpPr>
            <p:nvPr/>
          </p:nvSpPr>
          <p:spPr bwMode="auto">
            <a:xfrm>
              <a:off x="2448" y="431"/>
              <a:ext cx="768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/>
                <a:t>born digital</a:t>
              </a:r>
            </a:p>
          </p:txBody>
        </p:sp>
        <p:sp>
          <p:nvSpPr>
            <p:cNvPr id="30727" name="Text Box 26"/>
            <p:cNvSpPr txBox="1">
              <a:spLocks noChangeArrowheads="1"/>
            </p:cNvSpPr>
            <p:nvPr/>
          </p:nvSpPr>
          <p:spPr bwMode="auto">
            <a:xfrm>
              <a:off x="3216" y="431"/>
              <a:ext cx="837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/>
                <a:t>harvesting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Identifikátory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nutnost jednoznačně identifikovat záznam</a:t>
            </a:r>
          </a:p>
          <a:p>
            <a:r>
              <a:rPr lang="cs-CZ" smtClean="0"/>
              <a:t>klasické identifikátory</a:t>
            </a:r>
          </a:p>
          <a:p>
            <a:pPr lvl="1"/>
            <a:r>
              <a:rPr lang="cs-CZ" smtClean="0"/>
              <a:t>ISBN, ISSN, ISMN,...</a:t>
            </a:r>
          </a:p>
          <a:p>
            <a:r>
              <a:rPr lang="cs-CZ" smtClean="0"/>
              <a:t>elektronické identifikátory</a:t>
            </a:r>
          </a:p>
          <a:p>
            <a:pPr lvl="1"/>
            <a:r>
              <a:rPr lang="cs-CZ" smtClean="0"/>
              <a:t>URN, PURL, handle, DOI,...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DOI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vznik v roce 1996</a:t>
            </a:r>
          </a:p>
          <a:p>
            <a:r>
              <a:rPr lang="cs-CZ" smtClean="0"/>
              <a:t>The International DOI Foundation</a:t>
            </a:r>
          </a:p>
          <a:p>
            <a:r>
              <a:rPr lang="cs-CZ" smtClean="0"/>
              <a:t>jednoznačná identifikace elektronických dokumentů</a:t>
            </a:r>
          </a:p>
          <a:p>
            <a:r>
              <a:rPr lang="cs-CZ" smtClean="0"/>
              <a:t>většina velkých vydavatelů EIZ</a:t>
            </a:r>
          </a:p>
          <a:p>
            <a:r>
              <a:rPr lang="cs-CZ" smtClean="0">
                <a:hlinkClick r:id="rId2"/>
              </a:rPr>
              <a:t>DOI system</a:t>
            </a:r>
            <a:r>
              <a:rPr lang="cs-CZ" smtClean="0"/>
              <a:t> – manuál</a:t>
            </a:r>
          </a:p>
          <a:p>
            <a:r>
              <a:rPr lang="cs-CZ" smtClean="0"/>
              <a:t>služby</a:t>
            </a:r>
          </a:p>
          <a:p>
            <a:pPr lvl="1"/>
            <a:r>
              <a:rPr lang="cs-CZ" smtClean="0">
                <a:hlinkClick r:id="rId3"/>
              </a:rPr>
              <a:t>DOI System Tools</a:t>
            </a:r>
            <a:endParaRPr lang="cs-CZ" smtClean="0"/>
          </a:p>
          <a:p>
            <a:pPr lvl="1"/>
            <a:r>
              <a:rPr lang="cs-CZ" smtClean="0">
                <a:hlinkClick r:id="rId4"/>
              </a:rPr>
              <a:t>CrossRef</a:t>
            </a:r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Metadada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informace o digitálních objektech</a:t>
            </a:r>
          </a:p>
          <a:p>
            <a:r>
              <a:rPr lang="cs-CZ" smtClean="0"/>
              <a:t>dělení metadat</a:t>
            </a:r>
          </a:p>
          <a:p>
            <a:pPr lvl="1"/>
            <a:r>
              <a:rPr lang="cs-CZ" smtClean="0"/>
              <a:t>popisná - popis, pro vyhledávání</a:t>
            </a:r>
          </a:p>
          <a:p>
            <a:pPr lvl="1"/>
            <a:r>
              <a:rPr lang="cs-CZ" smtClean="0"/>
              <a:t>strukturální - formát a struktura, pro správné zobrazení</a:t>
            </a:r>
          </a:p>
          <a:p>
            <a:pPr lvl="1"/>
            <a:r>
              <a:rPr lang="cs-CZ" smtClean="0"/>
              <a:t>administrativní - místo uložení, práva přístupu, archivace... </a:t>
            </a:r>
          </a:p>
          <a:p>
            <a:r>
              <a:rPr lang="cs-CZ" smtClean="0"/>
              <a:t>MARC formáty, Dublin Core</a:t>
            </a:r>
          </a:p>
          <a:p>
            <a:r>
              <a:rPr lang="cs-CZ" smtClean="0"/>
              <a:t>schémata - XML, HTML (metatagy), </a:t>
            </a:r>
            <a:r>
              <a:rPr lang="cs-CZ" smtClean="0">
                <a:hlinkClick r:id="rId2"/>
              </a:rPr>
              <a:t>RDF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Praktický úkol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Vytvořit metadata k vybrané webové stránce</a:t>
            </a:r>
          </a:p>
          <a:p>
            <a:pPr lvl="1"/>
            <a:r>
              <a:rPr lang="cs-CZ" smtClean="0"/>
              <a:t>vyberte si web knihovny nebo jiné instituce</a:t>
            </a:r>
          </a:p>
          <a:p>
            <a:pPr lvl="1"/>
            <a:r>
              <a:rPr lang="cs-CZ" smtClean="0"/>
              <a:t>vytvořte metadatový zápis v </a:t>
            </a:r>
            <a:r>
              <a:rPr lang="cs-CZ" smtClean="0">
                <a:hlinkClick r:id="rId2"/>
              </a:rPr>
              <a:t>DublinCore</a:t>
            </a:r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4169</TotalTime>
  <Words>549</Words>
  <Application>Microsoft Office PowerPoint</Application>
  <PresentationFormat>On-screen Show (4:3)</PresentationFormat>
  <Paragraphs>186</Paragraphs>
  <Slides>29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Tahoma</vt:lpstr>
      <vt:lpstr>Verdana</vt:lpstr>
      <vt:lpstr>Wingdings</vt:lpstr>
      <vt:lpstr>Times New Roman</vt:lpstr>
      <vt:lpstr>template</vt:lpstr>
      <vt:lpstr>template</vt:lpstr>
      <vt:lpstr>Digitalizace úložiště, digitální knihovny, legislativa</vt:lpstr>
      <vt:lpstr>Digitální knihovna</vt:lpstr>
      <vt:lpstr>Charakteristika DL</vt:lpstr>
      <vt:lpstr>Vhodná volba DL</vt:lpstr>
      <vt:lpstr>Budování DL - zdroj M. Bartošek</vt:lpstr>
      <vt:lpstr>Identifikátory</vt:lpstr>
      <vt:lpstr>DOI</vt:lpstr>
      <vt:lpstr>Metadada</vt:lpstr>
      <vt:lpstr>Praktický úkol</vt:lpstr>
      <vt:lpstr>DL SW</vt:lpstr>
      <vt:lpstr>DSpace</vt:lpstr>
      <vt:lpstr>DigiTool</vt:lpstr>
      <vt:lpstr>Fedora</vt:lpstr>
      <vt:lpstr>ePrints</vt:lpstr>
      <vt:lpstr>Greenstone</vt:lpstr>
      <vt:lpstr>Praktický úkol</vt:lpstr>
      <vt:lpstr>Otázka k diskuzi</vt:lpstr>
      <vt:lpstr>e-knihy ke stažení</vt:lpstr>
      <vt:lpstr>Digitální knihovny</vt:lpstr>
      <vt:lpstr>Problémy</vt:lpstr>
      <vt:lpstr>Duplicity</vt:lpstr>
      <vt:lpstr>Uchovávání = důvěryhodné úložiště</vt:lpstr>
      <vt:lpstr>Financování</vt:lpstr>
      <vt:lpstr>Legislativa</vt:lpstr>
      <vt:lpstr>Digitalizace a AZ</vt:lpstr>
      <vt:lpstr>Digitalizace a AZ</vt:lpstr>
      <vt:lpstr>Google Books</vt:lpstr>
      <vt:lpstr>Literatura a zdroje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CIKT FSS</cp:lastModifiedBy>
  <cp:revision>172</cp:revision>
  <dcterms:created xsi:type="dcterms:W3CDTF">2008-06-02T21:04:14Z</dcterms:created>
  <dcterms:modified xsi:type="dcterms:W3CDTF">2012-04-17T11:53:38Z</dcterms:modified>
</cp:coreProperties>
</file>