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57" r:id="rId13"/>
    <p:sldId id="258" r:id="rId14"/>
    <p:sldId id="261" r:id="rId15"/>
    <p:sldId id="259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0D856-33DF-4E17-9C54-C3AEB9DB2E8A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FC60E-F8FC-4419-96A5-EF5E7CEB6E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531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FD6408-59AC-413E-BE61-200C76A41A86}" type="slidenum">
              <a:rPr lang="cs-CZ"/>
              <a:pPr/>
              <a:t>6</a:t>
            </a:fld>
            <a:endParaRPr lang="cs-CZ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20CDC5-8008-4838-9C35-B4ADCC66476F}" type="slidenum">
              <a:rPr lang="cs-CZ"/>
              <a:pPr/>
              <a:t>7</a:t>
            </a:fld>
            <a:endParaRPr lang="cs-CZ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C30937-E753-46AF-ADC3-0F4F891DB4B4}" type="slidenum">
              <a:rPr lang="cs-CZ"/>
              <a:pPr/>
              <a:t>8</a:t>
            </a:fld>
            <a:endParaRPr lang="cs-CZ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15E9D9-7322-463A-8D38-3D05C634D944}" type="slidenum">
              <a:rPr lang="cs-CZ"/>
              <a:pPr/>
              <a:t>9</a:t>
            </a:fld>
            <a:endParaRPr lang="cs-CZ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C97F11-EFFD-45E6-B9AD-5636D847EF5C}" type="slidenum">
              <a:rPr lang="cs-CZ"/>
              <a:pPr/>
              <a:t>10</a:t>
            </a:fld>
            <a:endParaRPr lang="cs-CZ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B07025-87C3-4F7F-9644-2A4DEE799F96}" type="slidenum">
              <a:rPr lang="cs-CZ"/>
              <a:pPr/>
              <a:t>11</a:t>
            </a:fld>
            <a:endParaRPr lang="cs-CZ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253E-8CA9-4299-9104-7B5975E1157F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B4FB-48B2-47AE-9875-81AFD3D8E4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253E-8CA9-4299-9104-7B5975E1157F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B4FB-48B2-47AE-9875-81AFD3D8E4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253E-8CA9-4299-9104-7B5975E1157F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B4FB-48B2-47AE-9875-81AFD3D8E4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253E-8CA9-4299-9104-7B5975E1157F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B4FB-48B2-47AE-9875-81AFD3D8E4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253E-8CA9-4299-9104-7B5975E1157F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B4FB-48B2-47AE-9875-81AFD3D8E4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253E-8CA9-4299-9104-7B5975E1157F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B4FB-48B2-47AE-9875-81AFD3D8E4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253E-8CA9-4299-9104-7B5975E1157F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B4FB-48B2-47AE-9875-81AFD3D8E4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253E-8CA9-4299-9104-7B5975E1157F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B4FB-48B2-47AE-9875-81AFD3D8E4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253E-8CA9-4299-9104-7B5975E1157F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B4FB-48B2-47AE-9875-81AFD3D8E4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253E-8CA9-4299-9104-7B5975E1157F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B4FB-48B2-47AE-9875-81AFD3D8E4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253E-8CA9-4299-9104-7B5975E1157F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B4FB-48B2-47AE-9875-81AFD3D8E4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1253E-8CA9-4299-9104-7B5975E1157F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DB4FB-48B2-47AE-9875-81AFD3D8E44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cmap.ihmc.u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ontopia.net/omnigator/models/index.j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map.ihmc.us/Publications/ResearchPapers/TheoryUnderlyingConceptMaps.pdf" TargetMode="External"/><Relationship Id="rId2" Type="http://schemas.openxmlformats.org/officeDocument/2006/relationships/hyperlink" Target="http://www.rchoetzlein.com/quant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Principy organizace poznání a jejich vizualizace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cvičení: tvorba konceptuální mapy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 dirty="0">
                <a:latin typeface="+mj-lt"/>
              </a:rPr>
              <a:t>Principy organizace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248150" y="1412875"/>
            <a:ext cx="4895850" cy="4217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71463" indent="-271463">
              <a:spcBef>
                <a:spcPts val="625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500" b="1" dirty="0">
                <a:solidFill>
                  <a:srgbClr val="000000"/>
                </a:solidFill>
              </a:rPr>
              <a:t>Kružnice</a:t>
            </a:r>
          </a:p>
          <a:p>
            <a:pPr marL="271463" indent="-271463">
              <a:spcBef>
                <a:spcPts val="625"/>
              </a:spcBef>
              <a:buClr>
                <a:srgbClr val="D16349"/>
              </a:buClr>
              <a:buSzPct val="85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500" dirty="0">
                <a:solidFill>
                  <a:srgbClr val="000000"/>
                </a:solidFill>
              </a:rPr>
              <a:t>kruh jako tvar vhodný pro organizaci konceptů - geometrie</a:t>
            </a:r>
          </a:p>
          <a:p>
            <a:pPr marL="271463" indent="-271463">
              <a:spcBef>
                <a:spcPts val="625"/>
              </a:spcBef>
              <a:buClr>
                <a:srgbClr val="D16349"/>
              </a:buClr>
              <a:buSzPct val="85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500" dirty="0" err="1">
                <a:solidFill>
                  <a:srgbClr val="000000"/>
                </a:solidFill>
              </a:rPr>
              <a:t>prekopernikovské</a:t>
            </a:r>
            <a:r>
              <a:rPr lang="cs-CZ" sz="2500" dirty="0">
                <a:solidFill>
                  <a:srgbClr val="000000"/>
                </a:solidFill>
              </a:rPr>
              <a:t> znázornění solárního systému</a:t>
            </a:r>
          </a:p>
          <a:p>
            <a:pPr marL="271463" indent="-271463">
              <a:spcBef>
                <a:spcPts val="625"/>
              </a:spcBef>
              <a:buClr>
                <a:srgbClr val="D16349"/>
              </a:buClr>
              <a:buSzPct val="85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500" dirty="0">
                <a:solidFill>
                  <a:srgbClr val="000000"/>
                </a:solidFill>
              </a:rPr>
              <a:t>zobrazení konceptuálních vztahů, mentálních a symbolických reprezentací</a:t>
            </a:r>
          </a:p>
          <a:p>
            <a:pPr marL="271463" indent="-271463">
              <a:spcBef>
                <a:spcPts val="625"/>
              </a:spcBef>
              <a:buClr>
                <a:srgbClr val="D16349"/>
              </a:buClr>
              <a:buSzPct val="85000"/>
              <a:buFont typeface="Georgia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cs-CZ" sz="2500" dirty="0">
              <a:solidFill>
                <a:srgbClr val="000000"/>
              </a:solidFill>
              <a:latin typeface="Georgia" pitchFamily="16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773238"/>
            <a:ext cx="3952875" cy="376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283968" y="4797153"/>
            <a:ext cx="4860032" cy="20608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1463" indent="-271463">
              <a:spcBef>
                <a:spcPts val="625"/>
              </a:spcBef>
              <a:buClr>
                <a:srgbClr val="D16349"/>
              </a:buClr>
              <a:buSzPct val="85000"/>
              <a:buFont typeface="Wingdings 2" pitchFamily="16" charset="2"/>
              <a:buChar char=""/>
              <a:tabLst>
                <a:tab pos="271463" algn="l"/>
                <a:tab pos="1185863" algn="l"/>
                <a:tab pos="2100263" algn="l"/>
                <a:tab pos="3014663" algn="l"/>
                <a:tab pos="3929063" algn="l"/>
                <a:tab pos="4843463" algn="l"/>
                <a:tab pos="5757863" algn="l"/>
                <a:tab pos="6672263" algn="l"/>
                <a:tab pos="7586663" algn="l"/>
                <a:tab pos="8501063" algn="l"/>
                <a:tab pos="9415463" algn="l"/>
                <a:tab pos="10329863" algn="l"/>
              </a:tabLst>
            </a:pPr>
            <a:r>
              <a:rPr lang="cs-CZ" sz="2500" dirty="0">
                <a:solidFill>
                  <a:srgbClr val="000000"/>
                </a:solidFill>
              </a:rPr>
              <a:t>omezení stromů, kružnic – nejsou schopny reprezentovat znalosti ze dvou schémat současně</a:t>
            </a:r>
          </a:p>
          <a:p>
            <a:pPr marL="271463" indent="-271463">
              <a:spcBef>
                <a:spcPts val="600"/>
              </a:spcBef>
              <a:buClr>
                <a:srgbClr val="D16349"/>
              </a:buClr>
              <a:buSzPct val="85000"/>
              <a:buFont typeface="Wingdings 2" pitchFamily="16" charset="2"/>
              <a:buNone/>
              <a:tabLst>
                <a:tab pos="271463" algn="l"/>
                <a:tab pos="1185863" algn="l"/>
                <a:tab pos="2100263" algn="l"/>
                <a:tab pos="3014663" algn="l"/>
                <a:tab pos="3929063" algn="l"/>
                <a:tab pos="4843463" algn="l"/>
                <a:tab pos="5757863" algn="l"/>
                <a:tab pos="6672263" algn="l"/>
                <a:tab pos="7586663" algn="l"/>
                <a:tab pos="8501063" algn="l"/>
                <a:tab pos="9415463" algn="l"/>
                <a:tab pos="10329863" algn="l"/>
              </a:tabLst>
            </a:pPr>
            <a:endParaRPr lang="cs-CZ" sz="2400" dirty="0">
              <a:solidFill>
                <a:srgbClr val="000000"/>
              </a:solidFill>
            </a:endParaRPr>
          </a:p>
          <a:p>
            <a:pPr marL="271463" indent="-271463">
              <a:spcBef>
                <a:spcPts val="600"/>
              </a:spcBef>
              <a:buClr>
                <a:srgbClr val="D16349"/>
              </a:buClr>
              <a:buSzPct val="85000"/>
              <a:buFont typeface="Georgia" pitchFamily="16" charset="0"/>
              <a:buNone/>
              <a:tabLst>
                <a:tab pos="271463" algn="l"/>
                <a:tab pos="1185863" algn="l"/>
                <a:tab pos="2100263" algn="l"/>
                <a:tab pos="3014663" algn="l"/>
                <a:tab pos="3929063" algn="l"/>
                <a:tab pos="4843463" algn="l"/>
                <a:tab pos="5757863" algn="l"/>
                <a:tab pos="6672263" algn="l"/>
                <a:tab pos="7586663" algn="l"/>
                <a:tab pos="8501063" algn="l"/>
                <a:tab pos="9415463" algn="l"/>
                <a:tab pos="10329863" algn="l"/>
              </a:tabLst>
            </a:pPr>
            <a:endParaRPr lang="cs-CZ" sz="2400" dirty="0">
              <a:solidFill>
                <a:srgbClr val="000000"/>
              </a:solidFill>
              <a:latin typeface="Georgia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 dirty="0">
                <a:latin typeface="+mj-lt"/>
              </a:rPr>
              <a:t>Principy organizace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916238" y="1412875"/>
            <a:ext cx="3024187" cy="273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71463" indent="-271463" algn="ctr">
              <a:spcBef>
                <a:spcPts val="7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800" b="1" dirty="0">
                <a:solidFill>
                  <a:srgbClr val="000000"/>
                </a:solidFill>
              </a:rPr>
              <a:t>Kružnice</a:t>
            </a:r>
          </a:p>
          <a:p>
            <a:pPr marL="271463" indent="-271463">
              <a:spcBef>
                <a:spcPts val="600"/>
              </a:spcBef>
              <a:buClr>
                <a:srgbClr val="D16349"/>
              </a:buClr>
              <a:buSzPct val="85000"/>
              <a:buFont typeface="Wingdings 2" pitchFamily="16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cs-CZ" sz="2400" dirty="0">
              <a:solidFill>
                <a:srgbClr val="000000"/>
              </a:solidFill>
              <a:latin typeface="Georgia" pitchFamily="16" charset="0"/>
            </a:endParaRPr>
          </a:p>
          <a:p>
            <a:pPr marL="271463" indent="-271463">
              <a:spcBef>
                <a:spcPts val="600"/>
              </a:spcBef>
              <a:buClr>
                <a:srgbClr val="D16349"/>
              </a:buClr>
              <a:buSzPct val="85000"/>
              <a:buFont typeface="Georgia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cs-CZ" sz="2400" dirty="0">
              <a:solidFill>
                <a:srgbClr val="000000"/>
              </a:solidFill>
              <a:latin typeface="Georgia" pitchFamily="16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975"/>
            <a:ext cx="2898775" cy="283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11613"/>
            <a:ext cx="3384550" cy="284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4714875"/>
            <a:ext cx="2133600" cy="2143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038" y="3960813"/>
            <a:ext cx="3671887" cy="289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889000"/>
            <a:ext cx="3097213" cy="309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/>
              <a:t>Konceptuální mapy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805264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Konceptuální mapy představují vysoký stupeň kognitivního výkonu – evaluaci a syntézu znalostí </a:t>
            </a:r>
          </a:p>
          <a:p>
            <a:r>
              <a:rPr lang="cs-CZ" dirty="0" smtClean="0"/>
              <a:t>Tvorba konceptuální mapy:</a:t>
            </a:r>
          </a:p>
          <a:p>
            <a:r>
              <a:rPr lang="cs-CZ" b="1" dirty="0" smtClean="0"/>
              <a:t>1. Stanov kontext</a:t>
            </a:r>
            <a:r>
              <a:rPr lang="cs-CZ" dirty="0" smtClean="0"/>
              <a:t> – identifikujte úsek textu, laboratorní  činnost či činnost v terénu nebo konkrétní problém či otázku, kterým se chcete pokusit porozumět</a:t>
            </a:r>
          </a:p>
          <a:p>
            <a:r>
              <a:rPr lang="cs-CZ" b="1" dirty="0" smtClean="0"/>
              <a:t>2. vyber vymezenou znalostní doménu </a:t>
            </a:r>
          </a:p>
          <a:p>
            <a:r>
              <a:rPr lang="cs-CZ" b="1" dirty="0" smtClean="0"/>
              <a:t>3. vyber ústřední otázku </a:t>
            </a:r>
            <a:r>
              <a:rPr lang="cs-CZ" dirty="0" smtClean="0"/>
              <a:t>– otázku, jež jasně specifikuje problém nebo sporný předmět, který pomůže konceptuální mapa vyřešit. Zaměření vede k mnohem hlubší konceptuální mapě</a:t>
            </a:r>
          </a:p>
          <a:p>
            <a:r>
              <a:rPr lang="cs-CZ" b="1" dirty="0" smtClean="0"/>
              <a:t>4. Vytvoř koncepční parkoviště </a:t>
            </a:r>
            <a:r>
              <a:rPr lang="cs-CZ" i="1" dirty="0" smtClean="0"/>
              <a:t>– </a:t>
            </a:r>
            <a:r>
              <a:rPr lang="cs-CZ" dirty="0" smtClean="0"/>
              <a:t>identifikuj klíčové pojmy (koncepty), které se v doméně používají, seznam o 15 – 25 slovech</a:t>
            </a:r>
          </a:p>
          <a:p>
            <a:r>
              <a:rPr lang="cs-CZ" b="1" dirty="0" smtClean="0"/>
              <a:t>5. Uspořádej je do žebříčku</a:t>
            </a:r>
            <a:r>
              <a:rPr lang="cs-CZ" dirty="0" smtClean="0"/>
              <a:t> s nejobecnějším, nejvíce shrnujícím pojmem na vrcholu až po pojmy nejkonkrétnější. Některé koncepty mohou zůstat v koncepčním parkovišti nevyužity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/>
              <a:t>Konceptuální mapy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544616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smtClean="0"/>
              <a:t>6. sestav předběžnou konceptuální mapu</a:t>
            </a:r>
            <a:r>
              <a:rPr lang="cs-CZ" dirty="0" smtClean="0"/>
              <a:t> – přepiš všechny pojmy na kartičky nebo do softwaru </a:t>
            </a:r>
            <a:r>
              <a:rPr lang="en-US" dirty="0" err="1" smtClean="0"/>
              <a:t>Cmap</a:t>
            </a:r>
            <a:r>
              <a:rPr lang="cs-CZ" dirty="0" smtClean="0"/>
              <a:t> </a:t>
            </a:r>
            <a:r>
              <a:rPr lang="en-US" dirty="0" smtClean="0"/>
              <a:t>Tools</a:t>
            </a:r>
            <a:r>
              <a:rPr lang="cs-CZ" dirty="0" smtClean="0"/>
              <a:t> (</a:t>
            </a:r>
            <a:r>
              <a:rPr lang="cs-CZ" dirty="0" smtClean="0">
                <a:hlinkClick r:id="rId2"/>
              </a:rPr>
              <a:t>http://cmap.ihmc.us/</a:t>
            </a:r>
            <a:r>
              <a:rPr lang="cs-CZ" dirty="0" smtClean="0"/>
              <a:t> – mapa může být revidována a  může být měněna velikost a styl fontu, přidány barvy)</a:t>
            </a:r>
          </a:p>
          <a:p>
            <a:r>
              <a:rPr lang="cs-CZ" b="1" dirty="0" smtClean="0"/>
              <a:t>7. rozděl pojmy do skupin </a:t>
            </a:r>
            <a:r>
              <a:rPr lang="cs-CZ" dirty="0" smtClean="0"/>
              <a:t>– koncepty lze snadno přesunovat</a:t>
            </a:r>
          </a:p>
          <a:p>
            <a:r>
              <a:rPr lang="cs-CZ" b="1" dirty="0" smtClean="0"/>
              <a:t>8. sestav dobré hierarchické uspořádání  </a:t>
            </a:r>
            <a:r>
              <a:rPr lang="cs-CZ" dirty="0" smtClean="0"/>
              <a:t>- mapa není nikdy hotová, mohou být přidávány další koncepty</a:t>
            </a:r>
            <a:endParaRPr lang="cs-CZ" b="1" dirty="0" smtClean="0"/>
          </a:p>
          <a:p>
            <a:r>
              <a:rPr lang="cs-CZ" b="1" dirty="0" smtClean="0"/>
              <a:t>9. zaznač příčné vazby (</a:t>
            </a:r>
            <a:r>
              <a:rPr lang="en-US" b="1" dirty="0" smtClean="0"/>
              <a:t>cross-links</a:t>
            </a:r>
            <a:r>
              <a:rPr lang="cs-CZ" b="1" dirty="0" smtClean="0"/>
              <a:t>)</a:t>
            </a:r>
            <a:r>
              <a:rPr lang="cs-CZ" dirty="0" smtClean="0"/>
              <a:t> – vazby mezi pojmy v různých částech nebo v různých znalostních doménách mapy, vztahy mezi sub-doménami. Buď vybíravý – všechny pojmy jsou nějakým způsobem vzájemně provázané, vyber ty nejvýznamnější a nejužitečnější vazby</a:t>
            </a:r>
          </a:p>
          <a:p>
            <a:r>
              <a:rPr lang="cs-CZ" b="1" dirty="0" smtClean="0"/>
              <a:t>10. Urči vztažný výraz</a:t>
            </a:r>
            <a:r>
              <a:rPr lang="cs-CZ" dirty="0" smtClean="0"/>
              <a:t>, který propojí pojmy – vyhni se všem větám a sériovým mapám (viz obr.). Vhodné je použít sloveso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Konceptuální mapy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506969" cy="49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Konceptuální mapy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72816"/>
            <a:ext cx="531327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5292080" y="1196752"/>
            <a:ext cx="1451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Sériová mapa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763688" y="1196752"/>
            <a:ext cx="2263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Koncepční parkoviště</a:t>
            </a:r>
            <a:r>
              <a:rPr lang="cs-CZ" b="1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/>
              <a:t>Tematické mapy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95936" y="1052736"/>
            <a:ext cx="4968552" cy="5616624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standart pro reprezentaci a výměnu informací</a:t>
            </a:r>
          </a:p>
          <a:p>
            <a:r>
              <a:rPr lang="cs-CZ" dirty="0" smtClean="0"/>
              <a:t>standardizovaná forma technologie pro sémantický web</a:t>
            </a:r>
          </a:p>
          <a:p>
            <a:r>
              <a:rPr lang="cs-CZ" dirty="0" smtClean="0"/>
              <a:t>skládá se z:</a:t>
            </a:r>
          </a:p>
          <a:p>
            <a:r>
              <a:rPr lang="cs-CZ" b="1" dirty="0" smtClean="0"/>
              <a:t>témat </a:t>
            </a:r>
            <a:r>
              <a:rPr lang="cs-CZ" dirty="0" smtClean="0"/>
              <a:t>–</a:t>
            </a:r>
            <a:r>
              <a:rPr lang="en-US" dirty="0" smtClean="0"/>
              <a:t> </a:t>
            </a:r>
            <a:r>
              <a:rPr lang="cs-CZ" dirty="0" smtClean="0"/>
              <a:t>reprezentace jakéhokoli konceptu (lidé, země, organizace, události, softwaru apod.) </a:t>
            </a:r>
          </a:p>
          <a:p>
            <a:r>
              <a:rPr lang="cs-CZ" b="1" dirty="0" smtClean="0"/>
              <a:t>vztahy </a:t>
            </a:r>
            <a:r>
              <a:rPr lang="cs-CZ" dirty="0" smtClean="0"/>
              <a:t>– reprezentace vztahů mezi tématy</a:t>
            </a:r>
          </a:p>
          <a:p>
            <a:r>
              <a:rPr lang="cs-CZ" b="1" dirty="0" smtClean="0"/>
              <a:t>výskyt </a:t>
            </a:r>
            <a:r>
              <a:rPr lang="cs-CZ" dirty="0" smtClean="0"/>
              <a:t>– reprezentace zdrojů informace relevantních pro určité téma</a:t>
            </a:r>
          </a:p>
          <a:p>
            <a:r>
              <a:rPr lang="cs-CZ" dirty="0" smtClean="0"/>
              <a:t>software: </a:t>
            </a:r>
            <a:r>
              <a:rPr lang="cs-CZ" dirty="0" err="1" smtClean="0"/>
              <a:t>Omnigator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ontopia.net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omnigator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models</a:t>
            </a:r>
            <a:r>
              <a:rPr lang="cs-CZ" dirty="0" smtClean="0">
                <a:hlinkClick r:id="rId2"/>
              </a:rPr>
              <a:t>/index.</a:t>
            </a:r>
            <a:r>
              <a:rPr lang="cs-CZ" dirty="0" err="1" smtClean="0">
                <a:hlinkClick r:id="rId2"/>
              </a:rPr>
              <a:t>jsp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331236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24744"/>
            <a:ext cx="3314712" cy="27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Tematické mapy</a:t>
            </a:r>
            <a:endParaRPr lang="cs-CZ" dirty="0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128791" cy="51697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256584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GARSHOL, Lars Marius. Metadata? </a:t>
            </a:r>
            <a:r>
              <a:rPr lang="cs-CZ" dirty="0" err="1" smtClean="0"/>
              <a:t>Thesauri</a:t>
            </a:r>
            <a:r>
              <a:rPr lang="cs-CZ" dirty="0" smtClean="0"/>
              <a:t>? </a:t>
            </a:r>
            <a:r>
              <a:rPr lang="cs-CZ" dirty="0" err="1" smtClean="0"/>
              <a:t>Taxonomies</a:t>
            </a:r>
            <a:r>
              <a:rPr lang="cs-CZ" dirty="0" smtClean="0"/>
              <a:t>? </a:t>
            </a:r>
            <a:r>
              <a:rPr lang="cs-CZ" dirty="0" err="1" smtClean="0"/>
              <a:t>Topic</a:t>
            </a:r>
            <a:r>
              <a:rPr lang="cs-CZ" dirty="0" smtClean="0"/>
              <a:t> </a:t>
            </a:r>
            <a:r>
              <a:rPr lang="cs-CZ" dirty="0" err="1" smtClean="0"/>
              <a:t>Maps</a:t>
            </a:r>
            <a:r>
              <a:rPr lang="cs-CZ" dirty="0" smtClean="0"/>
              <a:t>! </a:t>
            </a:r>
            <a:r>
              <a:rPr lang="cs-CZ" dirty="0" err="1" smtClean="0"/>
              <a:t>Making</a:t>
            </a:r>
            <a:r>
              <a:rPr lang="cs-CZ" dirty="0" smtClean="0"/>
              <a:t> </a:t>
            </a:r>
            <a:r>
              <a:rPr lang="cs-CZ" dirty="0" err="1" smtClean="0"/>
              <a:t>sense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. </a:t>
            </a:r>
            <a:r>
              <a:rPr lang="cs-CZ" i="1" dirty="0" err="1" smtClean="0"/>
              <a:t>Journal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Information</a:t>
            </a:r>
            <a:r>
              <a:rPr lang="cs-CZ" i="1" dirty="0" smtClean="0"/>
              <a:t> Science</a:t>
            </a:r>
            <a:r>
              <a:rPr lang="cs-CZ" dirty="0" smtClean="0"/>
              <a:t>. 2004, </a:t>
            </a:r>
            <a:r>
              <a:rPr lang="cs-CZ" b="1" dirty="0" smtClean="0"/>
              <a:t>30</a:t>
            </a:r>
            <a:r>
              <a:rPr lang="cs-CZ" dirty="0" smtClean="0"/>
              <a:t> (4), 387 – 391.</a:t>
            </a:r>
          </a:p>
          <a:p>
            <a:r>
              <a:rPr lang="cs-CZ" dirty="0" smtClean="0"/>
              <a:t>HOETZLEIN</a:t>
            </a:r>
            <a:r>
              <a:rPr lang="cs-CZ" dirty="0"/>
              <a:t>, </a:t>
            </a:r>
            <a:r>
              <a:rPr lang="cs-CZ" dirty="0" err="1"/>
              <a:t>Rama</a:t>
            </a:r>
            <a:r>
              <a:rPr lang="cs-CZ" dirty="0"/>
              <a:t> C.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Organization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Human</a:t>
            </a:r>
            <a:r>
              <a:rPr lang="cs-CZ" i="1" dirty="0"/>
              <a:t> </a:t>
            </a:r>
            <a:r>
              <a:rPr lang="cs-CZ" i="1" dirty="0" err="1"/>
              <a:t>Knowledge</a:t>
            </a:r>
            <a:r>
              <a:rPr lang="cs-CZ" dirty="0"/>
              <a:t>: </a:t>
            </a:r>
            <a:r>
              <a:rPr lang="cs-CZ" i="1" dirty="0"/>
              <a:t>Systems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Interdisciplinary</a:t>
            </a:r>
            <a:r>
              <a:rPr lang="cs-CZ" i="1" dirty="0"/>
              <a:t> </a:t>
            </a:r>
            <a:r>
              <a:rPr lang="cs-CZ" i="1" dirty="0" err="1"/>
              <a:t>Research</a:t>
            </a:r>
            <a:r>
              <a:rPr lang="cs-CZ" dirty="0"/>
              <a:t>. Santa Barbara, 2007. Dostupné z: </a:t>
            </a:r>
            <a:r>
              <a:rPr lang="cs-CZ" dirty="0">
                <a:hlinkClick r:id="rId2"/>
              </a:rPr>
              <a:t>http://www.rchoetzlein.com/</a:t>
            </a:r>
            <a:r>
              <a:rPr lang="cs-CZ" dirty="0" err="1">
                <a:hlinkClick r:id="rId2"/>
              </a:rPr>
              <a:t>quanta</a:t>
            </a:r>
            <a:r>
              <a:rPr lang="cs-CZ" dirty="0">
                <a:hlinkClick r:id="rId2"/>
              </a:rPr>
              <a:t>/</a:t>
            </a:r>
            <a:r>
              <a:rPr lang="cs-CZ" dirty="0"/>
              <a:t>. </a:t>
            </a:r>
            <a:r>
              <a:rPr lang="cs-CZ" dirty="0" err="1"/>
              <a:t>Master's</a:t>
            </a:r>
            <a:r>
              <a:rPr lang="cs-CZ" dirty="0"/>
              <a:t> Thesis. University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California</a:t>
            </a:r>
            <a:r>
              <a:rPr lang="cs-CZ" dirty="0"/>
              <a:t>. Vedoucí práce </a:t>
            </a:r>
            <a:r>
              <a:rPr lang="cs-CZ" dirty="0" err="1"/>
              <a:t>Professor</a:t>
            </a:r>
            <a:r>
              <a:rPr lang="cs-CZ" dirty="0"/>
              <a:t> George </a:t>
            </a:r>
            <a:r>
              <a:rPr lang="cs-CZ" dirty="0" err="1"/>
              <a:t>Legrady</a:t>
            </a:r>
            <a:r>
              <a:rPr lang="cs-CZ" dirty="0" smtClean="0"/>
              <a:t>.</a:t>
            </a:r>
          </a:p>
          <a:p>
            <a:r>
              <a:rPr lang="cs-CZ" dirty="0" smtClean="0"/>
              <a:t>NOVAK, Joseph D. – CA</a:t>
            </a:r>
            <a:r>
              <a:rPr lang="en-US" dirty="0" smtClean="0"/>
              <a:t>Ñ</a:t>
            </a:r>
            <a:r>
              <a:rPr lang="cs-CZ" dirty="0" smtClean="0"/>
              <a:t>AS, Alberto J.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Theory</a:t>
            </a:r>
            <a:r>
              <a:rPr lang="cs-CZ" dirty="0" smtClean="0"/>
              <a:t> </a:t>
            </a:r>
            <a:r>
              <a:rPr lang="cs-CZ" dirty="0" err="1" smtClean="0"/>
              <a:t>Underlying</a:t>
            </a:r>
            <a:r>
              <a:rPr lang="cs-CZ" dirty="0" smtClean="0"/>
              <a:t> </a:t>
            </a:r>
            <a:r>
              <a:rPr lang="cs-CZ" dirty="0" err="1"/>
              <a:t>C</a:t>
            </a:r>
            <a:r>
              <a:rPr lang="cs-CZ" dirty="0" err="1" smtClean="0"/>
              <a:t>oncept</a:t>
            </a:r>
            <a:r>
              <a:rPr lang="cs-CZ" dirty="0" smtClean="0"/>
              <a:t> </a:t>
            </a:r>
            <a:r>
              <a:rPr lang="cs-CZ" dirty="0" err="1" smtClean="0"/>
              <a:t>Maps</a:t>
            </a:r>
            <a:r>
              <a:rPr lang="cs-CZ" dirty="0" smtClean="0"/>
              <a:t> and </a:t>
            </a:r>
            <a:r>
              <a:rPr lang="cs-CZ" dirty="0" err="1" smtClean="0"/>
              <a:t>How</a:t>
            </a:r>
            <a:r>
              <a:rPr lang="cs-CZ" dirty="0" smtClean="0"/>
              <a:t> to </a:t>
            </a:r>
            <a:r>
              <a:rPr lang="cs-CZ" dirty="0" err="1" smtClean="0"/>
              <a:t>Construct</a:t>
            </a:r>
            <a:r>
              <a:rPr lang="cs-CZ" dirty="0" smtClean="0"/>
              <a:t> and Use </a:t>
            </a:r>
            <a:r>
              <a:rPr lang="cs-CZ" dirty="0" err="1" smtClean="0"/>
              <a:t>Them</a:t>
            </a:r>
            <a:r>
              <a:rPr lang="cs-CZ" dirty="0" smtClean="0"/>
              <a:t>. </a:t>
            </a:r>
            <a:r>
              <a:rPr lang="cs-CZ" i="1" dirty="0"/>
              <a:t>Florida Institute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Human</a:t>
            </a:r>
            <a:r>
              <a:rPr lang="cs-CZ" i="1" dirty="0"/>
              <a:t> and </a:t>
            </a:r>
            <a:r>
              <a:rPr lang="cs-CZ" i="1" dirty="0" err="1"/>
              <a:t>Machine</a:t>
            </a:r>
            <a:r>
              <a:rPr lang="cs-CZ" i="1" dirty="0"/>
              <a:t> </a:t>
            </a:r>
            <a:r>
              <a:rPr lang="cs-CZ" i="1" dirty="0" err="1" smtClean="0"/>
              <a:t>Cognition</a:t>
            </a:r>
            <a:r>
              <a:rPr lang="cs-CZ" i="1" dirty="0" smtClean="0"/>
              <a:t> </a:t>
            </a:r>
            <a:r>
              <a:rPr lang="en-US" dirty="0"/>
              <a:t>[</a:t>
            </a:r>
            <a:r>
              <a:rPr lang="cs-CZ" dirty="0"/>
              <a:t>online</a:t>
            </a:r>
            <a:r>
              <a:rPr lang="en-US" dirty="0"/>
              <a:t>]</a:t>
            </a:r>
            <a:r>
              <a:rPr lang="cs-CZ" dirty="0" smtClean="0"/>
              <a:t>. </a:t>
            </a:r>
            <a:r>
              <a:rPr lang="en-US" dirty="0" smtClean="0"/>
              <a:t>Technical </a:t>
            </a:r>
            <a:r>
              <a:rPr lang="en-US" dirty="0"/>
              <a:t>Report IHMC </a:t>
            </a:r>
            <a:r>
              <a:rPr lang="en-US" dirty="0" err="1"/>
              <a:t>CmapTools</a:t>
            </a:r>
            <a:r>
              <a:rPr lang="en-US" dirty="0"/>
              <a:t> 2006-01 Rev </a:t>
            </a:r>
            <a:r>
              <a:rPr lang="en-US" dirty="0" smtClean="0"/>
              <a:t>01-2008</a:t>
            </a:r>
            <a:r>
              <a:rPr lang="cs-CZ" dirty="0" smtClean="0"/>
              <a:t>. Dostupné z</a:t>
            </a:r>
            <a:r>
              <a:rPr lang="en-US" dirty="0" smtClean="0"/>
              <a:t>: </a:t>
            </a:r>
            <a:r>
              <a:rPr lang="en-US" dirty="0">
                <a:hlinkClick r:id="rId3"/>
              </a:rPr>
              <a:t>http://cmap.ihmc.us/Publications/ResearchPapers/TheoryUnderlyingConceptMaps.pdf</a:t>
            </a:r>
            <a:r>
              <a:rPr lang="en-US" dirty="0"/>
              <a:t>. </a:t>
            </a:r>
            <a:endParaRPr lang="cs-CZ" dirty="0" smtClean="0"/>
          </a:p>
          <a:p>
            <a:r>
              <a:rPr lang="cs-CZ" dirty="0" smtClean="0"/>
              <a:t>PRICE, </a:t>
            </a:r>
            <a:r>
              <a:rPr lang="nl-NL" dirty="0" smtClean="0"/>
              <a:t>Derek </a:t>
            </a:r>
            <a:r>
              <a:rPr lang="nl-NL" dirty="0"/>
              <a:t>J. de </a:t>
            </a:r>
            <a:r>
              <a:rPr lang="nl-NL" dirty="0" smtClean="0"/>
              <a:t>Solla</a:t>
            </a:r>
            <a:r>
              <a:rPr lang="cs-CZ" dirty="0" smtClean="0"/>
              <a:t>.</a:t>
            </a:r>
            <a:r>
              <a:rPr lang="nl-NL" b="1" dirty="0" smtClean="0"/>
              <a:t> </a:t>
            </a:r>
            <a:r>
              <a:rPr lang="en-US" i="1" dirty="0" smtClean="0"/>
              <a:t>Science </a:t>
            </a:r>
            <a:r>
              <a:rPr lang="en-US" i="1" dirty="0"/>
              <a:t>since </a:t>
            </a:r>
            <a:r>
              <a:rPr lang="en-US" i="1" dirty="0" smtClean="0"/>
              <a:t>Babylon</a:t>
            </a:r>
            <a:r>
              <a:rPr lang="cs-CZ" i="1" dirty="0" smtClean="0"/>
              <a:t>.</a:t>
            </a:r>
            <a:r>
              <a:rPr lang="en-US" dirty="0" smtClean="0"/>
              <a:t> </a:t>
            </a:r>
            <a:r>
              <a:rPr lang="en-US" dirty="0"/>
              <a:t>New Haven: </a:t>
            </a:r>
            <a:r>
              <a:rPr lang="cs-CZ" dirty="0" err="1" smtClean="0"/>
              <a:t>Yale</a:t>
            </a:r>
            <a:r>
              <a:rPr lang="cs-CZ" dirty="0" smtClean="0"/>
              <a:t> University </a:t>
            </a:r>
            <a:r>
              <a:rPr lang="cs-CZ" dirty="0" err="1" smtClean="0"/>
              <a:t>Press</a:t>
            </a:r>
            <a:r>
              <a:rPr lang="cs-CZ" dirty="0" smtClean="0"/>
              <a:t>, </a:t>
            </a:r>
            <a:r>
              <a:rPr lang="en-US" dirty="0" smtClean="0"/>
              <a:t>1961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4874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smtClean="0"/>
              <a:t>Nereprezentativní ikonografie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/>
            <a:r>
              <a:rPr lang="cs-CZ" sz="2500" dirty="0" smtClean="0"/>
              <a:t>mnohoúhelníková tradice, komplexní „</a:t>
            </a:r>
            <a:r>
              <a:rPr lang="cs-CZ" sz="2500" dirty="0" err="1" smtClean="0"/>
              <a:t>gestalt</a:t>
            </a:r>
            <a:r>
              <a:rPr lang="cs-CZ" sz="2500" dirty="0" smtClean="0"/>
              <a:t>“ – talismany, objekty rozjímání, spekulativní filosofie – kvalita geometrických symbolů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cs-CZ" sz="2500" dirty="0" smtClean="0"/>
              <a:t>teorie a elegance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500" dirty="0" smtClean="0"/>
              <a:t>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cs-CZ" sz="2500" dirty="0" smtClean="0">
                <a:cs typeface="Times New Roman" pitchFamily="18" charset="0"/>
              </a:rPr>
              <a:t> v</a:t>
            </a:r>
            <a:r>
              <a:rPr lang="cs-CZ" sz="2500" dirty="0" smtClean="0"/>
              <a:t> dnešní vědě: </a:t>
            </a:r>
            <a:r>
              <a:rPr lang="cs-CZ" sz="2500" dirty="0" err="1" smtClean="0"/>
              <a:t>Occamova</a:t>
            </a:r>
            <a:r>
              <a:rPr lang="cs-CZ" sz="2500" dirty="0" smtClean="0"/>
              <a:t> břitva, elegantní tvary rovnic (př. E=mc</a:t>
            </a:r>
            <a:r>
              <a:rPr lang="cs-CZ" sz="2500" baseline="30000" dirty="0" smtClean="0"/>
              <a:t>2</a:t>
            </a:r>
            <a:r>
              <a:rPr lang="cs-CZ" sz="2500" dirty="0" smtClean="0"/>
              <a:t>)</a:t>
            </a:r>
          </a:p>
          <a:p>
            <a:pPr eaLnBrk="1" hangingPunct="1"/>
            <a:r>
              <a:rPr lang="cs-CZ" sz="2500" dirty="0" smtClean="0"/>
              <a:t>chyby přepisovačů manuskriptů</a:t>
            </a:r>
          </a:p>
          <a:p>
            <a:pPr eaLnBrk="1" hangingPunct="1"/>
            <a:r>
              <a:rPr lang="cs-CZ" sz="2500" dirty="0" smtClean="0"/>
              <a:t>řada případů v historii (šesticípá Davidova hvězda – judaismus), pěticípá hvězda – pentagram,Pentagon</a:t>
            </a:r>
          </a:p>
          <a:p>
            <a:pPr eaLnBrk="1" hangingPunct="1"/>
            <a:r>
              <a:rPr lang="cs-CZ" sz="2500" dirty="0" smtClean="0"/>
              <a:t>koncept elementární teorie  spojuje substance, síly a změny </a:t>
            </a:r>
            <a:r>
              <a:rPr lang="cs-CZ" sz="2500" dirty="0" smtClean="0">
                <a:cs typeface="Arial" charset="0"/>
              </a:rPr>
              <a:t>→ transformace substancí</a:t>
            </a:r>
          </a:p>
          <a:p>
            <a:pPr eaLnBrk="1" hangingPunct="1"/>
            <a:r>
              <a:rPr lang="cs-CZ" sz="2500" dirty="0" smtClean="0"/>
              <a:t>zdůvodnění fyziky, astrologie a alchymie</a:t>
            </a: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smtClean="0"/>
              <a:t>Nereprezentativní ikonografie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sz="2500" smtClean="0"/>
              <a:t>diagramy ukazují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500" smtClean="0"/>
              <a:t>stejnou symetrii jako teorie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500" smtClean="0">
                <a:cs typeface="Times New Roman" pitchFamily="18" charset="0"/>
              </a:rPr>
              <a:t> → předpoklad že symetrie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500" smtClean="0">
                <a:cs typeface="Times New Roman" pitchFamily="18" charset="0"/>
              </a:rPr>
              <a:t>důkazem pravdivosti teorie </a:t>
            </a:r>
            <a:r>
              <a:rPr lang="cs-CZ" sz="2500" smtClean="0"/>
              <a:t> </a:t>
            </a:r>
          </a:p>
          <a:p>
            <a:pPr eaLnBrk="1" hangingPunct="1"/>
            <a:r>
              <a:rPr lang="cs-CZ" sz="2500" smtClean="0"/>
              <a:t>teorie čtyř elementů</a:t>
            </a:r>
          </a:p>
          <a:p>
            <a:pPr eaLnBrk="1" hangingPunct="1"/>
            <a:r>
              <a:rPr lang="cs-CZ" sz="2500" smtClean="0"/>
              <a:t>modality hmoty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500" smtClean="0"/>
              <a:t>produkovány dvěma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500" smtClean="0"/>
              <a:t>páry opozitních kvalit</a:t>
            </a:r>
          </a:p>
          <a:p>
            <a:pPr eaLnBrk="1" hangingPunct="1"/>
            <a:r>
              <a:rPr lang="cs-CZ" sz="2500" smtClean="0"/>
              <a:t>křížením forem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500" smtClean="0"/>
              <a:t>vznikají čtyři elementy</a:t>
            </a:r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</p:txBody>
      </p:sp>
      <p:pic>
        <p:nvPicPr>
          <p:cNvPr id="5124" name="Picture 4" descr="Neobrazná ikonograf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628775"/>
            <a:ext cx="3897312" cy="50403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smtClean="0"/>
              <a:t>Nereprezentativní ikonografie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500188"/>
            <a:ext cx="8147050" cy="5114925"/>
          </a:xfrm>
        </p:spPr>
        <p:txBody>
          <a:bodyPr/>
          <a:lstStyle/>
          <a:p>
            <a:pPr eaLnBrk="1" hangingPunct="1"/>
            <a:r>
              <a:rPr lang="cs-CZ" sz="2500" smtClean="0"/>
              <a:t>astrologické horoskopové diagramy – vznik překřižováním čtverců</a:t>
            </a:r>
          </a:p>
          <a:p>
            <a:pPr eaLnBrk="1" hangingPunct="1"/>
            <a:r>
              <a:rPr lang="cs-CZ" sz="2500" smtClean="0"/>
              <a:t>osmiúhelná symetrie doplněna dvanáctistrannou, dělením</a:t>
            </a:r>
          </a:p>
          <a:p>
            <a:pPr eaLnBrk="1" hangingPunct="1"/>
            <a:r>
              <a:rPr lang="cs-CZ" sz="2500" smtClean="0"/>
              <a:t>odvozeno z polygonální teorie – ukazuje množství symetrie – 3 čtverce posun o 120 stupňů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500" smtClean="0"/>
              <a:t>     – 4 trojúhelníky</a:t>
            </a:r>
          </a:p>
          <a:p>
            <a:pPr eaLnBrk="1" hangingPunct="1"/>
            <a:r>
              <a:rPr lang="cs-CZ" sz="2500" smtClean="0"/>
              <a:t>podle tohoto principu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500" smtClean="0"/>
              <a:t>postavena věž větrů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500" smtClean="0"/>
              <a:t>(Atény) – astronomická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500" smtClean="0"/>
              <a:t>pozorovatelna i model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500" smtClean="0"/>
              <a:t>vesmíru </a:t>
            </a:r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6148" name="Picture 4" descr="ikonografi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5125" y="4437063"/>
            <a:ext cx="4968875" cy="24209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smtClean="0"/>
              <a:t>Nereprezentativní ikonografie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00200"/>
            <a:ext cx="860425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osmiúhelný podklad, orientace podél poledníku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korouhvička – osm větrů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voda otáčí hvězdným diskem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osvětlené plameny, dekorované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 smtClean="0"/>
              <a:t>     fontánami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strop vymalován zvěrokruhem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sz="2400" dirty="0" smtClean="0"/>
              <a:t>dvanáct konstelací s planetami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 smtClean="0"/>
              <a:t>     v pojmenovaných pozicích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zvěrokruh začíná beranem, jarem,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 smtClean="0"/>
              <a:t>     vzduchem a krví na jihu - ostatní cykly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 smtClean="0"/>
              <a:t>     zapadají přirozeně - symetrie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propletené teorie o stvoření, kosmologii, chemii, fyzice, meteorologii a medicíně – astrologické teorie spojeny s polygonální (tvarovou) teorií a přidruženým symbolismem</a:t>
            </a:r>
          </a:p>
        </p:txBody>
      </p:sp>
      <p:pic>
        <p:nvPicPr>
          <p:cNvPr id="7172" name="Picture 4" descr="tower of wi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1989138"/>
            <a:ext cx="2813050" cy="3311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 dirty="0">
                <a:latin typeface="+mj-lt"/>
              </a:rPr>
              <a:t>Principy organizace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9388" y="1268413"/>
            <a:ext cx="5256212" cy="5716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71463" indent="-271463"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400" b="1" dirty="0">
                <a:solidFill>
                  <a:srgbClr val="000000"/>
                </a:solidFill>
              </a:rPr>
              <a:t>Hierarchie</a:t>
            </a:r>
          </a:p>
          <a:p>
            <a:pPr marL="271463" indent="-271463">
              <a:spcBef>
                <a:spcPts val="600"/>
              </a:spcBef>
              <a:buClr>
                <a:srgbClr val="D16349"/>
              </a:buClr>
              <a:buSzPct val="85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400" dirty="0" err="1">
                <a:solidFill>
                  <a:srgbClr val="000000"/>
                </a:solidFill>
              </a:rPr>
              <a:t>Pseudo</a:t>
            </a:r>
            <a:r>
              <a:rPr lang="cs-CZ" sz="2400" dirty="0">
                <a:solidFill>
                  <a:srgbClr val="000000"/>
                </a:solidFill>
              </a:rPr>
              <a:t>-</a:t>
            </a:r>
            <a:r>
              <a:rPr lang="cs-CZ" sz="2400" dirty="0" err="1">
                <a:solidFill>
                  <a:srgbClr val="000000"/>
                </a:solidFill>
              </a:rPr>
              <a:t>Dionysios</a:t>
            </a:r>
            <a:r>
              <a:rPr lang="cs-CZ" sz="2400" b="1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Areopagita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</a:p>
          <a:p>
            <a:pPr marL="271463" indent="-271463">
              <a:spcBef>
                <a:spcPts val="600"/>
              </a:spcBef>
              <a:buClr>
                <a:srgbClr val="D16349"/>
              </a:buClr>
              <a:buSzPct val="85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1380 </a:t>
            </a:r>
          </a:p>
          <a:p>
            <a:pPr marL="271463" indent="-271463">
              <a:spcBef>
                <a:spcPts val="600"/>
              </a:spcBef>
              <a:buClr>
                <a:srgbClr val="D16349"/>
              </a:buClr>
              <a:buSzPct val="85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hierarchie andělů – triáda</a:t>
            </a:r>
          </a:p>
          <a:p>
            <a:pPr marL="271463" indent="-271463">
              <a:spcBef>
                <a:spcPts val="600"/>
              </a:spcBef>
              <a:buClr>
                <a:srgbClr val="D16349"/>
              </a:buClr>
              <a:buSzPct val="85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první hierarchie s více než </a:t>
            </a:r>
          </a:p>
          <a:p>
            <a:pPr marL="271463" indent="-271463">
              <a:spcBef>
                <a:spcPts val="600"/>
              </a:spcBef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    jednou 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cs-CZ" sz="2400" dirty="0">
                <a:solidFill>
                  <a:srgbClr val="000000"/>
                </a:solidFill>
              </a:rPr>
              <a:t>úrovní</a:t>
            </a:r>
          </a:p>
          <a:p>
            <a:pPr marL="271463" indent="-271463">
              <a:spcBef>
                <a:spcPts val="600"/>
              </a:spcBef>
              <a:buClr>
                <a:srgbClr val="D16349"/>
              </a:buClr>
              <a:buSzPct val="85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1. koule - </a:t>
            </a:r>
            <a:r>
              <a:rPr lang="en-US" sz="2400" dirty="0">
                <a:solidFill>
                  <a:srgbClr val="000000"/>
                </a:solidFill>
              </a:rPr>
              <a:t>Seraphim, Cherubim a </a:t>
            </a:r>
            <a:r>
              <a:rPr lang="en-US" sz="2400" dirty="0" err="1">
                <a:solidFill>
                  <a:srgbClr val="000000"/>
                </a:solidFill>
              </a:rPr>
              <a:t>Tr</a:t>
            </a:r>
            <a:r>
              <a:rPr lang="cs-CZ" sz="2400" dirty="0" err="1">
                <a:solidFill>
                  <a:srgbClr val="000000"/>
                </a:solidFill>
              </a:rPr>
              <a:t>ůny</a:t>
            </a:r>
            <a:endParaRPr lang="cs-CZ" sz="2400" dirty="0">
              <a:solidFill>
                <a:srgbClr val="000000"/>
              </a:solidFill>
            </a:endParaRPr>
          </a:p>
          <a:p>
            <a:pPr marL="271463" indent="-271463">
              <a:spcBef>
                <a:spcPts val="600"/>
              </a:spcBef>
              <a:buClr>
                <a:srgbClr val="D16349"/>
              </a:buClr>
              <a:buSzPct val="85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2. koule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cs-CZ" sz="2400" dirty="0">
                <a:solidFill>
                  <a:srgbClr val="000000"/>
                </a:solidFill>
              </a:rPr>
              <a:t>- Nadvlády, </a:t>
            </a:r>
            <a:r>
              <a:rPr lang="cs-CZ" sz="2400" dirty="0" err="1">
                <a:solidFill>
                  <a:srgbClr val="000000"/>
                </a:solidFill>
              </a:rPr>
              <a:t>Cnosti</a:t>
            </a:r>
            <a:r>
              <a:rPr lang="cs-CZ" sz="2400" dirty="0">
                <a:solidFill>
                  <a:srgbClr val="000000"/>
                </a:solidFill>
              </a:rPr>
              <a:t> a Síly</a:t>
            </a:r>
          </a:p>
          <a:p>
            <a:pPr marL="271463" indent="-271463">
              <a:spcBef>
                <a:spcPts val="600"/>
              </a:spcBef>
              <a:buClr>
                <a:srgbClr val="D16349"/>
              </a:buClr>
              <a:buSzPct val="85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3. koule – Knížectví, </a:t>
            </a:r>
            <a:r>
              <a:rPr lang="en-US" sz="2400" dirty="0" err="1">
                <a:solidFill>
                  <a:srgbClr val="000000"/>
                </a:solidFill>
              </a:rPr>
              <a:t>Archan</a:t>
            </a:r>
            <a:r>
              <a:rPr lang="cs-CZ" sz="2400" dirty="0">
                <a:solidFill>
                  <a:srgbClr val="000000"/>
                </a:solidFill>
              </a:rPr>
              <a:t>děli </a:t>
            </a:r>
            <a:r>
              <a:rPr lang="en-US" sz="2400" dirty="0">
                <a:solidFill>
                  <a:srgbClr val="000000"/>
                </a:solidFill>
              </a:rPr>
              <a:t>a An</a:t>
            </a:r>
            <a:r>
              <a:rPr lang="cs-CZ" sz="2400" dirty="0">
                <a:solidFill>
                  <a:srgbClr val="000000"/>
                </a:solidFill>
              </a:rPr>
              <a:t>děli</a:t>
            </a:r>
          </a:p>
          <a:p>
            <a:pPr marL="271463" indent="-271463">
              <a:spcBef>
                <a:spcPts val="675"/>
              </a:spcBef>
              <a:buClr>
                <a:srgbClr val="D16349"/>
              </a:buClr>
              <a:buSzPct val="85000"/>
              <a:buFont typeface="Georgia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cs-CZ" sz="2700" dirty="0">
              <a:solidFill>
                <a:srgbClr val="000000"/>
              </a:solidFill>
              <a:latin typeface="Georgia" pitchFamily="16" charset="0"/>
            </a:endParaRPr>
          </a:p>
          <a:p>
            <a:pPr marL="271463" indent="-271463">
              <a:spcBef>
                <a:spcPts val="675"/>
              </a:spcBef>
              <a:buClr>
                <a:srgbClr val="D16349"/>
              </a:buClr>
              <a:buSzPct val="85000"/>
              <a:buFont typeface="Georgia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cs-CZ" sz="2700" dirty="0">
              <a:solidFill>
                <a:srgbClr val="000000"/>
              </a:solidFill>
              <a:latin typeface="Georgia" pitchFamily="16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341438"/>
            <a:ext cx="3886200" cy="5137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 dirty="0">
                <a:latin typeface="+mj-lt"/>
              </a:rPr>
              <a:t>Principy organizace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79388" y="1268413"/>
            <a:ext cx="7129462" cy="6021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71463" indent="-271463">
              <a:spcBef>
                <a:spcPts val="7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800" b="1" dirty="0">
                <a:solidFill>
                  <a:srgbClr val="000000"/>
                </a:solidFill>
              </a:rPr>
              <a:t>Taxonomie </a:t>
            </a:r>
          </a:p>
          <a:p>
            <a:pPr marL="271463" indent="-271463">
              <a:spcBef>
                <a:spcPts val="700"/>
              </a:spcBef>
              <a:buClr>
                <a:srgbClr val="D16349"/>
              </a:buClr>
              <a:buSzPct val="85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nejznámější vědecká hierarchie –živých organismů – </a:t>
            </a:r>
            <a:r>
              <a:rPr lang="cs-CZ" sz="2800" dirty="0" err="1">
                <a:solidFill>
                  <a:srgbClr val="000000"/>
                </a:solidFill>
              </a:rPr>
              <a:t>Carl</a:t>
            </a:r>
            <a:r>
              <a:rPr lang="cs-CZ" sz="2800" dirty="0">
                <a:solidFill>
                  <a:srgbClr val="000000"/>
                </a:solidFill>
              </a:rPr>
              <a:t> </a:t>
            </a:r>
            <a:r>
              <a:rPr lang="cs-CZ" sz="2800" dirty="0" err="1">
                <a:solidFill>
                  <a:srgbClr val="000000"/>
                </a:solidFill>
              </a:rPr>
              <a:t>Linné</a:t>
            </a:r>
            <a:r>
              <a:rPr lang="cs-CZ" sz="2800" dirty="0">
                <a:solidFill>
                  <a:srgbClr val="000000"/>
                </a:solidFill>
              </a:rPr>
              <a:t> (1735)</a:t>
            </a:r>
          </a:p>
          <a:p>
            <a:pPr marL="271463" indent="-271463">
              <a:spcBef>
                <a:spcPts val="700"/>
              </a:spcBef>
              <a:buClr>
                <a:srgbClr val="D16349"/>
              </a:buClr>
              <a:buSzPct val="85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taxonomie z </a:t>
            </a:r>
            <a:r>
              <a:rPr lang="cs-CZ" sz="2800" dirty="0" err="1">
                <a:solidFill>
                  <a:srgbClr val="000000"/>
                </a:solidFill>
              </a:rPr>
              <a:t>řec</a:t>
            </a:r>
            <a:r>
              <a:rPr lang="cs-CZ" sz="2800" dirty="0">
                <a:solidFill>
                  <a:srgbClr val="000000"/>
                </a:solidFill>
              </a:rPr>
              <a:t>. </a:t>
            </a:r>
            <a:r>
              <a:rPr lang="cs-CZ" sz="2800" i="1" dirty="0">
                <a:solidFill>
                  <a:srgbClr val="000000"/>
                </a:solidFill>
              </a:rPr>
              <a:t>taxis</a:t>
            </a:r>
            <a:r>
              <a:rPr lang="cs-CZ" sz="2800" dirty="0">
                <a:solidFill>
                  <a:srgbClr val="000000"/>
                </a:solidFill>
              </a:rPr>
              <a:t> – uspořádání, </a:t>
            </a:r>
            <a:r>
              <a:rPr lang="cs-CZ" sz="2800" i="1" dirty="0">
                <a:solidFill>
                  <a:srgbClr val="000000"/>
                </a:solidFill>
              </a:rPr>
              <a:t>nomos</a:t>
            </a:r>
            <a:r>
              <a:rPr lang="cs-CZ" sz="2800" dirty="0">
                <a:solidFill>
                  <a:srgbClr val="000000"/>
                </a:solidFill>
              </a:rPr>
              <a:t> – zákon. Taxon = biologická skupina</a:t>
            </a:r>
          </a:p>
          <a:p>
            <a:pPr marL="271463" indent="-271463">
              <a:spcBef>
                <a:spcPts val="700"/>
              </a:spcBef>
              <a:buClr>
                <a:srgbClr val="D16349"/>
              </a:buClr>
              <a:buSzPct val="85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fylogenetické dělní (historické – od nejjednodušších k nejsložitějším)</a:t>
            </a:r>
          </a:p>
          <a:p>
            <a:pPr marL="271463" indent="-271463">
              <a:spcBef>
                <a:spcPts val="700"/>
              </a:spcBef>
              <a:buClr>
                <a:srgbClr val="D16349"/>
              </a:buClr>
              <a:buSzPct val="85000"/>
              <a:buFont typeface="Wingdings 2" pitchFamily="16" charset="2"/>
              <a:buChar char="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říše(</a:t>
            </a:r>
            <a:r>
              <a:rPr lang="cs-CZ" sz="2800" dirty="0" err="1">
                <a:solidFill>
                  <a:srgbClr val="000000"/>
                </a:solidFill>
              </a:rPr>
              <a:t>regnum</a:t>
            </a:r>
            <a:r>
              <a:rPr lang="cs-CZ" sz="2800" dirty="0">
                <a:solidFill>
                  <a:srgbClr val="000000"/>
                </a:solidFill>
              </a:rPr>
              <a:t>), kmen, oddělení (</a:t>
            </a:r>
            <a:r>
              <a:rPr lang="cs-CZ" sz="2800" dirty="0" err="1">
                <a:solidFill>
                  <a:srgbClr val="000000"/>
                </a:solidFill>
              </a:rPr>
              <a:t>phyllum</a:t>
            </a:r>
            <a:r>
              <a:rPr lang="cs-CZ" sz="2800" dirty="0">
                <a:solidFill>
                  <a:srgbClr val="000000"/>
                </a:solidFill>
              </a:rPr>
              <a:t>, </a:t>
            </a:r>
            <a:r>
              <a:rPr lang="cs-CZ" sz="2800" dirty="0" err="1">
                <a:solidFill>
                  <a:srgbClr val="000000"/>
                </a:solidFill>
              </a:rPr>
              <a:t>divisio</a:t>
            </a:r>
            <a:r>
              <a:rPr lang="cs-CZ" sz="2800" dirty="0">
                <a:solidFill>
                  <a:srgbClr val="000000"/>
                </a:solidFill>
              </a:rPr>
              <a:t>), třída (</a:t>
            </a:r>
            <a:r>
              <a:rPr lang="cs-CZ" sz="2800" dirty="0" err="1">
                <a:solidFill>
                  <a:srgbClr val="000000"/>
                </a:solidFill>
              </a:rPr>
              <a:t>classis</a:t>
            </a:r>
            <a:r>
              <a:rPr lang="cs-CZ" sz="2800" dirty="0">
                <a:solidFill>
                  <a:srgbClr val="000000"/>
                </a:solidFill>
              </a:rPr>
              <a:t>), řád (ordo), čeleď (</a:t>
            </a:r>
            <a:r>
              <a:rPr lang="cs-CZ" sz="2800" dirty="0" err="1">
                <a:solidFill>
                  <a:srgbClr val="000000"/>
                </a:solidFill>
              </a:rPr>
              <a:t>familia</a:t>
            </a:r>
            <a:r>
              <a:rPr lang="cs-CZ" sz="2800" dirty="0">
                <a:solidFill>
                  <a:srgbClr val="000000"/>
                </a:solidFill>
              </a:rPr>
              <a:t>), rod (genus), druh (species)</a:t>
            </a:r>
          </a:p>
          <a:p>
            <a:pPr marL="271463" indent="-271463">
              <a:spcBef>
                <a:spcPts val="600"/>
              </a:spcBef>
              <a:buClr>
                <a:srgbClr val="D16349"/>
              </a:buClr>
              <a:buSzPct val="85000"/>
              <a:buFont typeface="Wingdings 2" pitchFamily="16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cs-CZ" sz="2400" dirty="0">
              <a:solidFill>
                <a:srgbClr val="000000"/>
              </a:solidFill>
              <a:latin typeface="Georgia" pitchFamily="16" charset="0"/>
            </a:endParaRPr>
          </a:p>
          <a:p>
            <a:pPr marL="271463" indent="-271463">
              <a:spcBef>
                <a:spcPts val="600"/>
              </a:spcBef>
              <a:buClr>
                <a:srgbClr val="D16349"/>
              </a:buClr>
              <a:buSzPct val="85000"/>
              <a:buFont typeface="Georgia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cs-CZ" sz="2400" dirty="0">
              <a:solidFill>
                <a:srgbClr val="000000"/>
              </a:solidFill>
              <a:latin typeface="Georgia" pitchFamily="16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1628775"/>
            <a:ext cx="1428750" cy="481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 dirty="0">
                <a:latin typeface="+mj-lt"/>
              </a:rPr>
              <a:t>Principy organizace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79388" y="1268413"/>
            <a:ext cx="7129462" cy="4598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71463" indent="-271463">
              <a:spcBef>
                <a:spcPts val="600"/>
              </a:spcBef>
              <a:buClr>
                <a:srgbClr val="D16349"/>
              </a:buClr>
              <a:buSzPct val="85000"/>
              <a:buFont typeface="Wingdings 2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400">
              <a:solidFill>
                <a:srgbClr val="000000"/>
              </a:solidFill>
              <a:latin typeface="Georgia" pitchFamily="16" charset="0"/>
            </a:endParaRPr>
          </a:p>
          <a:p>
            <a:pPr marL="271463" indent="-271463">
              <a:spcBef>
                <a:spcPts val="600"/>
              </a:spcBef>
              <a:buClr>
                <a:srgbClr val="D16349"/>
              </a:buClr>
              <a:buSzPct val="85000"/>
              <a:buFont typeface="Georgia" pitchFamily="1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400">
              <a:solidFill>
                <a:srgbClr val="000000"/>
              </a:solidFill>
              <a:latin typeface="Georgia" pitchFamily="16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916113"/>
            <a:ext cx="7677150" cy="422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 dirty="0">
                <a:latin typeface="+mj-lt"/>
              </a:rPr>
              <a:t>Principy organizace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79388" y="1268413"/>
            <a:ext cx="7129462" cy="4598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71463" indent="-271463">
              <a:spcBef>
                <a:spcPts val="600"/>
              </a:spcBef>
              <a:buClr>
                <a:srgbClr val="D16349"/>
              </a:buClr>
              <a:buSzPct val="85000"/>
              <a:buFont typeface="Wingdings 2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400">
              <a:solidFill>
                <a:srgbClr val="000000"/>
              </a:solidFill>
              <a:latin typeface="Georgia" pitchFamily="16" charset="0"/>
            </a:endParaRPr>
          </a:p>
          <a:p>
            <a:pPr marL="271463" indent="-271463">
              <a:spcBef>
                <a:spcPts val="600"/>
              </a:spcBef>
              <a:buClr>
                <a:srgbClr val="D16349"/>
              </a:buClr>
              <a:buSzPct val="85000"/>
              <a:buFont typeface="Georgia" pitchFamily="1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400">
              <a:solidFill>
                <a:srgbClr val="000000"/>
              </a:solidFill>
              <a:latin typeface="Georgia" pitchFamily="16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052513"/>
            <a:ext cx="6643687" cy="5113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763713" y="6237288"/>
            <a:ext cx="597693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Systema Naturae,  Linaeus, 1735 (excerpt)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861</Words>
  <Application>Microsoft Office PowerPoint</Application>
  <PresentationFormat>Předvádění na obrazovce (4:3)</PresentationFormat>
  <Paragraphs>112</Paragraphs>
  <Slides>18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Principy organizace poznání a jejich vizualizace</vt:lpstr>
      <vt:lpstr>Nereprezentativní ikonografie</vt:lpstr>
      <vt:lpstr>Nereprezentativní ikonografie</vt:lpstr>
      <vt:lpstr>Nereprezentativní ikonografie</vt:lpstr>
      <vt:lpstr>Nereprezentativní ikonografie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Konceptuální mapy</vt:lpstr>
      <vt:lpstr>Konceptuální mapy</vt:lpstr>
      <vt:lpstr>Konceptuální mapy</vt:lpstr>
      <vt:lpstr>Konceptuální mapy</vt:lpstr>
      <vt:lpstr>Tematické mapy</vt:lpstr>
      <vt:lpstr>Tematické mapy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ORGANIZACE POZNÁNÍ</dc:title>
  <dc:creator>Michal</dc:creator>
  <cp:lastModifiedBy>Michal Lorenz</cp:lastModifiedBy>
  <cp:revision>18</cp:revision>
  <dcterms:created xsi:type="dcterms:W3CDTF">2012-03-16T07:59:34Z</dcterms:created>
  <dcterms:modified xsi:type="dcterms:W3CDTF">2012-05-02T13:16:30Z</dcterms:modified>
</cp:coreProperties>
</file>