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957" autoAdjust="0"/>
  </p:normalViewPr>
  <p:slideViewPr>
    <p:cSldViewPr>
      <p:cViewPr varScale="1">
        <p:scale>
          <a:sx n="59" d="100"/>
          <a:sy n="5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B0181-F63F-452D-B2AD-25C42A334C7A}" type="datetimeFigureOut">
              <a:rPr lang="cs-CZ" smtClean="0"/>
              <a:pPr/>
              <a:t>16.3.2012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60655D-3273-433F-A9AA-2C4D3928DAE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387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A) Podsystém na sběr a přenos informací (zabezpečuje sběr informací na místech,</a:t>
            </a:r>
          </a:p>
          <a:p>
            <a:r>
              <a:rPr lang="pl-PL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kde vznikají, kontrolu a přenos na místo zpracování).</a:t>
            </a:r>
          </a:p>
          <a:p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B) Podsystém na zapamatování informací (vytváří organizované soubory a báze dát</a:t>
            </a:r>
          </a:p>
          <a:p>
            <a:r>
              <a:rPr lang="pl-PL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tak, aby sloužili k dalšímu zpracování).</a:t>
            </a:r>
          </a:p>
          <a:p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C) Podsystém na zpracování informací (zpracovává informace dle požadavků uživatele).</a:t>
            </a:r>
          </a:p>
          <a:p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D) Podsystém na distribuci informací (zabezpečuje přenos zpracovaných informací</a:t>
            </a:r>
          </a:p>
          <a:p>
            <a:r>
              <a:rPr lang="pl-PL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 místa, kde jsou potřebné).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0655D-3273-433F-A9AA-2C4D3928DAEE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Informační systém v prostředí podniku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0655D-3273-433F-A9AA-2C4D3928DAEE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SGML (Standard </a:t>
            </a:r>
            <a:r>
              <a:rPr lang="cs-CZ" dirty="0" err="1" smtClean="0"/>
              <a:t>Generalized</a:t>
            </a:r>
            <a:r>
              <a:rPr lang="cs-CZ" dirty="0" smtClean="0"/>
              <a:t> </a:t>
            </a:r>
            <a:r>
              <a:rPr lang="cs-CZ" dirty="0" err="1" smtClean="0"/>
              <a:t>Markup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) je univerzální značkovací metajazyk, který umožňuje definovat značkovací jazyky jako své vlastní podmnožiny. SGML je komplexní jazyk poskytující mnoho značkovacích syntaxí, ale jeho složitost brání většímu rozšíření.</a:t>
            </a:r>
          </a:p>
          <a:p>
            <a:endParaRPr lang="cs-CZ" dirty="0" smtClean="0"/>
          </a:p>
          <a:p>
            <a:r>
              <a:rPr lang="cs-CZ" dirty="0" smtClean="0"/>
              <a:t>SGML je ISO standard nazvaný ISO 8879:1986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processing</a:t>
            </a:r>
            <a:r>
              <a:rPr lang="cs-CZ" dirty="0" smtClean="0"/>
              <a:t>—Text </a:t>
            </a:r>
            <a:r>
              <a:rPr lang="cs-CZ" dirty="0" err="1" smtClean="0"/>
              <a:t>and</a:t>
            </a:r>
            <a:r>
              <a:rPr lang="cs-CZ" dirty="0" smtClean="0"/>
              <a:t> office </a:t>
            </a:r>
            <a:r>
              <a:rPr lang="cs-CZ" dirty="0" err="1" smtClean="0"/>
              <a:t>systems</a:t>
            </a:r>
            <a:r>
              <a:rPr lang="cs-CZ" dirty="0" smtClean="0"/>
              <a:t>—Standard </a:t>
            </a:r>
            <a:r>
              <a:rPr lang="cs-CZ" dirty="0" err="1" smtClean="0"/>
              <a:t>Generalized</a:t>
            </a:r>
            <a:r>
              <a:rPr lang="cs-CZ" dirty="0" smtClean="0"/>
              <a:t> </a:t>
            </a:r>
            <a:r>
              <a:rPr lang="cs-CZ" dirty="0" err="1" smtClean="0"/>
              <a:t>Markup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 (SGML)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0655D-3273-433F-A9AA-2C4D3928DAEE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interné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zdroje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formálne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sú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tvorené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informačnými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systémami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inštitúcie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─</a:t>
            </a:r>
          </a:p>
          <a:p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elektronické dokumenty, archívy,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bázy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dát, elektronická pošta a pod.)</a:t>
            </a:r>
          </a:p>
          <a:p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interné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zdroje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neformálne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(poznatky a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skúsenosti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pracovníkov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inštitúcie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externé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zdroje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formálne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komerčné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nekomerčné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informačné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zdroje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prístupné</a:t>
            </a:r>
            <a:endParaRPr lang="cs-CZ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cez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internet a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vyhľadávacie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služby ─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katalógy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knižníc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bázy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dát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verejných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inštitúcií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komerčné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databázy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odborných a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vedeckých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informácií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elektronické</a:t>
            </a:r>
          </a:p>
          <a:p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časopisy a pod.)</a:t>
            </a:r>
          </a:p>
          <a:p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externé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zdroje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neformálne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(poznatky a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skúseností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ľudí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mimo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inštitúcie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─ </a:t>
            </a:r>
            <a:r>
              <a:rPr lang="cs-CZ" sz="1200" b="1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expertov</a:t>
            </a:r>
            <a:r>
              <a:rPr lang="cs-CZ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zákazníkov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spolupracovníkov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dodávateľov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pod.)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0655D-3273-433F-A9AA-2C4D3928DAEE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Semi</a:t>
            </a:r>
            <a:r>
              <a:rPr lang="cs-CZ" dirty="0" smtClean="0"/>
              <a:t> (polo-</a:t>
            </a:r>
            <a:r>
              <a:rPr lang="cs-CZ" dirty="0" err="1" smtClean="0"/>
              <a:t>sturkturované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0655D-3273-433F-A9AA-2C4D3928DAEE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metódy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asociácie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─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ďalej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delia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na klasické (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medzi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dvomi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podmnožinami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atribútov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</a:t>
            </a:r>
          </a:p>
          <a:p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transakčné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(v rámci množiny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atribútov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a agregované (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medzi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podmnožinou</a:t>
            </a:r>
          </a:p>
          <a:p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atribútov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ich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charakteristikami),</a:t>
            </a:r>
          </a:p>
          <a:p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metódy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zhlukovania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─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analyzujú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či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množina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objektov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prirodzene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rozpadá na</a:t>
            </a:r>
          </a:p>
          <a:p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výrazné podmnožiny (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zhluky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podobných si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objektov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pritom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nepodobných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objektom</a:t>
            </a:r>
            <a:endParaRPr lang="cs-CZ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ostatných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podmnožín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rozhodovacie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stromy ─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sú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množiny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objektov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zadané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atribútmi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 doménami,</a:t>
            </a:r>
          </a:p>
          <a:p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ktoré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sú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rozdelené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do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klasifikačných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tried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Úlohou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metódy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zaradenie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objektov</a:t>
            </a:r>
            <a:endParaRPr lang="cs-CZ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týchto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tried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podľa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predpokladaných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alebo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vstupných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atribútov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0655D-3273-433F-A9AA-2C4D3928DAEE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26C5439-050C-47CD-8271-9ED681B5A3B8}" type="datetimeFigureOut">
              <a:rPr lang="cs-CZ" smtClean="0"/>
              <a:pPr/>
              <a:t>16.3.2012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4D61EDC-49AF-4BFE-B604-4E3A504918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C5439-050C-47CD-8271-9ED681B5A3B8}" type="datetimeFigureOut">
              <a:rPr lang="cs-CZ" smtClean="0"/>
              <a:pPr/>
              <a:t>16.3.2012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1EDC-49AF-4BFE-B604-4E3A504918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C5439-050C-47CD-8271-9ED681B5A3B8}" type="datetimeFigureOut">
              <a:rPr lang="cs-CZ" smtClean="0"/>
              <a:pPr/>
              <a:t>16.3.2012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1EDC-49AF-4BFE-B604-4E3A504918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26C5439-050C-47CD-8271-9ED681B5A3B8}" type="datetimeFigureOut">
              <a:rPr lang="cs-CZ" smtClean="0"/>
              <a:pPr/>
              <a:t>16.3.2012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4D61EDC-49AF-4BFE-B604-4E3A504918D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26C5439-050C-47CD-8271-9ED681B5A3B8}" type="datetimeFigureOut">
              <a:rPr lang="cs-CZ" smtClean="0"/>
              <a:pPr/>
              <a:t>16.3.2012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4D61EDC-49AF-4BFE-B604-4E3A504918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C5439-050C-47CD-8271-9ED681B5A3B8}" type="datetimeFigureOut">
              <a:rPr lang="cs-CZ" smtClean="0"/>
              <a:pPr/>
              <a:t>16.3.2012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1EDC-49AF-4BFE-B604-4E3A504918D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C5439-050C-47CD-8271-9ED681B5A3B8}" type="datetimeFigureOut">
              <a:rPr lang="cs-CZ" smtClean="0"/>
              <a:pPr/>
              <a:t>16.3.2012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1EDC-49AF-4BFE-B604-4E3A504918D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26C5439-050C-47CD-8271-9ED681B5A3B8}" type="datetimeFigureOut">
              <a:rPr lang="cs-CZ" smtClean="0"/>
              <a:pPr/>
              <a:t>16.3.2012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4D61EDC-49AF-4BFE-B604-4E3A504918D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C5439-050C-47CD-8271-9ED681B5A3B8}" type="datetimeFigureOut">
              <a:rPr lang="cs-CZ" smtClean="0"/>
              <a:pPr/>
              <a:t>16.3.2012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1EDC-49AF-4BFE-B604-4E3A504918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26C5439-050C-47CD-8271-9ED681B5A3B8}" type="datetimeFigureOut">
              <a:rPr lang="cs-CZ" smtClean="0"/>
              <a:pPr/>
              <a:t>16.3.2012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4D61EDC-49AF-4BFE-B604-4E3A504918D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26C5439-050C-47CD-8271-9ED681B5A3B8}" type="datetimeFigureOut">
              <a:rPr lang="cs-CZ" smtClean="0"/>
              <a:pPr/>
              <a:t>16.3.2012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4D61EDC-49AF-4BFE-B604-4E3A504918D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26C5439-050C-47CD-8271-9ED681B5A3B8}" type="datetimeFigureOut">
              <a:rPr lang="cs-CZ" smtClean="0"/>
              <a:pPr/>
              <a:t>16.3.2012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4D61EDC-49AF-4BFE-B604-4E3A504918D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Im - is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16. 3. 2012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relevance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Kompletnost (počet slov z dotazu)</a:t>
            </a:r>
          </a:p>
          <a:p>
            <a:r>
              <a:rPr lang="cs-CZ" dirty="0" smtClean="0"/>
              <a:t>Obsahová souvislost (příbuzné slova, kontext)</a:t>
            </a:r>
          </a:p>
          <a:p>
            <a:r>
              <a:rPr lang="cs-CZ" dirty="0" smtClean="0"/>
              <a:t>Sémantická vzdálenost (blízkost vztahů)</a:t>
            </a:r>
          </a:p>
          <a:p>
            <a:r>
              <a:rPr lang="cs-CZ" dirty="0" smtClean="0"/>
              <a:t>Vzdálenost nálezu (fyzická vzdálenost relevantních slov)</a:t>
            </a:r>
          </a:p>
          <a:p>
            <a:r>
              <a:rPr lang="cs-CZ" dirty="0" smtClean="0"/>
              <a:t>Hustota nálezů (počet hitů)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Průzkumné stroje (search engine)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Povrchové stroje</a:t>
            </a:r>
          </a:p>
          <a:p>
            <a:pPr>
              <a:buNone/>
            </a:pPr>
            <a:r>
              <a:rPr lang="cs-CZ" dirty="0" smtClean="0"/>
              <a:t>	upřednostňují jazykové znaky:</a:t>
            </a:r>
          </a:p>
          <a:p>
            <a:pPr>
              <a:buNone/>
            </a:pPr>
            <a:r>
              <a:rPr lang="cs-CZ" dirty="0" smtClean="0"/>
              <a:t>	morfologie (forma slov)</a:t>
            </a:r>
          </a:p>
          <a:p>
            <a:pPr>
              <a:buNone/>
            </a:pPr>
            <a:r>
              <a:rPr lang="cs-CZ" dirty="0" smtClean="0"/>
              <a:t>	lexikologie a sémantika (řízené slovníky)</a:t>
            </a:r>
          </a:p>
          <a:p>
            <a:pPr>
              <a:buNone/>
            </a:pPr>
            <a:r>
              <a:rPr lang="cs-CZ" dirty="0" smtClean="0"/>
              <a:t>	syntaktika (větná skladba – resp. konektory různých úrovní analýzy textu)</a:t>
            </a:r>
          </a:p>
          <a:p>
            <a:r>
              <a:rPr lang="cs-CZ" dirty="0" smtClean="0"/>
              <a:t>Hloubkové stroje</a:t>
            </a:r>
          </a:p>
          <a:p>
            <a:pPr>
              <a:buNone/>
            </a:pPr>
            <a:r>
              <a:rPr lang="cs-CZ" dirty="0" smtClean="0"/>
              <a:t>	obsah informací oproti lingvistickým nástrojům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Dolování dat (data mining)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Metody asociace</a:t>
            </a:r>
          </a:p>
          <a:p>
            <a:pPr>
              <a:buNone/>
            </a:pPr>
            <a:r>
              <a:rPr lang="cs-CZ" dirty="0" smtClean="0"/>
              <a:t>	klasické (mezi 2 podmnožinami atributů)</a:t>
            </a:r>
          </a:p>
          <a:p>
            <a:pPr>
              <a:buNone/>
            </a:pPr>
            <a:r>
              <a:rPr lang="cs-CZ" dirty="0" smtClean="0"/>
              <a:t>	transakční (v rámci množiny atributů)</a:t>
            </a:r>
          </a:p>
          <a:p>
            <a:pPr>
              <a:buNone/>
            </a:pPr>
            <a:r>
              <a:rPr lang="cs-CZ" dirty="0" smtClean="0"/>
              <a:t>	agregované (mezi podmnožinou atributů a jejich charakteristikou)</a:t>
            </a:r>
          </a:p>
          <a:p>
            <a:r>
              <a:rPr lang="cs-CZ" dirty="0" smtClean="0"/>
              <a:t>Metody shlukování</a:t>
            </a:r>
          </a:p>
          <a:p>
            <a:pPr>
              <a:buNone/>
            </a:pPr>
            <a:r>
              <a:rPr lang="cs-CZ" dirty="0" smtClean="0"/>
              <a:t>	analyzují, zda se množina objektů přirozeně rozpadá do výrazných podmnožin (shluků) navzájem si podobných objektů a přitom nepodobným ostatním množinám</a:t>
            </a:r>
          </a:p>
          <a:p>
            <a:r>
              <a:rPr lang="cs-CZ" dirty="0" smtClean="0"/>
              <a:t>Rozhodovací stromy</a:t>
            </a:r>
          </a:p>
          <a:p>
            <a:pPr>
              <a:buNone/>
            </a:pPr>
            <a:r>
              <a:rPr lang="cs-CZ" dirty="0" smtClean="0"/>
              <a:t>	množiny objektů zadané atributy s doménami, které jsou rozděleny do klasifikačních tříd. Řazení objektů do tříd podle předpokládaných nebo vstupních atributů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Distribuce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Formy:</a:t>
            </a:r>
          </a:p>
          <a:p>
            <a:r>
              <a:rPr lang="cs-CZ" dirty="0" smtClean="0"/>
              <a:t>formuláře, seznamy a tabulky obsahující data a informace,</a:t>
            </a:r>
          </a:p>
          <a:p>
            <a:r>
              <a:rPr lang="cs-CZ" dirty="0" smtClean="0"/>
              <a:t>seznamy a registry obsahující </a:t>
            </a:r>
            <a:r>
              <a:rPr lang="cs-CZ" dirty="0" err="1" smtClean="0"/>
              <a:t>metadata</a:t>
            </a:r>
            <a:r>
              <a:rPr lang="cs-CZ" dirty="0" smtClean="0"/>
              <a:t>, příp. adresy relevantních dokumentů,</a:t>
            </a:r>
          </a:p>
          <a:p>
            <a:r>
              <a:rPr lang="cs-CZ" dirty="0" smtClean="0"/>
              <a:t>informační mapy, schémata a grafy znázorňující vztahy nebo shluky termínů nebo dokumentů,</a:t>
            </a:r>
          </a:p>
          <a:p>
            <a:r>
              <a:rPr lang="pt-BR" dirty="0" smtClean="0"/>
              <a:t>geografické mapy a </a:t>
            </a:r>
            <a:r>
              <a:rPr lang="cs-CZ" dirty="0" smtClean="0"/>
              <a:t>navigace v prostoru</a:t>
            </a:r>
            <a:r>
              <a:rPr lang="pt-BR" dirty="0" smtClean="0"/>
              <a:t>,</a:t>
            </a:r>
          </a:p>
          <a:p>
            <a:r>
              <a:rPr lang="cs-CZ" dirty="0" smtClean="0"/>
              <a:t>interpretace výsledků expertního vyhledávaní,</a:t>
            </a:r>
          </a:p>
          <a:p>
            <a:r>
              <a:rPr lang="cs-CZ" dirty="0" smtClean="0"/>
              <a:t>analytické studie nebo studijně-rozborové práce,</a:t>
            </a:r>
          </a:p>
          <a:p>
            <a:r>
              <a:rPr lang="cs-CZ" dirty="0" smtClean="0"/>
              <a:t>plné texty relevantních dokumentů.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IS dle obsahu výstupu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agregované zprávy pro management (typické pro transakční IS),</a:t>
            </a:r>
          </a:p>
          <a:p>
            <a:r>
              <a:rPr lang="cs-CZ" dirty="0" smtClean="0"/>
              <a:t>zprávy na vyžádání (Manažerské IS),</a:t>
            </a:r>
          </a:p>
          <a:p>
            <a:r>
              <a:rPr lang="pl-PL" dirty="0" smtClean="0"/>
              <a:t>Informace pro rozhodování (IS na podporu rozhodování),</a:t>
            </a:r>
          </a:p>
          <a:p>
            <a:r>
              <a:rPr lang="cs-CZ" dirty="0" smtClean="0"/>
              <a:t>hodnocení, rady, vysvětlení (expertní systémy),</a:t>
            </a:r>
          </a:p>
          <a:p>
            <a:r>
              <a:rPr lang="cs-CZ" dirty="0" smtClean="0"/>
              <a:t>klíčové indikátory na řízení a strategické rozhodování v podnicích (exekutivní IS),</a:t>
            </a:r>
          </a:p>
          <a:p>
            <a:r>
              <a:rPr lang="cs-CZ" dirty="0" smtClean="0"/>
              <a:t>adresy, příp. plné texty dokumentů (dokumentografické IS),</a:t>
            </a:r>
          </a:p>
          <a:p>
            <a:r>
              <a:rPr lang="cs-CZ" dirty="0" smtClean="0"/>
              <a:t>fakta, souvislosti, sémantické mapy (znalostní a zpravodajské IS).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KIMLIČKA, Š. </a:t>
            </a:r>
            <a:r>
              <a:rPr lang="cs-CZ" dirty="0" err="1" smtClean="0"/>
              <a:t>Princípy</a:t>
            </a:r>
            <a:r>
              <a:rPr lang="cs-CZ" dirty="0" smtClean="0"/>
              <a:t> </a:t>
            </a:r>
            <a:r>
              <a:rPr lang="cs-CZ" dirty="0" err="1" smtClean="0"/>
              <a:t>informačných</a:t>
            </a:r>
            <a:r>
              <a:rPr lang="cs-CZ" dirty="0" smtClean="0"/>
              <a:t> </a:t>
            </a:r>
            <a:r>
              <a:rPr lang="cs-CZ" dirty="0" err="1" smtClean="0"/>
              <a:t>systémov</a:t>
            </a:r>
            <a:r>
              <a:rPr lang="cs-CZ" dirty="0" smtClean="0"/>
              <a:t>. Bratislava: Slovenská technická univerzita, 2006.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Konceptuální model  IS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571604" y="1357298"/>
            <a:ext cx="6430444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928794" y="571480"/>
            <a:ext cx="5590140" cy="5777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informace zpracovává IS?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strukturované data popisující neprostorové </a:t>
            </a:r>
            <a:r>
              <a:rPr lang="cs-CZ" dirty="0"/>
              <a:t>objekty (záznamy v </a:t>
            </a:r>
            <a:r>
              <a:rPr lang="cs-CZ" dirty="0" smtClean="0"/>
              <a:t>databázích, souborech </a:t>
            </a:r>
            <a:r>
              <a:rPr lang="cs-CZ" dirty="0"/>
              <a:t>a pod.) ─ </a:t>
            </a:r>
            <a:r>
              <a:rPr lang="cs-CZ" dirty="0" smtClean="0"/>
              <a:t>dělíme na numerické </a:t>
            </a:r>
            <a:r>
              <a:rPr lang="cs-CZ" dirty="0"/>
              <a:t>a </a:t>
            </a:r>
            <a:r>
              <a:rPr lang="cs-CZ" dirty="0" smtClean="0"/>
              <a:t>nenumerické</a:t>
            </a:r>
            <a:endParaRPr lang="cs-CZ" dirty="0"/>
          </a:p>
          <a:p>
            <a:r>
              <a:rPr lang="cs-CZ" dirty="0" smtClean="0"/>
              <a:t>strukturované data popisující prostorové </a:t>
            </a:r>
            <a:r>
              <a:rPr lang="cs-CZ" dirty="0"/>
              <a:t>objekty </a:t>
            </a:r>
            <a:r>
              <a:rPr lang="cs-CZ" dirty="0" smtClean="0"/>
              <a:t>ve formě souřadnic </a:t>
            </a:r>
            <a:r>
              <a:rPr lang="cs-CZ" dirty="0"/>
              <a:t>(</a:t>
            </a:r>
            <a:r>
              <a:rPr lang="cs-CZ" dirty="0" smtClean="0"/>
              <a:t>geografické informační </a:t>
            </a:r>
            <a:r>
              <a:rPr lang="cs-CZ" dirty="0"/>
              <a:t>systémy) ─ </a:t>
            </a:r>
            <a:r>
              <a:rPr lang="cs-CZ" dirty="0" smtClean="0"/>
              <a:t>převážně </a:t>
            </a:r>
            <a:r>
              <a:rPr lang="cs-CZ" dirty="0"/>
              <a:t>numerické </a:t>
            </a:r>
            <a:r>
              <a:rPr lang="cs-CZ" dirty="0" smtClean="0"/>
              <a:t>data</a:t>
            </a:r>
            <a:r>
              <a:rPr lang="cs-CZ" dirty="0"/>
              <a:t>,</a:t>
            </a:r>
          </a:p>
          <a:p>
            <a:r>
              <a:rPr lang="cs-CZ" dirty="0" smtClean="0"/>
              <a:t>nestrukturované data </a:t>
            </a:r>
            <a:r>
              <a:rPr lang="cs-CZ" dirty="0"/>
              <a:t>(</a:t>
            </a:r>
            <a:r>
              <a:rPr lang="cs-CZ" dirty="0" smtClean="0"/>
              <a:t>volné </a:t>
            </a:r>
            <a:r>
              <a:rPr lang="cs-CZ" dirty="0"/>
              <a:t>texty, záznamy </a:t>
            </a:r>
            <a:r>
              <a:rPr lang="cs-CZ" dirty="0" smtClean="0"/>
              <a:t>rozhovorů </a:t>
            </a:r>
            <a:r>
              <a:rPr lang="cs-CZ" dirty="0"/>
              <a:t>a pod.),</a:t>
            </a:r>
          </a:p>
          <a:p>
            <a:r>
              <a:rPr lang="cs-CZ" dirty="0" err="1" smtClean="0"/>
              <a:t>metadata</a:t>
            </a:r>
            <a:r>
              <a:rPr lang="cs-CZ" dirty="0" smtClean="0"/>
              <a:t> (popis dat pomocí </a:t>
            </a:r>
            <a:r>
              <a:rPr lang="cs-CZ" dirty="0"/>
              <a:t>SGML </a:t>
            </a:r>
            <a:r>
              <a:rPr lang="cs-CZ" dirty="0" smtClean="0"/>
              <a:t>jazyků </a:t>
            </a:r>
            <a:r>
              <a:rPr lang="cs-CZ" dirty="0"/>
              <a:t>─ HTML, XML, </a:t>
            </a:r>
            <a:r>
              <a:rPr lang="cs-CZ" dirty="0" smtClean="0"/>
              <a:t>struktury typu MARC</a:t>
            </a:r>
            <a:r>
              <a:rPr lang="cs-CZ" dirty="0"/>
              <a:t>, Dublin </a:t>
            </a:r>
            <a:r>
              <a:rPr lang="cs-CZ" dirty="0" err="1"/>
              <a:t>Core</a:t>
            </a:r>
            <a:r>
              <a:rPr lang="cs-CZ" dirty="0"/>
              <a:t> a pod.), </a:t>
            </a:r>
            <a:r>
              <a:rPr lang="cs-CZ" dirty="0" smtClean="0"/>
              <a:t>které jsou často spojené s nestrukturovanými daty (plné </a:t>
            </a:r>
            <a:r>
              <a:rPr lang="cs-CZ" dirty="0"/>
              <a:t>texty </a:t>
            </a:r>
            <a:r>
              <a:rPr lang="cs-CZ" dirty="0" smtClean="0"/>
              <a:t>dokumentů </a:t>
            </a:r>
            <a:r>
              <a:rPr lang="cs-CZ" dirty="0"/>
              <a:t>typu </a:t>
            </a:r>
            <a:r>
              <a:rPr lang="cs-CZ" dirty="0" smtClean="0"/>
              <a:t>článek</a:t>
            </a:r>
            <a:r>
              <a:rPr lang="cs-CZ" dirty="0"/>
              <a:t>, </a:t>
            </a:r>
            <a:r>
              <a:rPr lang="cs-CZ" dirty="0" smtClean="0"/>
              <a:t>zpráva</a:t>
            </a:r>
            <a:r>
              <a:rPr lang="cs-CZ" dirty="0"/>
              <a:t>, kniha, ...) </a:t>
            </a:r>
            <a:r>
              <a:rPr lang="cs-CZ" dirty="0" smtClean="0"/>
              <a:t>nebo obrázky, </a:t>
            </a:r>
            <a:r>
              <a:rPr lang="cs-CZ" dirty="0"/>
              <a:t>mapami, </a:t>
            </a:r>
            <a:r>
              <a:rPr lang="cs-CZ" dirty="0" smtClean="0"/>
              <a:t>schématy, multimediálními dokumenty atd.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Interní – externí</a:t>
            </a:r>
          </a:p>
          <a:p>
            <a:r>
              <a:rPr lang="cs-CZ" dirty="0" smtClean="0"/>
              <a:t>Formální – neformální</a:t>
            </a:r>
          </a:p>
          <a:p>
            <a:r>
              <a:rPr lang="cs-CZ" dirty="0" smtClean="0"/>
              <a:t>Otevřené – vázané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Sběr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Přímo (pozorování, měření, snímání – následný zápis dat)</a:t>
            </a:r>
          </a:p>
          <a:p>
            <a:r>
              <a:rPr lang="cs-CZ" dirty="0" smtClean="0"/>
              <a:t>Mechanickým přebíráním dat (výběr z dokumentů, skenování)</a:t>
            </a:r>
          </a:p>
          <a:p>
            <a:r>
              <a:rPr lang="cs-CZ" dirty="0" smtClean="0"/>
              <a:t>Analytické zpracování dokumentů (tvorba metadat)</a:t>
            </a:r>
          </a:p>
          <a:p>
            <a:r>
              <a:rPr lang="cs-CZ" dirty="0" smtClean="0"/>
              <a:t>Nástroje pro sběr (přejímají z jiných zdrojů – softwarové řešení)</a:t>
            </a:r>
          </a:p>
          <a:p>
            <a:r>
              <a:rPr lang="cs-CZ" dirty="0" smtClean="0"/>
              <a:t>Syntéza a předzpracování (ověřování věrohodnosti zdrojů, selekce zdrojů, transformace dat, odvozené atributy)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Ukládání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Dle způsobu zpracování:</a:t>
            </a:r>
            <a:endParaRPr lang="cs-CZ" dirty="0"/>
          </a:p>
          <a:p>
            <a:r>
              <a:rPr lang="cs-CZ" dirty="0"/>
              <a:t>1. </a:t>
            </a:r>
            <a:r>
              <a:rPr lang="cs-CZ" dirty="0" smtClean="0"/>
              <a:t>strukturované informační báze reprezentované </a:t>
            </a:r>
            <a:r>
              <a:rPr lang="cs-CZ" dirty="0"/>
              <a:t>numerickými a </a:t>
            </a:r>
            <a:r>
              <a:rPr lang="cs-CZ" dirty="0" smtClean="0"/>
              <a:t>nenumerickými hodnotami uspořádanými </a:t>
            </a:r>
            <a:r>
              <a:rPr lang="cs-CZ" dirty="0"/>
              <a:t>do </a:t>
            </a:r>
            <a:r>
              <a:rPr lang="cs-CZ" dirty="0" smtClean="0"/>
              <a:t>tabulek</a:t>
            </a:r>
            <a:r>
              <a:rPr lang="cs-CZ" dirty="0"/>
              <a:t>. </a:t>
            </a:r>
            <a:r>
              <a:rPr lang="cs-CZ" dirty="0" smtClean="0"/>
              <a:t>Vypovídají </a:t>
            </a:r>
            <a:r>
              <a:rPr lang="cs-CZ" dirty="0"/>
              <a:t>o </a:t>
            </a:r>
            <a:r>
              <a:rPr lang="cs-CZ" dirty="0" smtClean="0"/>
              <a:t>stavu </a:t>
            </a:r>
            <a:r>
              <a:rPr lang="cs-CZ" dirty="0"/>
              <a:t>a </a:t>
            </a:r>
            <a:r>
              <a:rPr lang="cs-CZ" dirty="0" smtClean="0"/>
              <a:t>vývoji procesů. </a:t>
            </a:r>
            <a:r>
              <a:rPr lang="cs-CZ" dirty="0"/>
              <a:t>Každý záznam </a:t>
            </a:r>
            <a:r>
              <a:rPr lang="cs-CZ" dirty="0" smtClean="0"/>
              <a:t>(řádek tabulky</a:t>
            </a:r>
            <a:r>
              <a:rPr lang="cs-CZ" dirty="0"/>
              <a:t>) má jednoznačný význam, ale </a:t>
            </a:r>
            <a:r>
              <a:rPr lang="cs-CZ" dirty="0" smtClean="0"/>
              <a:t>samotně nemusí mít informační hodnotu </a:t>
            </a:r>
            <a:r>
              <a:rPr lang="cs-CZ" dirty="0"/>
              <a:t>─ </a:t>
            </a:r>
            <a:r>
              <a:rPr lang="cs-CZ" dirty="0" smtClean="0"/>
              <a:t>ta </a:t>
            </a:r>
            <a:r>
              <a:rPr lang="cs-CZ" dirty="0"/>
              <a:t>je </a:t>
            </a:r>
            <a:r>
              <a:rPr lang="cs-CZ" dirty="0" smtClean="0"/>
              <a:t>ve vztahu </a:t>
            </a:r>
            <a:r>
              <a:rPr lang="cs-CZ" dirty="0"/>
              <a:t>s j</a:t>
            </a:r>
            <a:r>
              <a:rPr lang="cs-CZ" dirty="0" smtClean="0"/>
              <a:t>inými záznamy.</a:t>
            </a:r>
            <a:endParaRPr lang="cs-CZ" dirty="0"/>
          </a:p>
          <a:p>
            <a:r>
              <a:rPr lang="cs-CZ" dirty="0"/>
              <a:t>2. </a:t>
            </a:r>
            <a:r>
              <a:rPr lang="cs-CZ" dirty="0" smtClean="0"/>
              <a:t>Nestrukturované </a:t>
            </a:r>
            <a:r>
              <a:rPr lang="cs-CZ" dirty="0"/>
              <a:t>a </a:t>
            </a:r>
            <a:r>
              <a:rPr lang="cs-CZ" dirty="0" err="1" smtClean="0"/>
              <a:t>semi</a:t>
            </a:r>
            <a:r>
              <a:rPr lang="cs-CZ" dirty="0" smtClean="0"/>
              <a:t>-strukturované informační báze </a:t>
            </a:r>
            <a:r>
              <a:rPr lang="cs-CZ" dirty="0"/>
              <a:t>(textové, obrazové</a:t>
            </a:r>
            <a:r>
              <a:rPr lang="cs-CZ" dirty="0" smtClean="0"/>
              <a:t>, multimediální) dokumentů </a:t>
            </a:r>
            <a:r>
              <a:rPr lang="cs-CZ" dirty="0"/>
              <a:t>a </a:t>
            </a:r>
            <a:r>
              <a:rPr lang="cs-CZ" dirty="0" smtClean="0"/>
              <a:t>záznamů. Vypovídající </a:t>
            </a:r>
            <a:r>
              <a:rPr lang="cs-CZ" dirty="0"/>
              <a:t>o </a:t>
            </a:r>
            <a:r>
              <a:rPr lang="cs-CZ" dirty="0" smtClean="0"/>
              <a:t>prostředí</a:t>
            </a:r>
            <a:r>
              <a:rPr lang="cs-CZ" dirty="0"/>
              <a:t>, v </a:t>
            </a:r>
            <a:r>
              <a:rPr lang="cs-CZ" dirty="0" smtClean="0"/>
              <a:t>kterém se </a:t>
            </a:r>
            <a:r>
              <a:rPr lang="cs-CZ" dirty="0"/>
              <a:t>procesy </a:t>
            </a:r>
            <a:r>
              <a:rPr lang="cs-CZ" dirty="0" smtClean="0"/>
              <a:t>odehrávají. </a:t>
            </a:r>
            <a:r>
              <a:rPr lang="cs-CZ" dirty="0"/>
              <a:t>Jeden dokument </a:t>
            </a:r>
            <a:r>
              <a:rPr lang="cs-CZ" dirty="0" smtClean="0"/>
              <a:t>nese ucelenou informaci, která </a:t>
            </a:r>
            <a:r>
              <a:rPr lang="cs-CZ" dirty="0"/>
              <a:t>ale</a:t>
            </a:r>
          </a:p>
          <a:p>
            <a:r>
              <a:rPr lang="cs-CZ" dirty="0" smtClean="0"/>
              <a:t>může </a:t>
            </a:r>
            <a:r>
              <a:rPr lang="cs-CZ" dirty="0"/>
              <a:t>byť </a:t>
            </a:r>
            <a:r>
              <a:rPr lang="cs-CZ" dirty="0" smtClean="0"/>
              <a:t>důležitá </a:t>
            </a:r>
            <a:r>
              <a:rPr lang="cs-CZ" dirty="0"/>
              <a:t>z </a:t>
            </a:r>
            <a:r>
              <a:rPr lang="cs-CZ" dirty="0" smtClean="0"/>
              <a:t>různých hledisek (vazba na kontext).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Zpracovávání a vyhledávání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	Procesy zpracování jsou ovlivněny složitostí operací.</a:t>
            </a:r>
          </a:p>
          <a:p>
            <a:r>
              <a:rPr lang="cs-CZ" dirty="0" smtClean="0"/>
              <a:t>Jednoduché operace</a:t>
            </a:r>
          </a:p>
          <a:p>
            <a:r>
              <a:rPr lang="cs-CZ" dirty="0" smtClean="0"/>
              <a:t>Aritmetické a logické operace</a:t>
            </a:r>
          </a:p>
          <a:p>
            <a:r>
              <a:rPr lang="cs-CZ" dirty="0" smtClean="0"/>
              <a:t>Analýza, syntéza, asociační zpracování (vizualizace vztahů mezi informacemi, atd.)</a:t>
            </a:r>
          </a:p>
          <a:p>
            <a:r>
              <a:rPr lang="cs-CZ" dirty="0" smtClean="0"/>
              <a:t>Analýza vzorců, trendů, vývoje, odchylek, časové řády, geografické údaje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Zpracovávání a vyhledávání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Úroveň a složitost závisí na typu uložených informací:</a:t>
            </a:r>
          </a:p>
          <a:p>
            <a:r>
              <a:rPr lang="cs-CZ" dirty="0" err="1" smtClean="0"/>
              <a:t>Boolovské</a:t>
            </a:r>
            <a:r>
              <a:rPr lang="cs-CZ" dirty="0" smtClean="0"/>
              <a:t> vyhledávání</a:t>
            </a:r>
          </a:p>
          <a:p>
            <a:r>
              <a:rPr lang="cs-CZ" dirty="0" smtClean="0"/>
              <a:t>Vyhledávání dle vzorů</a:t>
            </a:r>
          </a:p>
          <a:p>
            <a:r>
              <a:rPr lang="cs-CZ" dirty="0" smtClean="0"/>
              <a:t>Obsahové (konceptuální vyhledávání) – vazba na sémantiku dotazu – přirození jazyk</a:t>
            </a:r>
          </a:p>
          <a:p>
            <a:r>
              <a:rPr lang="cs-CZ" dirty="0" smtClean="0"/>
              <a:t>Pojmové vyhledávání (systém přebírá intelektuální část zpracování)</a:t>
            </a:r>
          </a:p>
          <a:p>
            <a:r>
              <a:rPr lang="cs-CZ" dirty="0" smtClean="0"/>
              <a:t>Inteligentní vyhledávání (kombinace parametrů)</a:t>
            </a:r>
          </a:p>
          <a:p>
            <a:r>
              <a:rPr lang="cs-CZ" dirty="0" smtClean="0"/>
              <a:t>Vícejazyčné vyhledávání</a:t>
            </a:r>
          </a:p>
          <a:p>
            <a:r>
              <a:rPr lang="cs-CZ" dirty="0" smtClean="0"/>
              <a:t>Vyhledávání v různých typech dat a dokumentů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78</TotalTime>
  <Words>893</Words>
  <Application>Microsoft Office PowerPoint</Application>
  <PresentationFormat>Předvádění na obrazovce (4:3)</PresentationFormat>
  <Paragraphs>116</Paragraphs>
  <Slides>15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Arkýř</vt:lpstr>
      <vt:lpstr>Im - is</vt:lpstr>
      <vt:lpstr>Konceptuální model  IS</vt:lpstr>
      <vt:lpstr>Prezentace aplikace PowerPoint</vt:lpstr>
      <vt:lpstr>Jaké informace zpracovává IS?</vt:lpstr>
      <vt:lpstr>Zdroje informací</vt:lpstr>
      <vt:lpstr>Sběr dat</vt:lpstr>
      <vt:lpstr>Ukládání informací</vt:lpstr>
      <vt:lpstr>Zpracovávání a vyhledávání informací</vt:lpstr>
      <vt:lpstr>Zpracovávání a vyhledávání informací</vt:lpstr>
      <vt:lpstr>Hodnocení relevance informací</vt:lpstr>
      <vt:lpstr>Průzkumné stroje (search engine)</vt:lpstr>
      <vt:lpstr>Dolování dat (data mining)</vt:lpstr>
      <vt:lpstr>Distribuce informací</vt:lpstr>
      <vt:lpstr>Dělení IS dle obsahu výstupu </vt:lpstr>
      <vt:lpstr>Použité 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 Matula</dc:creator>
  <cp:lastModifiedBy>Jan Matula</cp:lastModifiedBy>
  <cp:revision>9</cp:revision>
  <dcterms:created xsi:type="dcterms:W3CDTF">2009-10-22T08:00:01Z</dcterms:created>
  <dcterms:modified xsi:type="dcterms:W3CDTF">2012-03-16T10:47:23Z</dcterms:modified>
</cp:coreProperties>
</file>