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67" r:id="rId18"/>
    <p:sldId id="257" r:id="rId19"/>
    <p:sldId id="258" r:id="rId20"/>
    <p:sldId id="270" r:id="rId21"/>
    <p:sldId id="259" r:id="rId22"/>
    <p:sldId id="260" r:id="rId23"/>
    <p:sldId id="268" r:id="rId24"/>
    <p:sldId id="261" r:id="rId25"/>
    <p:sldId id="262" r:id="rId26"/>
    <p:sldId id="269" r:id="rId27"/>
    <p:sldId id="266" r:id="rId28"/>
    <p:sldId id="271" r:id="rId29"/>
    <p:sldId id="272" r:id="rId30"/>
    <p:sldId id="273" r:id="rId31"/>
    <p:sldId id="263" r:id="rId32"/>
    <p:sldId id="264" r:id="rId33"/>
    <p:sldId id="26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7E7390-7326-4B3C-B998-1AA59DE41FE1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9B1743-D5A0-4B48-8C80-72DCE6B1A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Informační systémy v podnikové sféře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16. 03. 2012 – VIKMA07, KISK FF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0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Automatizovaný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informační </a:t>
            </a:r>
            <a:r>
              <a:rPr lang="cs-CZ" sz="2800" dirty="0"/>
              <a:t>systém fungující s podporou </a:t>
            </a:r>
            <a:r>
              <a:rPr lang="cs-CZ" sz="2800" dirty="0" smtClean="0"/>
              <a:t>informačních </a:t>
            </a:r>
            <a:r>
              <a:rPr lang="cs-CZ" sz="2800" dirty="0"/>
              <a:t>a </a:t>
            </a:r>
            <a:r>
              <a:rPr lang="cs-CZ" sz="2800" dirty="0" smtClean="0"/>
              <a:t>komunikačních </a:t>
            </a:r>
            <a:r>
              <a:rPr lang="cs-CZ" sz="2800" dirty="0"/>
              <a:t>technologií</a:t>
            </a:r>
          </a:p>
          <a:p>
            <a:r>
              <a:rPr lang="cs-CZ" sz="2800" dirty="0"/>
              <a:t>automatizace procesu</a:t>
            </a:r>
          </a:p>
          <a:p>
            <a:r>
              <a:rPr lang="cs-CZ" sz="2800" dirty="0"/>
              <a:t>digitalizace datové základny</a:t>
            </a:r>
          </a:p>
        </p:txBody>
      </p:sp>
    </p:spTree>
    <p:extLst>
      <p:ext uri="{BB962C8B-B14F-4D97-AF65-F5344CB8AC3E}">
        <p14:creationId xmlns:p14="http://schemas.microsoft.com/office/powerpoint/2010/main" val="5242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1. Informacní systémy organizací </a:t>
            </a:r>
            <a:r>
              <a:rPr lang="pl-PL" dirty="0">
                <a:solidFill>
                  <a:srgbClr val="FF0000"/>
                </a:solidFill>
              </a:rPr>
              <a:t>(informace jako ekonomický zdroj)</a:t>
            </a:r>
          </a:p>
          <a:p>
            <a:pPr marL="0" indent="0">
              <a:buNone/>
            </a:pPr>
            <a:r>
              <a:rPr lang="cs-CZ" dirty="0"/>
              <a:t>podnikové </a:t>
            </a:r>
            <a:r>
              <a:rPr lang="cs-CZ" dirty="0" smtClean="0"/>
              <a:t>informační </a:t>
            </a:r>
            <a:r>
              <a:rPr lang="cs-CZ" dirty="0"/>
              <a:t>systémy (BIS -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/>
              <a:t>. </a:t>
            </a:r>
            <a:r>
              <a:rPr lang="cs-CZ" b="1" dirty="0" smtClean="0"/>
              <a:t>Veřejné informační </a:t>
            </a:r>
            <a:r>
              <a:rPr lang="cs-CZ" b="1" dirty="0"/>
              <a:t>systémy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(informace jako ekonomická komodita)</a:t>
            </a:r>
          </a:p>
          <a:p>
            <a:pPr marL="0" indent="0">
              <a:buNone/>
            </a:pPr>
            <a:r>
              <a:rPr lang="cs-CZ" dirty="0"/>
              <a:t>TV, rozhlas, tisk, zpravodajské agentury, knihovny, </a:t>
            </a:r>
            <a:r>
              <a:rPr lang="cs-CZ" dirty="0" smtClean="0"/>
              <a:t>informační </a:t>
            </a:r>
            <a:r>
              <a:rPr lang="cs-CZ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1586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Státní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systémy státní správy a samosprávy, </a:t>
            </a:r>
            <a:r>
              <a:rPr lang="cs-CZ" dirty="0" smtClean="0"/>
              <a:t>informační </a:t>
            </a:r>
            <a:r>
              <a:rPr lang="cs-CZ" dirty="0"/>
              <a:t>systémy </a:t>
            </a:r>
            <a:r>
              <a:rPr lang="cs-CZ" dirty="0" smtClean="0"/>
              <a:t>veřejné </a:t>
            </a:r>
            <a:r>
              <a:rPr lang="cs-CZ" dirty="0"/>
              <a:t>správy (GIS -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Osobní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 jednotlivce</a:t>
            </a:r>
          </a:p>
        </p:txBody>
      </p:sp>
    </p:spTree>
    <p:extLst>
      <p:ext uri="{BB962C8B-B14F-4D97-AF65-F5344CB8AC3E}">
        <p14:creationId xmlns:p14="http://schemas.microsoft.com/office/powerpoint/2010/main" val="41464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Podnikový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r>
              <a:rPr lang="cs-CZ" dirty="0" smtClean="0"/>
              <a:t>informační </a:t>
            </a:r>
            <a:r>
              <a:rPr lang="cs-CZ" dirty="0"/>
              <a:t>systém, provozovaný v kontextu konkrétní organizace</a:t>
            </a:r>
          </a:p>
          <a:p>
            <a:r>
              <a:rPr lang="pl-PL" dirty="0" smtClean="0"/>
              <a:t>účel</a:t>
            </a:r>
            <a:r>
              <a:rPr lang="pl-PL" dirty="0"/>
              <a:t>: správa informací a znalostí a jejich integrace do podnikových procesu za podpory informacních </a:t>
            </a:r>
            <a:r>
              <a:rPr lang="pl-PL" dirty="0" smtClean="0"/>
              <a:t>a </a:t>
            </a:r>
            <a:r>
              <a:rPr lang="cs-CZ" dirty="0" smtClean="0"/>
              <a:t>komunikačních </a:t>
            </a:r>
            <a:r>
              <a:rPr lang="cs-CZ" dirty="0"/>
              <a:t>technologií</a:t>
            </a:r>
          </a:p>
          <a:p>
            <a:r>
              <a:rPr lang="cs-CZ" dirty="0"/>
              <a:t>obsažené informace jsou chápány jako jeden z ekonomických </a:t>
            </a:r>
            <a:r>
              <a:rPr lang="cs-CZ" dirty="0" smtClean="0"/>
              <a:t>zdrojů </a:t>
            </a:r>
            <a:r>
              <a:rPr lang="cs-CZ" dirty="0"/>
              <a:t>(aktiv) organizace</a:t>
            </a:r>
          </a:p>
        </p:txBody>
      </p:sp>
    </p:spTree>
    <p:extLst>
      <p:ext uri="{BB962C8B-B14F-4D97-AF65-F5344CB8AC3E}">
        <p14:creationId xmlns:p14="http://schemas.microsoft.com/office/powerpoint/2010/main" val="3079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podpora ř</a:t>
            </a:r>
            <a:r>
              <a:rPr lang="cs-CZ" b="1" dirty="0" smtClean="0"/>
              <a:t>ídících </a:t>
            </a:r>
            <a:r>
              <a:rPr lang="cs-CZ" b="1" dirty="0"/>
              <a:t>a administrativních funkcí </a:t>
            </a:r>
            <a:r>
              <a:rPr lang="cs-CZ" dirty="0"/>
              <a:t>(slouží </a:t>
            </a:r>
            <a:r>
              <a:rPr lang="cs-CZ" dirty="0" smtClean="0"/>
              <a:t>vnitřním </a:t>
            </a:r>
            <a:r>
              <a:rPr lang="cs-CZ" dirty="0"/>
              <a:t>funkcím organizace)</a:t>
            </a:r>
          </a:p>
          <a:p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: definování strategických </a:t>
            </a:r>
            <a:r>
              <a:rPr lang="cs-CZ" dirty="0" smtClean="0"/>
              <a:t>cílů, </a:t>
            </a:r>
            <a:r>
              <a:rPr lang="cs-CZ" dirty="0"/>
              <a:t>plánování, </a:t>
            </a:r>
            <a:r>
              <a:rPr lang="cs-CZ" dirty="0" smtClean="0"/>
              <a:t>příprava rozpočtu</a:t>
            </a:r>
            <a:endParaRPr lang="cs-CZ" dirty="0"/>
          </a:p>
          <a:p>
            <a:r>
              <a:rPr lang="cs-CZ" dirty="0"/>
              <a:t>administrativa: správa a optimalizace firemních </a:t>
            </a:r>
            <a:r>
              <a:rPr lang="cs-CZ" dirty="0" smtClean="0"/>
              <a:t>zdrojů </a:t>
            </a:r>
            <a:r>
              <a:rPr lang="cs-CZ" dirty="0"/>
              <a:t>- </a:t>
            </a:r>
            <a:r>
              <a:rPr lang="cs-CZ" dirty="0" smtClean="0"/>
              <a:t>zaměstnanců </a:t>
            </a:r>
            <a:r>
              <a:rPr lang="cs-CZ" dirty="0"/>
              <a:t>a jejich č</a:t>
            </a:r>
            <a:r>
              <a:rPr lang="cs-CZ" dirty="0" smtClean="0"/>
              <a:t>inností</a:t>
            </a:r>
            <a:r>
              <a:rPr lang="cs-CZ" dirty="0"/>
              <a:t>, </a:t>
            </a:r>
            <a:r>
              <a:rPr lang="cs-CZ" dirty="0" smtClean="0"/>
              <a:t>inventářů </a:t>
            </a:r>
            <a:r>
              <a:rPr lang="cs-CZ" dirty="0"/>
              <a:t>materiálu, </a:t>
            </a:r>
            <a:r>
              <a:rPr lang="cs-CZ" dirty="0" smtClean="0"/>
              <a:t>přístrojů a vybavení</a:t>
            </a:r>
            <a:r>
              <a:rPr lang="cs-CZ" dirty="0"/>
              <a:t>, prostor, financí</a:t>
            </a:r>
          </a:p>
        </p:txBody>
      </p:sp>
    </p:spTree>
    <p:extLst>
      <p:ext uri="{BB962C8B-B14F-4D97-AF65-F5344CB8AC3E}">
        <p14:creationId xmlns:p14="http://schemas.microsoft.com/office/powerpoint/2010/main" val="31571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podpora řídících a administrativních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systémy na podporu provozu (chodu) firmy </a:t>
            </a:r>
            <a:r>
              <a:rPr lang="pl-PL" dirty="0"/>
              <a:t>- provozní, transakcní </a:t>
            </a:r>
            <a:r>
              <a:rPr lang="pl-PL" dirty="0" smtClean="0"/>
              <a:t>IS - </a:t>
            </a:r>
            <a:r>
              <a:rPr lang="cs-CZ" dirty="0" smtClean="0"/>
              <a:t>ERP </a:t>
            </a:r>
            <a:r>
              <a:rPr lang="cs-CZ" dirty="0"/>
              <a:t>-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r>
              <a:rPr lang="cs-CZ" b="1" dirty="0"/>
              <a:t>systémy na podporu </a:t>
            </a:r>
            <a:r>
              <a:rPr lang="cs-CZ" b="1" dirty="0" smtClean="0"/>
              <a:t>rozhodování</a:t>
            </a:r>
            <a:r>
              <a:rPr lang="cs-CZ" dirty="0" smtClean="0"/>
              <a:t> - </a:t>
            </a:r>
            <a:r>
              <a:rPr lang="en-US" dirty="0" smtClean="0"/>
              <a:t>MIS </a:t>
            </a:r>
            <a:r>
              <a:rPr lang="en-US" dirty="0"/>
              <a:t>- management IS, EIS - executive IS, BI - business intelligence</a:t>
            </a:r>
          </a:p>
          <a:p>
            <a:r>
              <a:rPr lang="cs-CZ" b="1" dirty="0"/>
              <a:t>systémy na podporu </a:t>
            </a:r>
            <a:r>
              <a:rPr lang="cs-CZ" b="1" dirty="0" smtClean="0"/>
              <a:t>plánování</a:t>
            </a:r>
            <a:r>
              <a:rPr lang="cs-CZ" dirty="0" smtClean="0"/>
              <a:t> - </a:t>
            </a:r>
            <a:r>
              <a:rPr lang="en-US" dirty="0" smtClean="0"/>
              <a:t>APS </a:t>
            </a:r>
            <a:r>
              <a:rPr lang="en-US" dirty="0"/>
              <a:t>- advanced planning and scheduling, SCM - supply chain management, HR - human resources</a:t>
            </a:r>
          </a:p>
          <a:p>
            <a:r>
              <a:rPr lang="cs-CZ" b="1" dirty="0"/>
              <a:t>systémy ř</a:t>
            </a:r>
            <a:r>
              <a:rPr lang="cs-CZ" b="1" dirty="0" smtClean="0"/>
              <a:t>ízení vztahů </a:t>
            </a:r>
            <a:r>
              <a:rPr lang="cs-CZ" b="1" dirty="0"/>
              <a:t>se </a:t>
            </a:r>
            <a:r>
              <a:rPr lang="cs-CZ" b="1" dirty="0" smtClean="0"/>
              <a:t>zákazníky</a:t>
            </a:r>
            <a:r>
              <a:rPr lang="cs-CZ" dirty="0" smtClean="0"/>
              <a:t> - CRM </a:t>
            </a:r>
            <a:r>
              <a:rPr lang="cs-CZ" dirty="0"/>
              <a:t>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12235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cs-CZ" dirty="0"/>
              <a:t>2. podpora č</a:t>
            </a:r>
            <a:r>
              <a:rPr lang="cs-CZ" dirty="0" smtClean="0"/>
              <a:t>inností </a:t>
            </a:r>
            <a:r>
              <a:rPr lang="cs-CZ" dirty="0"/>
              <a:t>a služeb organizace (podporují </a:t>
            </a:r>
            <a:r>
              <a:rPr lang="cs-CZ" dirty="0" smtClean="0"/>
              <a:t>účel</a:t>
            </a:r>
            <a:r>
              <a:rPr lang="cs-CZ" dirty="0"/>
              <a:t>, </a:t>
            </a:r>
            <a:r>
              <a:rPr lang="cs-CZ" dirty="0" smtClean="0"/>
              <a:t>kvůli </a:t>
            </a:r>
            <a:r>
              <a:rPr lang="cs-CZ" dirty="0"/>
              <a:t>kterému organizace existuje)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5611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 (computer aided) </a:t>
            </a:r>
            <a:r>
              <a:rPr lang="en-US" dirty="0" err="1"/>
              <a:t>technologie</a:t>
            </a:r>
            <a:r>
              <a:rPr lang="en-US" dirty="0"/>
              <a:t> (CAD, CAM, CIM, CASE...)</a:t>
            </a:r>
          </a:p>
          <a:p>
            <a:r>
              <a:rPr lang="cs-CZ" dirty="0"/>
              <a:t>e-byznys</a:t>
            </a:r>
          </a:p>
          <a:p>
            <a:r>
              <a:rPr lang="cs-CZ" dirty="0" smtClean="0"/>
              <a:t>kancelářské </a:t>
            </a:r>
            <a:r>
              <a:rPr lang="cs-CZ" dirty="0"/>
              <a:t>systémy (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automation</a:t>
            </a:r>
            <a:r>
              <a:rPr lang="cs-CZ" dirty="0"/>
              <a:t>)</a:t>
            </a:r>
          </a:p>
          <a:p>
            <a:r>
              <a:rPr lang="cs-CZ" dirty="0"/>
              <a:t>systémy pro tvorbu a správu dokumentu (DTP - desktop </a:t>
            </a:r>
            <a:r>
              <a:rPr lang="cs-CZ" dirty="0" err="1"/>
              <a:t>publishing</a:t>
            </a:r>
            <a:r>
              <a:rPr lang="cs-CZ" dirty="0"/>
              <a:t>, DMS -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r>
              <a:rPr lang="cs-CZ" dirty="0" err="1"/>
              <a:t>workflow</a:t>
            </a:r>
            <a:r>
              <a:rPr lang="cs-CZ" dirty="0"/>
              <a:t> management</a:t>
            </a:r>
          </a:p>
          <a:p>
            <a:r>
              <a:rPr lang="cs-CZ" dirty="0"/>
              <a:t>automatizované knihovnické systémy, </a:t>
            </a:r>
            <a:r>
              <a:rPr lang="cs-CZ" dirty="0" err="1"/>
              <a:t>dokumentografické</a:t>
            </a:r>
            <a:r>
              <a:rPr lang="cs-CZ" dirty="0"/>
              <a:t> systémy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GIS - geografické </a:t>
            </a:r>
            <a:r>
              <a:rPr lang="cs-CZ" dirty="0" err="1"/>
              <a:t>informacní</a:t>
            </a:r>
            <a:r>
              <a:rPr lang="cs-CZ" dirty="0"/>
              <a:t> systémy</a:t>
            </a:r>
          </a:p>
        </p:txBody>
      </p:sp>
    </p:spTree>
    <p:extLst>
      <p:ext uri="{BB962C8B-B14F-4D97-AF65-F5344CB8AC3E}">
        <p14:creationId xmlns:p14="http://schemas.microsoft.com/office/powerpoint/2010/main" val="39686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Vývojová klasifikace 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6576" y="1315913"/>
            <a:ext cx="4324346" cy="595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2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Průzkumové IS (</a:t>
            </a:r>
            <a:r>
              <a:rPr lang="cs-CZ" b="1" dirty="0" smtClean="0"/>
              <a:t>Information Retrieval </a:t>
            </a:r>
            <a:r>
              <a:rPr lang="cs-CZ" b="1" dirty="0"/>
              <a:t>Systems) </a:t>
            </a:r>
            <a:r>
              <a:rPr lang="cs-CZ" i="1" dirty="0"/>
              <a:t>definované </a:t>
            </a:r>
            <a:r>
              <a:rPr lang="cs-CZ" i="1" dirty="0" smtClean="0"/>
              <a:t>j</a:t>
            </a:r>
            <a:r>
              <a:rPr lang="cs-CZ" dirty="0" smtClean="0"/>
              <a:t>ako </a:t>
            </a:r>
            <a:r>
              <a:rPr lang="pl-PL" dirty="0" smtClean="0"/>
              <a:t>množinu </a:t>
            </a:r>
            <a:r>
              <a:rPr lang="pl-PL" dirty="0"/>
              <a:t>lidí, technologií a </a:t>
            </a:r>
            <a:r>
              <a:rPr lang="pl-PL" dirty="0" smtClean="0"/>
              <a:t>procedur </a:t>
            </a:r>
            <a:r>
              <a:rPr lang="cs-CZ" dirty="0" smtClean="0"/>
              <a:t>(</a:t>
            </a:r>
            <a:r>
              <a:rPr lang="cs-CZ" dirty="0"/>
              <a:t>software), které pomáhají </a:t>
            </a:r>
            <a:r>
              <a:rPr lang="cs-CZ" dirty="0" smtClean="0"/>
              <a:t>vyhledávat </a:t>
            </a:r>
            <a:r>
              <a:rPr lang="pl-PL" dirty="0" smtClean="0"/>
              <a:t>údaje</a:t>
            </a:r>
            <a:r>
              <a:rPr lang="pl-PL" dirty="0"/>
              <a:t>, informace a poznatkové zdroje</a:t>
            </a:r>
          </a:p>
          <a:p>
            <a:pPr marL="0" indent="0" algn="just">
              <a:buNone/>
            </a:pPr>
            <a:r>
              <a:rPr lang="cs-CZ" dirty="0"/>
              <a:t>lokalizované částečně v knihovnách </a:t>
            </a:r>
            <a:r>
              <a:rPr lang="cs-CZ" dirty="0" smtClean="0"/>
              <a:t>nebo </a:t>
            </a:r>
            <a:r>
              <a:rPr lang="pl-PL" dirty="0" smtClean="0"/>
              <a:t>mimo </a:t>
            </a:r>
            <a:r>
              <a:rPr lang="pl-PL" dirty="0"/>
              <a:t>ně. Informace o </a:t>
            </a:r>
            <a:r>
              <a:rPr lang="pl-PL" dirty="0" smtClean="0"/>
              <a:t>dostupných </a:t>
            </a:r>
            <a:r>
              <a:rPr lang="cs-CZ" dirty="0" smtClean="0"/>
              <a:t>zdrojích </a:t>
            </a:r>
            <a:r>
              <a:rPr lang="cs-CZ" dirty="0"/>
              <a:t>jsou získávány, ukládány</a:t>
            </a:r>
            <a:r>
              <a:rPr lang="cs-CZ" dirty="0" smtClean="0"/>
              <a:t>, vyhledávány </a:t>
            </a:r>
            <a:r>
              <a:rPr lang="cs-CZ" dirty="0"/>
              <a:t>a zpřístupňovány dle potřeb</a:t>
            </a:r>
          </a:p>
          <a:p>
            <a:pPr marL="0" indent="0" algn="just">
              <a:buNone/>
            </a:pPr>
            <a:r>
              <a:rPr lang="cs-CZ" dirty="0"/>
              <a:t>uživatelů.</a:t>
            </a:r>
          </a:p>
        </p:txBody>
      </p:sp>
    </p:spTree>
    <p:extLst>
      <p:ext uri="{BB962C8B-B14F-4D97-AF65-F5344CB8AC3E}">
        <p14:creationId xmlns:p14="http://schemas.microsoft.com/office/powerpoint/2010/main" val="33785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rozhodování </a:t>
            </a:r>
            <a:r>
              <a:rPr lang="cs-CZ" b="1" dirty="0"/>
              <a:t>(</a:t>
            </a:r>
            <a:r>
              <a:rPr lang="cs-CZ" b="1" dirty="0" err="1"/>
              <a:t>Decision</a:t>
            </a:r>
            <a:r>
              <a:rPr lang="cs-CZ" b="1" dirty="0"/>
              <a:t> </a:t>
            </a:r>
            <a:r>
              <a:rPr lang="cs-CZ" b="1" dirty="0" smtClean="0"/>
              <a:t>Support Systems</a:t>
            </a:r>
            <a:r>
              <a:rPr lang="cs-CZ" b="1" dirty="0"/>
              <a:t>)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systémy se </a:t>
            </a:r>
            <a:r>
              <a:rPr lang="cs-CZ" dirty="0" smtClean="0"/>
              <a:t>specifickými funkcemi </a:t>
            </a:r>
            <a:r>
              <a:rPr lang="cs-CZ" dirty="0"/>
              <a:t>orientovanými na </a:t>
            </a:r>
            <a:r>
              <a:rPr lang="cs-CZ" dirty="0" smtClean="0"/>
              <a:t>pomoc manažerům </a:t>
            </a:r>
            <a:r>
              <a:rPr lang="cs-CZ" dirty="0"/>
              <a:t>při řešení problémů a </a:t>
            </a:r>
            <a:r>
              <a:rPr lang="cs-CZ" dirty="0" smtClean="0"/>
              <a:t>v rozhodovacích </a:t>
            </a:r>
            <a:r>
              <a:rPr lang="cs-CZ" dirty="0"/>
              <a:t>procesech. Zahrnují lidi</a:t>
            </a:r>
            <a:r>
              <a:rPr lang="cs-CZ" dirty="0" smtClean="0"/>
              <a:t>, </a:t>
            </a:r>
            <a:r>
              <a:rPr lang="en-US" dirty="0" err="1" smtClean="0"/>
              <a:t>procedury</a:t>
            </a:r>
            <a:r>
              <a:rPr lang="en-US" dirty="0"/>
              <a:t>, software a </a:t>
            </a:r>
            <a:r>
              <a:rPr lang="en-US" dirty="0" err="1"/>
              <a:t>účelové</a:t>
            </a:r>
            <a:r>
              <a:rPr lang="en-US" dirty="0"/>
              <a:t> </a:t>
            </a:r>
            <a:r>
              <a:rPr lang="en-US" dirty="0" err="1"/>
              <a:t>databáze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cs-CZ" dirty="0"/>
              <a:t>Pomáhají identifikovat faktory, které vytváří</a:t>
            </a:r>
          </a:p>
          <a:p>
            <a:pPr marL="0" indent="0">
              <a:buNone/>
            </a:pPr>
            <a:r>
              <a:rPr lang="cs-CZ" dirty="0"/>
              <a:t>problémy; poskytují možné cesty </a:t>
            </a:r>
            <a:r>
              <a:rPr lang="cs-CZ" dirty="0" smtClean="0"/>
              <a:t>řešení problémů</a:t>
            </a:r>
            <a:r>
              <a:rPr lang="cs-CZ" dirty="0"/>
              <a:t>; pomáhají vybírat možnosti, </a:t>
            </a:r>
            <a:r>
              <a:rPr lang="cs-CZ" dirty="0" smtClean="0"/>
              <a:t>které jsou </a:t>
            </a:r>
            <a:r>
              <a:rPr lang="cs-CZ" dirty="0"/>
              <a:t>k dispozici k řešení problémů.</a:t>
            </a:r>
          </a:p>
        </p:txBody>
      </p:sp>
    </p:spTree>
    <p:extLst>
      <p:ext uri="{BB962C8B-B14F-4D97-AF65-F5344CB8AC3E}">
        <p14:creationId xmlns:p14="http://schemas.microsoft.com/office/powerpoint/2010/main" val="362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systém umožnující komunikaci a transformaci informací - </a:t>
            </a:r>
            <a:r>
              <a:rPr lang="pl-PL" dirty="0" smtClean="0"/>
              <a:t>časove</a:t>
            </a:r>
            <a:r>
              <a:rPr lang="pl-PL" dirty="0"/>
              <a:t>, </a:t>
            </a:r>
            <a:r>
              <a:rPr lang="pl-PL" dirty="0" smtClean="0"/>
              <a:t>prostorově </a:t>
            </a:r>
            <a:r>
              <a:rPr lang="pl-PL" dirty="0"/>
              <a:t>i co do formy tak, aby byly </a:t>
            </a:r>
            <a:r>
              <a:rPr lang="pl-PL" dirty="0" smtClean="0"/>
              <a:t>lépe </a:t>
            </a:r>
            <a:r>
              <a:rPr lang="cs-CZ" dirty="0" smtClean="0"/>
              <a:t>využity </a:t>
            </a:r>
            <a:r>
              <a:rPr lang="cs-CZ" dirty="0"/>
              <a:t>než v </a:t>
            </a:r>
            <a:r>
              <a:rPr lang="cs-CZ" dirty="0" smtClean="0"/>
              <a:t>původním </a:t>
            </a:r>
            <a:r>
              <a:rPr lang="cs-CZ" dirty="0"/>
              <a:t>stavu (systém, který </a:t>
            </a:r>
            <a:r>
              <a:rPr lang="cs-CZ" dirty="0" smtClean="0"/>
              <a:t>přidává </a:t>
            </a:r>
            <a:r>
              <a:rPr lang="cs-CZ" dirty="0"/>
              <a:t>hodnotu k zpracovávaným č</a:t>
            </a:r>
            <a:r>
              <a:rPr lang="cs-CZ" dirty="0" smtClean="0"/>
              <a:t>i </a:t>
            </a:r>
            <a:r>
              <a:rPr lang="cs-CZ" dirty="0"/>
              <a:t>komunikovaným informacím)</a:t>
            </a:r>
          </a:p>
          <a:p>
            <a:r>
              <a:rPr lang="cs-CZ" dirty="0"/>
              <a:t>speciální typ </a:t>
            </a:r>
            <a:r>
              <a:rPr lang="cs-CZ" dirty="0" smtClean="0"/>
              <a:t>komunikačního </a:t>
            </a:r>
            <a:r>
              <a:rPr lang="cs-CZ" dirty="0"/>
              <a:t>média, jehož cílem je odstranit bariéry v </a:t>
            </a:r>
            <a:r>
              <a:rPr lang="cs-CZ" dirty="0" smtClean="0"/>
              <a:t>přístupu </a:t>
            </a:r>
            <a:r>
              <a:rPr lang="cs-CZ" dirty="0"/>
              <a:t>k informacím</a:t>
            </a:r>
          </a:p>
          <a:p>
            <a:r>
              <a:rPr lang="cs-CZ" dirty="0" smtClean="0"/>
              <a:t>účelové uspořádání </a:t>
            </a:r>
            <a:r>
              <a:rPr lang="cs-CZ" dirty="0"/>
              <a:t>vztahu a </a:t>
            </a:r>
            <a:r>
              <a:rPr lang="cs-CZ" dirty="0" smtClean="0"/>
              <a:t>informačních toků </a:t>
            </a:r>
            <a:r>
              <a:rPr lang="cs-CZ" dirty="0"/>
              <a:t>mezi </a:t>
            </a:r>
            <a:r>
              <a:rPr lang="cs-CZ" dirty="0" smtClean="0"/>
              <a:t>informačními </a:t>
            </a:r>
            <a:r>
              <a:rPr lang="cs-CZ" dirty="0"/>
              <a:t>zdroji, lidmi a technologickými </a:t>
            </a:r>
            <a:r>
              <a:rPr lang="cs-CZ" dirty="0" smtClean="0"/>
              <a:t>prostředky spolu </a:t>
            </a:r>
            <a:r>
              <a:rPr lang="pl-PL" dirty="0" smtClean="0"/>
              <a:t>s </a:t>
            </a:r>
            <a:r>
              <a:rPr lang="pl-PL" dirty="0"/>
              <a:t>procesy zpracování a komunikace informací</a:t>
            </a:r>
          </a:p>
          <a:p>
            <a:r>
              <a:rPr lang="cs-CZ" dirty="0"/>
              <a:t>model reálného </a:t>
            </a:r>
            <a:r>
              <a:rPr lang="cs-CZ" dirty="0" smtClean="0"/>
              <a:t>světa</a:t>
            </a:r>
            <a:r>
              <a:rPr lang="cs-CZ" dirty="0"/>
              <a:t>, jehož základními prvky jsou informace</a:t>
            </a:r>
          </a:p>
        </p:txBody>
      </p:sp>
    </p:spTree>
    <p:extLst>
      <p:ext uri="{BB962C8B-B14F-4D97-AF65-F5344CB8AC3E}">
        <p14:creationId xmlns:p14="http://schemas.microsoft.com/office/powerpoint/2010/main" val="38285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DSS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4896793" cy="385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9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Expertní systémy (Expert Systems)</a:t>
            </a:r>
          </a:p>
          <a:p>
            <a:pPr marL="0" indent="0">
              <a:buNone/>
            </a:pPr>
            <a:r>
              <a:rPr lang="cs-CZ" dirty="0"/>
              <a:t>jsou specifickým druhem </a:t>
            </a:r>
            <a:r>
              <a:rPr lang="cs-CZ" dirty="0" smtClean="0"/>
              <a:t>informačních systémů</a:t>
            </a:r>
            <a:r>
              <a:rPr lang="cs-CZ" dirty="0"/>
              <a:t>, které pomoci software </a:t>
            </a:r>
            <a:r>
              <a:rPr lang="cs-CZ" dirty="0" smtClean="0"/>
              <a:t>poskytují </a:t>
            </a:r>
            <a:r>
              <a:rPr lang="es-ES" dirty="0" err="1" smtClean="0"/>
              <a:t>služby</a:t>
            </a:r>
            <a:r>
              <a:rPr lang="es-ES" dirty="0"/>
              <a:t>, </a:t>
            </a:r>
            <a:r>
              <a:rPr lang="es-ES" dirty="0" err="1"/>
              <a:t>které</a:t>
            </a:r>
            <a:r>
              <a:rPr lang="es-ES" dirty="0"/>
              <a:t> se </a:t>
            </a:r>
            <a:r>
              <a:rPr lang="es-ES" dirty="0" err="1"/>
              <a:t>očekávají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expertů</a:t>
            </a:r>
            <a:r>
              <a:rPr lang="es-ES" dirty="0"/>
              <a:t>. </a:t>
            </a:r>
            <a:r>
              <a:rPr lang="es-ES" dirty="0" err="1" smtClean="0"/>
              <a:t>Jsou</a:t>
            </a:r>
            <a:r>
              <a:rPr lang="cs-CZ" dirty="0" smtClean="0"/>
              <a:t> naprogramované </a:t>
            </a:r>
            <a:r>
              <a:rPr lang="cs-CZ" dirty="0"/>
              <a:t>imitovat </a:t>
            </a:r>
            <a:r>
              <a:rPr lang="cs-CZ" dirty="0" smtClean="0"/>
              <a:t>myšlenkové postupy </a:t>
            </a:r>
            <a:r>
              <a:rPr lang="cs-CZ" dirty="0"/>
              <a:t>expertů a připravit </a:t>
            </a:r>
            <a:r>
              <a:rPr lang="cs-CZ" dirty="0" smtClean="0"/>
              <a:t>návrhy rozhodnutí </a:t>
            </a:r>
            <a:r>
              <a:rPr lang="cs-CZ" dirty="0"/>
              <a:t>na výběr </a:t>
            </a:r>
            <a:r>
              <a:rPr lang="cs-CZ" dirty="0" smtClean="0"/>
              <a:t>nejlepších partikulárních </a:t>
            </a:r>
            <a:r>
              <a:rPr lang="cs-CZ" dirty="0"/>
              <a:t>řešení </a:t>
            </a:r>
            <a:r>
              <a:rPr lang="cs-CZ" dirty="0" smtClean="0"/>
              <a:t>problémových situací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93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Manažerské informační systémy</a:t>
            </a:r>
          </a:p>
          <a:p>
            <a:pPr marL="0" indent="0">
              <a:buNone/>
            </a:pPr>
            <a:r>
              <a:rPr lang="cs-CZ" b="1" dirty="0"/>
              <a:t>(Management Information Systems)</a:t>
            </a:r>
          </a:p>
          <a:p>
            <a:pPr marL="0" indent="0">
              <a:buNone/>
            </a:pPr>
            <a:r>
              <a:rPr lang="pl-PL" dirty="0"/>
              <a:t>zahrnují lidi, technologie a procedury</a:t>
            </a:r>
            <a:r>
              <a:rPr lang="pl-PL" dirty="0" smtClean="0"/>
              <a:t>, </a:t>
            </a:r>
            <a:r>
              <a:rPr lang="cs-CZ" dirty="0" smtClean="0"/>
              <a:t>které </a:t>
            </a:r>
            <a:r>
              <a:rPr lang="cs-CZ" dirty="0"/>
              <a:t>slouží na organizační plánování</a:t>
            </a:r>
            <a:r>
              <a:rPr lang="cs-CZ" dirty="0" smtClean="0"/>
              <a:t>, operační </a:t>
            </a:r>
            <a:r>
              <a:rPr lang="cs-CZ" dirty="0"/>
              <a:t>a řídící přístup a </a:t>
            </a:r>
            <a:r>
              <a:rPr lang="cs-CZ" dirty="0" smtClean="0"/>
              <a:t>využívání lidských </a:t>
            </a:r>
            <a:r>
              <a:rPr lang="cs-CZ" dirty="0"/>
              <a:t>a materiálních zdrojů.</a:t>
            </a:r>
          </a:p>
        </p:txBody>
      </p:sp>
    </p:spTree>
    <p:extLst>
      <p:ext uri="{BB962C8B-B14F-4D97-AF65-F5344CB8AC3E}">
        <p14:creationId xmlns:p14="http://schemas.microsoft.com/office/powerpoint/2010/main" val="41670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MIS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5000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Systémy na přímé </a:t>
            </a:r>
            <a:r>
              <a:rPr lang="cs-CZ" b="1" dirty="0" smtClean="0"/>
              <a:t>řízení technologických </a:t>
            </a:r>
            <a:r>
              <a:rPr lang="cs-CZ" b="1" dirty="0"/>
              <a:t>procesů.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Jsou to systémy </a:t>
            </a:r>
            <a:r>
              <a:rPr lang="cs-CZ" b="1" dirty="0"/>
              <a:t>pracujíce v </a:t>
            </a:r>
            <a:r>
              <a:rPr lang="cs-CZ" b="1" dirty="0" smtClean="0"/>
              <a:t>on-line-</a:t>
            </a:r>
            <a:r>
              <a:rPr lang="cs-CZ" b="1" dirty="0" err="1" smtClean="0"/>
              <a:t>real</a:t>
            </a:r>
            <a:r>
              <a:rPr lang="cs-CZ" b="1" dirty="0" smtClean="0"/>
              <a:t>-</a:t>
            </a:r>
            <a:r>
              <a:rPr lang="cs-CZ" b="1" dirty="0" err="1" smtClean="0"/>
              <a:t>time</a:t>
            </a:r>
            <a:r>
              <a:rPr lang="cs-CZ" b="1" dirty="0" smtClean="0"/>
              <a:t> (</a:t>
            </a:r>
            <a:r>
              <a:rPr lang="cs-CZ" b="1" dirty="0"/>
              <a:t>OLRT) </a:t>
            </a:r>
            <a:r>
              <a:rPr lang="cs-CZ" dirty="0"/>
              <a:t>režimu určené na přímé </a:t>
            </a:r>
            <a:r>
              <a:rPr lang="cs-CZ" dirty="0" smtClean="0"/>
              <a:t>řízení technologických </a:t>
            </a:r>
            <a:r>
              <a:rPr lang="cs-CZ" dirty="0"/>
              <a:t>procesů, např</a:t>
            </a:r>
            <a:r>
              <a:rPr lang="cs-CZ" dirty="0" smtClean="0"/>
              <a:t>. prostřednictvím </a:t>
            </a:r>
            <a:r>
              <a:rPr lang="cs-CZ" dirty="0"/>
              <a:t>NC strojů (</a:t>
            </a:r>
            <a:r>
              <a:rPr lang="cs-CZ" dirty="0" err="1" smtClean="0"/>
              <a:t>numeric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/>
              <a:t>) připojených na počítače.</a:t>
            </a:r>
          </a:p>
          <a:p>
            <a:pPr marL="0" indent="0">
              <a:buNone/>
            </a:pPr>
            <a:r>
              <a:rPr lang="pt-BR" dirty="0"/>
              <a:t>Integrováním přímého řízení procesů </a:t>
            </a:r>
            <a:r>
              <a:rPr lang="pt-BR" dirty="0" smtClean="0"/>
              <a:t>s</a:t>
            </a:r>
            <a:r>
              <a:rPr lang="cs-CZ" dirty="0" smtClean="0"/>
              <a:t> organizací </a:t>
            </a:r>
            <a:r>
              <a:rPr lang="cs-CZ" dirty="0"/>
              <a:t>výroby, zásobovaní a </a:t>
            </a:r>
            <a:r>
              <a:rPr lang="cs-CZ" dirty="0" smtClean="0"/>
              <a:t>expedice vznikají </a:t>
            </a:r>
            <a:r>
              <a:rPr lang="cs-CZ" dirty="0"/>
              <a:t>integrované výrobní </a:t>
            </a:r>
            <a:r>
              <a:rPr lang="cs-CZ" dirty="0" smtClean="0"/>
              <a:t>informační systémy </a:t>
            </a:r>
            <a:r>
              <a:rPr lang="cs-CZ" dirty="0"/>
              <a:t>(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/>
              <a:t>– CIM).</a:t>
            </a:r>
          </a:p>
        </p:txBody>
      </p:sp>
    </p:spTree>
    <p:extLst>
      <p:ext uri="{BB962C8B-B14F-4D97-AF65-F5344CB8AC3E}">
        <p14:creationId xmlns:p14="http://schemas.microsoft.com/office/powerpoint/2010/main" val="30795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vrcholového </a:t>
            </a:r>
            <a:r>
              <a:rPr lang="cs-CZ" b="1" dirty="0"/>
              <a:t>řízení (EIS – IS), </a:t>
            </a:r>
            <a:r>
              <a:rPr lang="cs-CZ" dirty="0" smtClean="0"/>
              <a:t>které zabezpečují </a:t>
            </a:r>
            <a:r>
              <a:rPr lang="cs-CZ" dirty="0"/>
              <a:t>vrchol řídící pyramidy, slouží</a:t>
            </a:r>
          </a:p>
          <a:p>
            <a:pPr marL="0" indent="0">
              <a:buNone/>
            </a:pPr>
            <a:r>
              <a:rPr lang="cs-CZ" dirty="0"/>
              <a:t>především vrcholovému </a:t>
            </a:r>
            <a:r>
              <a:rPr lang="cs-CZ" dirty="0" smtClean="0"/>
              <a:t>managementu </a:t>
            </a:r>
            <a:r>
              <a:rPr lang="pl-PL" dirty="0" smtClean="0"/>
              <a:t>podniku</a:t>
            </a:r>
            <a:r>
              <a:rPr lang="pl-PL" dirty="0"/>
              <a:t>. Jsou to „osobní“ IS pro </a:t>
            </a:r>
            <a:r>
              <a:rPr lang="pl-PL" dirty="0" smtClean="0"/>
              <a:t>manažery </a:t>
            </a:r>
            <a:r>
              <a:rPr lang="cs-CZ" dirty="0" smtClean="0"/>
              <a:t>na </a:t>
            </a:r>
            <a:r>
              <a:rPr lang="cs-CZ" dirty="0"/>
              <a:t>úrovni strategického plánování. Na </a:t>
            </a:r>
            <a:r>
              <a:rPr lang="cs-CZ" dirty="0" smtClean="0"/>
              <a:t>rozdíl </a:t>
            </a:r>
            <a:r>
              <a:rPr lang="pl-PL" dirty="0" smtClean="0"/>
              <a:t>od </a:t>
            </a:r>
            <a:r>
              <a:rPr lang="pl-PL" dirty="0"/>
              <a:t>MIS se EIS zajímá o informace z </a:t>
            </a:r>
            <a:r>
              <a:rPr lang="pl-PL" dirty="0" smtClean="0"/>
              <a:t>okolí podniku </a:t>
            </a:r>
            <a:r>
              <a:rPr lang="pl-PL" dirty="0"/>
              <a:t>(technické inovace, trh, banka</a:t>
            </a:r>
            <a:r>
              <a:rPr lang="pl-PL" dirty="0" smtClean="0"/>
              <a:t>, </a:t>
            </a:r>
            <a:r>
              <a:rPr lang="cs-CZ" dirty="0" smtClean="0"/>
              <a:t>konkurence </a:t>
            </a:r>
            <a:r>
              <a:rPr lang="cs-CZ" dirty="0"/>
              <a:t>apod.). EIS umožňují přístup </a:t>
            </a:r>
            <a:r>
              <a:rPr lang="cs-CZ" dirty="0" smtClean="0"/>
              <a:t>k externím </a:t>
            </a:r>
            <a:r>
              <a:rPr lang="cs-CZ" dirty="0"/>
              <a:t>datům a sumarizují </a:t>
            </a:r>
            <a:r>
              <a:rPr lang="cs-CZ" dirty="0" smtClean="0"/>
              <a:t>interní podnikové </a:t>
            </a:r>
            <a:r>
              <a:rPr lang="cs-CZ" dirty="0"/>
              <a:t>informace do nejvyšší </a:t>
            </a:r>
            <a:r>
              <a:rPr lang="cs-CZ" dirty="0" smtClean="0"/>
              <a:t>úrovně agregace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7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EIS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5596757" cy="357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Srovnání </a:t>
            </a:r>
            <a:r>
              <a:rPr lang="cs-CZ"/>
              <a:t>MIS &amp;</a:t>
            </a:r>
            <a:r>
              <a:rPr lang="cs-CZ" smtClean="0"/>
              <a:t> </a:t>
            </a:r>
            <a:r>
              <a:rPr lang="cs-CZ" dirty="0"/>
              <a:t>DSS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606981" cy="24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Obr. EIS a jeho propojení na DIS a FIS přes IS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528223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Kancelářské IS (Office </a:t>
            </a:r>
            <a:r>
              <a:rPr lang="cs-CZ" b="1" dirty="0" err="1" smtClean="0"/>
              <a:t>Automation</a:t>
            </a:r>
            <a:r>
              <a:rPr lang="cs-CZ" b="1" dirty="0" smtClean="0"/>
              <a:t> – OA)</a:t>
            </a:r>
          </a:p>
          <a:p>
            <a:pPr marL="0" indent="0">
              <a:buNone/>
            </a:pPr>
            <a:r>
              <a:rPr lang="cs-CZ" dirty="0" smtClean="0"/>
              <a:t>Obsahují textové procesory, faxy, kopírovací přístroje, zařízení na optické čtení dokumentů, el. Poštu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4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ypické </a:t>
            </a:r>
            <a:r>
              <a:rPr lang="cs-CZ" dirty="0"/>
              <a:t>problémy ř</a:t>
            </a:r>
            <a:r>
              <a:rPr lang="cs-CZ" dirty="0" smtClean="0"/>
              <a:t>ešené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</a:t>
            </a:r>
            <a:r>
              <a:rPr lang="cs-CZ" dirty="0"/>
              <a:t>informací (pro poznání, pro rozhodování, pro realizaci </a:t>
            </a:r>
            <a:r>
              <a:rPr lang="cs-CZ" dirty="0" smtClean="0"/>
              <a:t>určité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r>
              <a:rPr lang="cs-CZ" dirty="0"/>
              <a:t>)</a:t>
            </a:r>
          </a:p>
          <a:p>
            <a:r>
              <a:rPr lang="cs-CZ" dirty="0"/>
              <a:t>složitost (</a:t>
            </a:r>
            <a:r>
              <a:rPr lang="cs-CZ" dirty="0" err="1"/>
              <a:t>complexity</a:t>
            </a:r>
            <a:r>
              <a:rPr lang="cs-CZ" dirty="0"/>
              <a:t>)</a:t>
            </a:r>
          </a:p>
          <a:p>
            <a:r>
              <a:rPr lang="cs-CZ" dirty="0" smtClean="0"/>
              <a:t>znovu-použitelnost </a:t>
            </a:r>
            <a:r>
              <a:rPr lang="cs-CZ" dirty="0"/>
              <a:t>(</a:t>
            </a:r>
            <a:r>
              <a:rPr lang="cs-CZ" dirty="0" err="1"/>
              <a:t>reusability</a:t>
            </a:r>
            <a:r>
              <a:rPr lang="cs-CZ" dirty="0"/>
              <a:t>)</a:t>
            </a:r>
          </a:p>
          <a:p>
            <a:r>
              <a:rPr lang="cs-CZ" dirty="0"/>
              <a:t>automatizace</a:t>
            </a:r>
          </a:p>
          <a:p>
            <a:r>
              <a:rPr lang="cs-CZ" dirty="0"/>
              <a:t>komunikace</a:t>
            </a:r>
          </a:p>
          <a:p>
            <a:r>
              <a:rPr lang="cs-CZ" dirty="0" smtClean="0"/>
              <a:t>bezpečnost</a:t>
            </a:r>
            <a:r>
              <a:rPr lang="cs-CZ" dirty="0"/>
              <a:t>, spolehlivost, minimalizace rizik…</a:t>
            </a:r>
          </a:p>
        </p:txBody>
      </p:sp>
    </p:spTree>
    <p:extLst>
      <p:ext uri="{BB962C8B-B14F-4D97-AF65-F5344CB8AC3E}">
        <p14:creationId xmlns:p14="http://schemas.microsoft.com/office/powerpoint/2010/main" val="24251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Útvarové systémy (</a:t>
            </a:r>
            <a:r>
              <a:rPr lang="cs-CZ" b="1" dirty="0" err="1" smtClean="0"/>
              <a:t>Departmental</a:t>
            </a:r>
            <a:r>
              <a:rPr lang="cs-CZ" b="1" dirty="0" smtClean="0"/>
              <a:t> Systems – DS)</a:t>
            </a:r>
          </a:p>
          <a:p>
            <a:pPr marL="0" indent="0">
              <a:buNone/>
            </a:pPr>
            <a:r>
              <a:rPr lang="cs-CZ" dirty="0" smtClean="0"/>
              <a:t>Jsou často spojením TPS, DSS a OA, ale jejich rozsah je redukovaný na určitý útvar nebo místo.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Dokumentografické</a:t>
            </a:r>
            <a:r>
              <a:rPr lang="cs-CZ" b="1" dirty="0" smtClean="0"/>
              <a:t> (DIS) a faktografické (FIS) IS </a:t>
            </a:r>
            <a:r>
              <a:rPr lang="cs-CZ" dirty="0" smtClean="0"/>
              <a:t>zpracovávají a poskytují odborné a vědecké informace sloužící k podpoře strategického rozhodování a plánování. Nejčastěji existují propojení z EIS na DIS nebo FIS přes informační portály.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7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Dělení IS dle obsahu výstupu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agregované</a:t>
            </a:r>
            <a:r>
              <a:rPr lang="en-US" dirty="0"/>
              <a:t> </a:t>
            </a:r>
            <a:r>
              <a:rPr lang="en-US" dirty="0" err="1"/>
              <a:t>zprávy</a:t>
            </a:r>
            <a:r>
              <a:rPr lang="en-US" dirty="0"/>
              <a:t> pro management (</a:t>
            </a:r>
            <a:r>
              <a:rPr lang="en-US" dirty="0" err="1"/>
              <a:t>typické</a:t>
            </a:r>
            <a:r>
              <a:rPr lang="en-US" dirty="0"/>
              <a:t> </a:t>
            </a:r>
            <a:r>
              <a:rPr lang="en-US" dirty="0" smtClean="0"/>
              <a:t>pro</a:t>
            </a:r>
            <a:r>
              <a:rPr lang="cs-CZ" dirty="0" smtClean="0"/>
              <a:t> transakční </a:t>
            </a:r>
            <a:r>
              <a:rPr lang="cs-CZ" dirty="0"/>
              <a:t>IS),</a:t>
            </a:r>
          </a:p>
          <a:p>
            <a:r>
              <a:rPr lang="cs-CZ" dirty="0" smtClean="0"/>
              <a:t>zprávy </a:t>
            </a:r>
            <a:r>
              <a:rPr lang="cs-CZ" dirty="0"/>
              <a:t>na vyžádání (Manažerské IS),</a:t>
            </a:r>
          </a:p>
          <a:p>
            <a:r>
              <a:rPr lang="pl-PL" dirty="0" smtClean="0"/>
              <a:t>nformace </a:t>
            </a:r>
            <a:r>
              <a:rPr lang="pl-PL" dirty="0"/>
              <a:t>pro rozhodování (IS na </a:t>
            </a:r>
            <a:r>
              <a:rPr lang="pl-PL" dirty="0" smtClean="0"/>
              <a:t>podporu </a:t>
            </a:r>
            <a:r>
              <a:rPr lang="cs-CZ" dirty="0" smtClean="0"/>
              <a:t>rozhodování</a:t>
            </a:r>
            <a:r>
              <a:rPr lang="cs-CZ" dirty="0"/>
              <a:t>),</a:t>
            </a:r>
          </a:p>
          <a:p>
            <a:r>
              <a:rPr lang="cs-CZ" dirty="0" smtClean="0"/>
              <a:t>hodnocení</a:t>
            </a:r>
            <a:r>
              <a:rPr lang="cs-CZ" dirty="0"/>
              <a:t>, rady, vysvětlení (expertní systémy),</a:t>
            </a:r>
          </a:p>
          <a:p>
            <a:r>
              <a:rPr lang="cs-CZ" dirty="0" smtClean="0"/>
              <a:t>klíčové </a:t>
            </a:r>
            <a:r>
              <a:rPr lang="cs-CZ" dirty="0"/>
              <a:t>indikátory na řízení a strategické rozhodování </a:t>
            </a:r>
            <a:r>
              <a:rPr lang="cs-CZ" dirty="0" smtClean="0"/>
              <a:t>v podnicích </a:t>
            </a:r>
            <a:r>
              <a:rPr lang="cs-CZ" dirty="0"/>
              <a:t>(exekutivní IS),</a:t>
            </a:r>
          </a:p>
          <a:p>
            <a:r>
              <a:rPr lang="cs-CZ" dirty="0" smtClean="0"/>
              <a:t>adresy</a:t>
            </a:r>
            <a:r>
              <a:rPr lang="cs-CZ" dirty="0"/>
              <a:t>, příp. plné texty dokumentů (</a:t>
            </a:r>
            <a:r>
              <a:rPr lang="cs-CZ" dirty="0" err="1" smtClean="0"/>
              <a:t>dokumentografické</a:t>
            </a:r>
            <a:r>
              <a:rPr lang="cs-CZ" dirty="0" smtClean="0"/>
              <a:t> IS</a:t>
            </a:r>
            <a:r>
              <a:rPr lang="cs-CZ" dirty="0"/>
              <a:t>),</a:t>
            </a:r>
          </a:p>
          <a:p>
            <a:r>
              <a:rPr lang="cs-CZ" dirty="0" smtClean="0"/>
              <a:t>fakta</a:t>
            </a:r>
            <a:r>
              <a:rPr lang="cs-CZ" dirty="0"/>
              <a:t>, souvislosti, sémantické mapy (znalostní </a:t>
            </a:r>
            <a:r>
              <a:rPr lang="cs-CZ" dirty="0" smtClean="0"/>
              <a:t>a zpravodajské </a:t>
            </a:r>
            <a:r>
              <a:rPr lang="cs-CZ" dirty="0"/>
              <a:t>IS).</a:t>
            </a:r>
          </a:p>
        </p:txBody>
      </p:sp>
    </p:spTree>
    <p:extLst>
      <p:ext uri="{BB962C8B-B14F-4D97-AF65-F5344CB8AC3E}">
        <p14:creationId xmlns:p14="http://schemas.microsoft.com/office/powerpoint/2010/main" val="4106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dle </a:t>
            </a:r>
            <a:r>
              <a:rPr lang="cs-CZ" dirty="0" err="1"/>
              <a:t>Vickeryho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anglický informační vědec B. C. </a:t>
            </a:r>
            <a:r>
              <a:rPr lang="cs-CZ" dirty="0" err="1" smtClean="0"/>
              <a:t>Vickery</a:t>
            </a:r>
            <a:r>
              <a:rPr lang="cs-CZ" dirty="0" smtClean="0"/>
              <a:t> chápe </a:t>
            </a:r>
            <a:r>
              <a:rPr lang="cs-CZ" dirty="0"/>
              <a:t>IS jako propojení zdrojů a </a:t>
            </a:r>
            <a:r>
              <a:rPr lang="cs-CZ" dirty="0" smtClean="0"/>
              <a:t>příjemců informací</a:t>
            </a:r>
            <a:r>
              <a:rPr lang="cs-CZ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37706"/>
            <a:ext cx="5530949" cy="340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6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Dělení IS dle jejich vztahu k systému</a:t>
            </a:r>
            <a:br>
              <a:rPr lang="cs-CZ" dirty="0"/>
            </a:br>
            <a:r>
              <a:rPr lang="cs-CZ" dirty="0"/>
              <a:t>řízení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5720481" cy="43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model IS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86" y="2348880"/>
            <a:ext cx="65151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2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cíle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získávání informací - </a:t>
            </a:r>
            <a:r>
              <a:rPr lang="cs-CZ" sz="3200" b="1" dirty="0"/>
              <a:t>receptor</a:t>
            </a:r>
          </a:p>
          <a:p>
            <a:r>
              <a:rPr lang="cs-CZ" sz="3200" dirty="0"/>
              <a:t>ukládání informací (jejich fixace v prostoru a </a:t>
            </a:r>
            <a:r>
              <a:rPr lang="cs-CZ" sz="3200" dirty="0" smtClean="0"/>
              <a:t>čase</a:t>
            </a:r>
            <a:r>
              <a:rPr lang="cs-CZ" sz="3200" dirty="0"/>
              <a:t>) - </a:t>
            </a:r>
            <a:r>
              <a:rPr lang="cs-CZ" sz="3200" b="1" dirty="0" smtClean="0"/>
              <a:t>paměť</a:t>
            </a:r>
            <a:endParaRPr lang="cs-CZ" sz="3200" b="1" dirty="0"/>
          </a:p>
          <a:p>
            <a:r>
              <a:rPr lang="cs-CZ" sz="3200" dirty="0"/>
              <a:t>transformace (zpracování) informací - </a:t>
            </a:r>
            <a:r>
              <a:rPr lang="cs-CZ" sz="3200" b="1" dirty="0"/>
              <a:t>procesor</a:t>
            </a:r>
          </a:p>
          <a:p>
            <a:r>
              <a:rPr lang="cs-CZ" sz="3200" dirty="0" smtClean="0"/>
              <a:t>přenos </a:t>
            </a:r>
            <a:r>
              <a:rPr lang="cs-CZ" sz="3200" dirty="0"/>
              <a:t>informací - </a:t>
            </a:r>
            <a:r>
              <a:rPr lang="cs-CZ" sz="3200" b="1" dirty="0"/>
              <a:t>efektor</a:t>
            </a:r>
          </a:p>
        </p:txBody>
      </p:sp>
    </p:spTree>
    <p:extLst>
      <p:ext uri="{BB962C8B-B14F-4D97-AF65-F5344CB8AC3E}">
        <p14:creationId xmlns:p14="http://schemas.microsoft.com/office/powerpoint/2010/main" val="10081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subsystém 1 </a:t>
            </a:r>
            <a:r>
              <a:rPr lang="cs-CZ" b="1" dirty="0" smtClean="0"/>
              <a:t>– lidé</a:t>
            </a:r>
          </a:p>
          <a:p>
            <a:r>
              <a:rPr lang="cs-CZ" dirty="0" smtClean="0"/>
              <a:t>tvůrci </a:t>
            </a:r>
            <a:r>
              <a:rPr lang="cs-CZ" dirty="0"/>
              <a:t>(</a:t>
            </a:r>
            <a:r>
              <a:rPr lang="cs-CZ" dirty="0" smtClean="0"/>
              <a:t>autoři</a:t>
            </a:r>
            <a:r>
              <a:rPr lang="cs-CZ" dirty="0"/>
              <a:t>) informací</a:t>
            </a:r>
          </a:p>
          <a:p>
            <a:r>
              <a:rPr lang="cs-CZ" dirty="0"/>
              <a:t>uživatelé informací (klienti)</a:t>
            </a:r>
          </a:p>
          <a:p>
            <a:r>
              <a:rPr lang="cs-CZ" dirty="0"/>
              <a:t>zpracovatelé, správci, </a:t>
            </a:r>
            <a:r>
              <a:rPr lang="cs-CZ" dirty="0" smtClean="0"/>
              <a:t>zprostředkovatelé informací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subsystém 2 </a:t>
            </a:r>
            <a:r>
              <a:rPr lang="cs-CZ" b="1" dirty="0" smtClean="0"/>
              <a:t>– informace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1. informace </a:t>
            </a:r>
            <a:r>
              <a:rPr lang="cs-CZ" dirty="0">
                <a:solidFill>
                  <a:srgbClr val="FF0000"/>
                </a:solidFill>
              </a:rPr>
              <a:t>jako ekonomický zdroj</a:t>
            </a:r>
          </a:p>
          <a:p>
            <a:r>
              <a:rPr lang="cs-CZ" dirty="0" smtClean="0"/>
              <a:t>IS jako </a:t>
            </a:r>
            <a:r>
              <a:rPr lang="cs-CZ" dirty="0"/>
              <a:t>jeden z pomocných subsystému organizace (instituce, firmy), </a:t>
            </a:r>
            <a:r>
              <a:rPr lang="cs-CZ" dirty="0" smtClean="0"/>
              <a:t>zaměřený </a:t>
            </a:r>
            <a:r>
              <a:rPr lang="cs-CZ" dirty="0"/>
              <a:t>na podporu </a:t>
            </a:r>
            <a:r>
              <a:rPr lang="cs-CZ" dirty="0" smtClean="0"/>
              <a:t>její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endParaRPr lang="cs-CZ" dirty="0"/>
          </a:p>
          <a:p>
            <a:r>
              <a:rPr lang="cs-CZ" dirty="0"/>
              <a:t>provozovatel: každá obchodní i neobchodní organizace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2. informace jako komodita (zboží)</a:t>
            </a:r>
          </a:p>
          <a:p>
            <a:r>
              <a:rPr lang="cs-CZ" dirty="0" smtClean="0"/>
              <a:t>IS jako </a:t>
            </a:r>
            <a:r>
              <a:rPr lang="cs-CZ" dirty="0"/>
              <a:t>"</a:t>
            </a:r>
            <a:r>
              <a:rPr lang="cs-CZ" dirty="0" smtClean="0"/>
              <a:t>produkční</a:t>
            </a:r>
            <a:r>
              <a:rPr lang="cs-CZ" dirty="0"/>
              <a:t>" systém organizace (instituce, firmy), jejímž základním produktem č</a:t>
            </a:r>
            <a:r>
              <a:rPr lang="cs-CZ" dirty="0" smtClean="0"/>
              <a:t>i službou jsou </a:t>
            </a:r>
            <a:r>
              <a:rPr lang="cs-CZ" dirty="0"/>
              <a:t>informace (v tom </a:t>
            </a:r>
            <a:r>
              <a:rPr lang="cs-CZ" dirty="0" smtClean="0"/>
              <a:t>případe </a:t>
            </a:r>
            <a:r>
              <a:rPr lang="cs-CZ" dirty="0"/>
              <a:t>i tato organizace musí mít vlastní </a:t>
            </a:r>
            <a:r>
              <a:rPr lang="cs-CZ" dirty="0" smtClean="0"/>
              <a:t>IS zaměřený </a:t>
            </a:r>
            <a:r>
              <a:rPr lang="cs-CZ" dirty="0"/>
              <a:t>na </a:t>
            </a:r>
            <a:r>
              <a:rPr lang="cs-CZ" dirty="0" smtClean="0"/>
              <a:t>podporu vlastního </a:t>
            </a:r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)</a:t>
            </a:r>
          </a:p>
          <a:p>
            <a:r>
              <a:rPr lang="cs-CZ" dirty="0"/>
              <a:t>provozovatel: sektor </a:t>
            </a:r>
            <a:r>
              <a:rPr lang="cs-CZ" dirty="0" smtClean="0"/>
              <a:t>informačních </a:t>
            </a:r>
            <a:r>
              <a:rPr lang="cs-CZ" dirty="0"/>
              <a:t>služeb, </a:t>
            </a:r>
            <a:r>
              <a:rPr lang="cs-CZ" dirty="0" smtClean="0"/>
              <a:t>informační průmysl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733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subsystém 3 - </a:t>
            </a:r>
            <a:r>
              <a:rPr lang="cs-CZ" b="1" dirty="0" smtClean="0"/>
              <a:t>prostředky umožňující </a:t>
            </a:r>
            <a:r>
              <a:rPr lang="cs-CZ" b="1" dirty="0"/>
              <a:t>práci s </a:t>
            </a:r>
            <a:r>
              <a:rPr lang="cs-CZ" b="1" dirty="0" smtClean="0"/>
              <a:t>informacemi </a:t>
            </a:r>
            <a:r>
              <a:rPr lang="cs-CZ" b="1" dirty="0"/>
              <a:t>(</a:t>
            </a:r>
            <a:r>
              <a:rPr lang="cs-CZ" b="1" dirty="0" smtClean="0"/>
              <a:t>informační </a:t>
            </a:r>
            <a:r>
              <a:rPr lang="cs-CZ" b="1" dirty="0"/>
              <a:t>infrastruktura</a:t>
            </a:r>
            <a:r>
              <a:rPr lang="cs-CZ" b="1" dirty="0" smtClean="0"/>
              <a:t>)</a:t>
            </a:r>
            <a:endParaRPr lang="cs-CZ" dirty="0" smtClean="0"/>
          </a:p>
          <a:p>
            <a:r>
              <a:rPr lang="cs-CZ" dirty="0" smtClean="0"/>
              <a:t>jazyky</a:t>
            </a:r>
            <a:endParaRPr lang="cs-CZ" dirty="0"/>
          </a:p>
          <a:p>
            <a:r>
              <a:rPr lang="cs-CZ" dirty="0" smtClean="0"/>
              <a:t>informační </a:t>
            </a:r>
            <a:r>
              <a:rPr lang="cs-CZ" dirty="0"/>
              <a:t>a </a:t>
            </a:r>
            <a:r>
              <a:rPr lang="cs-CZ" dirty="0" smtClean="0"/>
              <a:t>komunikační </a:t>
            </a:r>
            <a:r>
              <a:rPr lang="cs-CZ" dirty="0"/>
              <a:t>technologie (hardware - </a:t>
            </a:r>
            <a:r>
              <a:rPr lang="cs-CZ" dirty="0" smtClean="0"/>
              <a:t>počítače </a:t>
            </a:r>
            <a:r>
              <a:rPr lang="cs-CZ" dirty="0"/>
              <a:t>a periférie, sítové prvky, software)</a:t>
            </a:r>
          </a:p>
          <a:p>
            <a:r>
              <a:rPr lang="pl-PL" dirty="0"/>
              <a:t>pracovní postupy, techniky a metody</a:t>
            </a:r>
          </a:p>
          <a:p>
            <a:r>
              <a:rPr lang="cs-CZ" dirty="0"/>
              <a:t>materiální </a:t>
            </a:r>
            <a:r>
              <a:rPr lang="cs-CZ" dirty="0" smtClean="0"/>
              <a:t>zabezpečení </a:t>
            </a:r>
            <a:r>
              <a:rPr lang="cs-CZ" dirty="0"/>
              <a:t>(budovy...)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755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IS z hlediska zpracování informací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85698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5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IS – viz. obr.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4608512" cy="133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 descr="zivotni cyklus 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052736"/>
            <a:ext cx="3096344" cy="518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1251</Words>
  <Application>Microsoft Office PowerPoint</Application>
  <PresentationFormat>Předvádění na obrazovce (4:3)</PresentationFormat>
  <Paragraphs>128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Urbanistický</vt:lpstr>
      <vt:lpstr>Informační systémy v podnikové sféře</vt:lpstr>
      <vt:lpstr>Informační Systém</vt:lpstr>
      <vt:lpstr>Typické problémy řešené IS</vt:lpstr>
      <vt:lpstr>Obecný model IS</vt:lpstr>
      <vt:lpstr>Základní cíle IS</vt:lpstr>
      <vt:lpstr>Prvky IS</vt:lpstr>
      <vt:lpstr>Prvky IS</vt:lpstr>
      <vt:lpstr>Typy IS z hlediska zpracování informací</vt:lpstr>
      <vt:lpstr>Životní cyklus IS – viz. obr.</vt:lpstr>
      <vt:lpstr>Automatizovaný IS</vt:lpstr>
      <vt:lpstr>Typy IS</vt:lpstr>
      <vt:lpstr>Typy IS</vt:lpstr>
      <vt:lpstr>IS organizací</vt:lpstr>
      <vt:lpstr>IS organizací</vt:lpstr>
      <vt:lpstr>1. podpora řídících a administrativních funkcí</vt:lpstr>
      <vt:lpstr>2. podpora činností a služeb organizace (podporují účel, kvůli kterému organizace existuje)</vt:lpstr>
      <vt:lpstr>Vývojová klasifikace IS</vt:lpstr>
      <vt:lpstr>Typologie IS</vt:lpstr>
      <vt:lpstr>Typologie IS (pokračování)</vt:lpstr>
      <vt:lpstr>Obr. DSS</vt:lpstr>
      <vt:lpstr>Typologie IS (pokračování)</vt:lpstr>
      <vt:lpstr>Typologie IS (pokračování)</vt:lpstr>
      <vt:lpstr>Obr. MIS</vt:lpstr>
      <vt:lpstr>Typologie IS (pokračování)</vt:lpstr>
      <vt:lpstr>Typologie IS (pokračování)</vt:lpstr>
      <vt:lpstr>Obr. EIS</vt:lpstr>
      <vt:lpstr>Srovnání MIS &amp; DSS</vt:lpstr>
      <vt:lpstr>Obr. EIS a jeho propojení na DIS a FIS přes IS</vt:lpstr>
      <vt:lpstr>Podpůrné IS</vt:lpstr>
      <vt:lpstr>Podpůrné IS</vt:lpstr>
      <vt:lpstr>Dělení IS dle obsahu výstupu</vt:lpstr>
      <vt:lpstr>Typologie IS dle Vickeryho</vt:lpstr>
      <vt:lpstr>Dělení IS dle jejich vztahu k systému řízení</vt:lpstr>
    </vt:vector>
  </TitlesOfParts>
  <Company>AutoCont 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Matula</dc:creator>
  <cp:lastModifiedBy>Jan Matula</cp:lastModifiedBy>
  <cp:revision>9</cp:revision>
  <dcterms:created xsi:type="dcterms:W3CDTF">2010-10-15T07:05:14Z</dcterms:created>
  <dcterms:modified xsi:type="dcterms:W3CDTF">2012-03-16T10:49:54Z</dcterms:modified>
</cp:coreProperties>
</file>