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4F29-F350-479C-9959-71345C8DDAC9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8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99AC-5EB5-430A-A2A0-4D5EC1B82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7F0A1-DFCA-4A46-B25C-E011D1E09AFC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E057A-D95F-4A3E-999E-E2A4B4A67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AE4F-EF06-4CB5-97EA-09DACF7BFDBE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C37B0-0359-4DC3-BAE4-978DF8DEA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E6900-5BA7-4BBE-AE40-CED8088A07B8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1204-915C-424D-A846-ED059F4C4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6754C-AF9E-4DB0-9F75-4B9CBB1A782C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EDEF3-5AA9-4EF8-814A-D9A8FAC3C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32899-8E2D-441E-B991-BC447B500629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C3E17-F03A-4DBA-8333-A9A4055E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ovací čár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82CD-B836-407F-A224-EB7AD1B55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1613-A076-44EB-B689-92BAA36DB933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F0DA-D6B6-4CB0-B79A-F0A35AB76813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24288-46C4-40A9-8F9B-E9CF6DA5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9461-2953-45D0-A601-119400FD6629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3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3214-4043-46C2-A585-1102D9A53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A6FE-AC27-42C0-B511-9057E1A2E589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A83A7-021A-41E3-AA27-371626936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99526-A880-446D-B8EC-CBC218E916F4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F34A-9CBF-4182-B42E-4E9C9D390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005A6E-DB7F-4F15-A781-9E546CEF99E9}" type="datetimeFigureOut">
              <a:rPr lang="en-US"/>
              <a:pPr>
                <a:defRPr/>
              </a:pPr>
              <a:t>4/10/2013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C00EBE-8AE3-44B0-8A3E-7FEAF5C0C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89" r:id="rId2"/>
    <p:sldLayoutId id="2147483696" r:id="rId3"/>
    <p:sldLayoutId id="2147483690" r:id="rId4"/>
    <p:sldLayoutId id="2147483697" r:id="rId5"/>
    <p:sldLayoutId id="2147483691" r:id="rId6"/>
    <p:sldLayoutId id="2147483692" r:id="rId7"/>
    <p:sldLayoutId id="2147483698" r:id="rId8"/>
    <p:sldLayoutId id="2147483699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CE116B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AC0C58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CE116B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CE116B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by.cz/index.php?option=com_content&amp;view=article&amp;id=35&amp;Itemid=1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gnesia-litera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kk.cz/suk-cteme-vsichn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jlp.jugendliteratur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by.org/index.php?id=270" TargetMode="External"/><Relationship Id="rId2" Type="http://schemas.openxmlformats.org/officeDocument/2006/relationships/hyperlink" Target="http://www.ibby.org/index.php?id=118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ma.s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ldrenslibrary.org/servlet/WhiteRavens?title=Czech&amp;nbsp;Republic&amp;where=country='Czech+Republic'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Literární ceny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Zlatá stuha</a:t>
            </a:r>
            <a:endParaRPr lang="cs-CZ" smtClean="0"/>
          </a:p>
          <a:p>
            <a:pPr lvl="1"/>
            <a:r>
              <a:rPr lang="cs-CZ" smtClean="0"/>
              <a:t>Vznik: 1992</a:t>
            </a:r>
          </a:p>
          <a:p>
            <a:pPr lvl="1"/>
            <a:r>
              <a:rPr lang="cs-CZ" smtClean="0"/>
              <a:t>Vyhlašuje se jednou za rok (za uplynulé období)</a:t>
            </a:r>
          </a:p>
          <a:p>
            <a:pPr lvl="1"/>
            <a:r>
              <a:rPr lang="cs-CZ" smtClean="0"/>
              <a:t>Každá kategorie má svou nezávislou porotu</a:t>
            </a:r>
          </a:p>
          <a:p>
            <a:pPr lvl="1"/>
            <a:r>
              <a:rPr lang="cs-CZ" smtClean="0"/>
              <a:t>Nominaci: v Liberci</a:t>
            </a:r>
          </a:p>
          <a:p>
            <a:pPr lvl="1"/>
            <a:r>
              <a:rPr lang="cs-CZ" smtClean="0"/>
              <a:t>Vyhlášení výsledků: v Praze</a:t>
            </a:r>
          </a:p>
          <a:p>
            <a:pPr lvl="1"/>
            <a:r>
              <a:rPr lang="cs-CZ" smtClean="0"/>
              <a:t>Zaštiťují Česká sekce IBBY, Obec spisovatelů, Klub ilustrátorů dětské knihy a Obec překladatelů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„Domácí“ ceny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Zlatá stuha (2)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Kategorie: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Výtvarná část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Knihy pro začínající čtenáře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Beletrie pro děti a mládež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Literatura faktu pro děti a mládež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Výtvarný počin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Literární část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Knihy pro začínající čtenáře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Beletrie pro děti a mládež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Literatura faktu pro děti a mládež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Překladová část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Beletrie pro děti a mládež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Literatura faktu pro děti a mládež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Zvláštní ocenění</a:t>
            </a:r>
          </a:p>
          <a:p>
            <a:pPr marL="128016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defRPr/>
            </a:pPr>
            <a:r>
              <a:rPr lang="cs-CZ" dirty="0" smtClean="0"/>
              <a:t>Nakladatelský počin</a:t>
            </a:r>
          </a:p>
          <a:p>
            <a:pPr marL="1280477" lvl="3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Zlatá stuha za celoživotní přínos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hlinkClick r:id="rId2"/>
              </a:rPr>
              <a:t>Magnesia Litera</a:t>
            </a: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Od 2002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Vyhlašuje ji občanské sdružení Litera, podílejí se Akademie věd ČR, České centrum PEN klubu, Obec překladatelů, Obec spisovatelů, Svaz českých nakladatelů a knihkupců, česká sekce IBBY, nadace Český literární fond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Není cenou výhradně za literaturu pro děti a mládež!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Kategorie: 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za prózu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za poezii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za literaturu pro děti a mládež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</a:t>
            </a:r>
            <a:r>
              <a:rPr lang="cs-CZ" dirty="0" smtClean="0"/>
              <a:t>pro </a:t>
            </a:r>
            <a:r>
              <a:rPr lang="cs-CZ" dirty="0" smtClean="0"/>
              <a:t>objev roku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za překladovou knihu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za literaturu faktu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Litera za nakladatelský čin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Magnesia Litera – Kniha roku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Cena čtenářů</a:t>
            </a:r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r>
              <a:rPr lang="cs-CZ" dirty="0" smtClean="0"/>
              <a:t>Anketa (!) </a:t>
            </a:r>
            <a:r>
              <a:rPr lang="cs-CZ" dirty="0" smtClean="0">
                <a:hlinkClick r:id="rId2"/>
              </a:rPr>
              <a:t>SUK – Čteme všichni</a:t>
            </a:r>
            <a:endParaRPr lang="cs-CZ" dirty="0" smtClean="0"/>
          </a:p>
          <a:p>
            <a:pPr lvl="1"/>
            <a:r>
              <a:rPr lang="cs-CZ" dirty="0" smtClean="0"/>
              <a:t>Vznik: 1993</a:t>
            </a:r>
          </a:p>
          <a:p>
            <a:pPr lvl="1"/>
            <a:r>
              <a:rPr lang="cs-CZ" dirty="0" smtClean="0"/>
              <a:t>O nejoblíbenější knihu uplynulého roku</a:t>
            </a:r>
          </a:p>
          <a:p>
            <a:pPr lvl="1"/>
            <a:r>
              <a:rPr lang="cs-CZ" dirty="0" smtClean="0"/>
              <a:t>Od ledna do března</a:t>
            </a:r>
          </a:p>
          <a:p>
            <a:pPr lvl="1"/>
            <a:r>
              <a:rPr lang="cs-CZ" dirty="0" smtClean="0"/>
              <a:t>Kategorie:</a:t>
            </a:r>
          </a:p>
          <a:p>
            <a:pPr lvl="2"/>
            <a:r>
              <a:rPr lang="cs-CZ" dirty="0" smtClean="0"/>
              <a:t>Cena </a:t>
            </a:r>
            <a:r>
              <a:rPr lang="cs-CZ" dirty="0" smtClean="0"/>
              <a:t>dětí - anketa</a:t>
            </a:r>
            <a:endParaRPr lang="cs-CZ" dirty="0" smtClean="0"/>
          </a:p>
          <a:p>
            <a:pPr lvl="2"/>
            <a:r>
              <a:rPr lang="cs-CZ" dirty="0" smtClean="0"/>
              <a:t>Cena </a:t>
            </a:r>
            <a:r>
              <a:rPr lang="cs-CZ" dirty="0" smtClean="0"/>
              <a:t>knihovníků - anketa</a:t>
            </a:r>
            <a:endParaRPr lang="cs-CZ" dirty="0" smtClean="0"/>
          </a:p>
          <a:p>
            <a:pPr lvl="2"/>
            <a:r>
              <a:rPr lang="cs-CZ" dirty="0" smtClean="0"/>
              <a:t>Cena Noci s Andersenem</a:t>
            </a:r>
          </a:p>
          <a:p>
            <a:pPr lvl="2"/>
            <a:r>
              <a:rPr lang="cs-CZ" dirty="0" smtClean="0"/>
              <a:t>Cena učitelů za přínos k rozvoji dětského čtenářství – </a:t>
            </a:r>
            <a:r>
              <a:rPr lang="cs-CZ" dirty="0" smtClean="0"/>
              <a:t>na základě poroty složené z učitelů českého jazyka a </a:t>
            </a:r>
            <a:r>
              <a:rPr lang="cs-CZ" dirty="0" smtClean="0"/>
              <a:t>literatury, hodnotí nově vydané knihy českých autorů</a:t>
            </a:r>
            <a:endParaRPr lang="cs-CZ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cs-CZ" smtClean="0"/>
              <a:t>Další:</a:t>
            </a:r>
          </a:p>
          <a:p>
            <a:pPr lvl="1"/>
            <a:r>
              <a:rPr lang="cs-CZ" smtClean="0"/>
              <a:t>Moje kniha</a:t>
            </a:r>
          </a:p>
          <a:p>
            <a:pPr lvl="1"/>
            <a:r>
              <a:rPr lang="cs-CZ" smtClean="0"/>
              <a:t>Kniha mého srdce</a:t>
            </a:r>
          </a:p>
          <a:p>
            <a:pPr lvl="1"/>
            <a:r>
              <a:rPr lang="cs-CZ" smtClean="0"/>
              <a:t>Cena nakladatelství Albatros</a:t>
            </a:r>
          </a:p>
          <a:p>
            <a:pPr lvl="1"/>
            <a:r>
              <a:rPr lang="cs-CZ" sz="1400" smtClean="0"/>
              <a:t>(a mnohé jiné)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Definice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Funkce: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Informační a orientační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Propagační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Regulační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Obranná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err="1" smtClean="0"/>
              <a:t>Autoreferenční</a:t>
            </a: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Selektivní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Typologie: mnohost kritérií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Podle literárních druhů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Podle žánrů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Podle jazyka díla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(relativně) bez limitů X vázáno – na věk/pohlaví/původ autora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Podle lokality: národní, mezinárodní, (internacionální)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Podle toho, kdo rozhoduje: odborníci X recipienti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Zástupný symbol pro obsah 3" descr="bez názv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0" y="325438"/>
            <a:ext cx="3886200" cy="62531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Zástupný symbol pro obsah 3" descr="životopis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2857" b="12756"/>
          <a:stretch>
            <a:fillRect/>
          </a:stretch>
        </p:blipFill>
        <p:spPr>
          <a:xfrm>
            <a:off x="1828800" y="457200"/>
            <a:ext cx="6032500" cy="6172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Ceny za literaturu</a:t>
            </a:r>
            <a:br>
              <a:rPr lang="cs-CZ" smtClean="0"/>
            </a:br>
            <a:r>
              <a:rPr lang="cs-CZ" smtClean="0"/>
              <a:t> pro děti a mládež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USA: </a:t>
            </a:r>
            <a:r>
              <a:rPr lang="cs-CZ" dirty="0" err="1" smtClean="0"/>
              <a:t>The</a:t>
            </a:r>
            <a:r>
              <a:rPr lang="cs-CZ" dirty="0" smtClean="0"/>
              <a:t> John </a:t>
            </a:r>
            <a:r>
              <a:rPr lang="cs-CZ" dirty="0" err="1" smtClean="0"/>
              <a:t>Newbery</a:t>
            </a:r>
            <a:r>
              <a:rPr lang="cs-CZ" dirty="0" smtClean="0"/>
              <a:t> </a:t>
            </a:r>
            <a:r>
              <a:rPr lang="cs-CZ" dirty="0" err="1" smtClean="0"/>
              <a:t>Medal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Randolph</a:t>
            </a:r>
            <a:r>
              <a:rPr lang="cs-CZ" dirty="0" smtClean="0"/>
              <a:t> </a:t>
            </a:r>
            <a:r>
              <a:rPr lang="cs-CZ" dirty="0" err="1" smtClean="0"/>
              <a:t>Caldecott</a:t>
            </a:r>
            <a:r>
              <a:rPr lang="cs-CZ" dirty="0" smtClean="0"/>
              <a:t> </a:t>
            </a:r>
            <a:r>
              <a:rPr lang="cs-CZ" dirty="0" err="1" smtClean="0"/>
              <a:t>Medal</a:t>
            </a:r>
            <a:endParaRPr lang="cs-CZ" dirty="0" smtClean="0"/>
          </a:p>
          <a:p>
            <a:r>
              <a:rPr lang="cs-CZ" dirty="0" smtClean="0"/>
              <a:t>Velká Británie: </a:t>
            </a:r>
            <a:r>
              <a:rPr lang="cs-CZ" dirty="0" err="1" smtClean="0"/>
              <a:t>Guardian</a:t>
            </a:r>
            <a:r>
              <a:rPr lang="cs-CZ" dirty="0" smtClean="0"/>
              <a:t> </a:t>
            </a:r>
            <a:r>
              <a:rPr lang="cs-CZ" dirty="0" err="1" smtClean="0"/>
              <a:t>Awards</a:t>
            </a:r>
            <a:r>
              <a:rPr lang="cs-CZ" dirty="0" smtClean="0"/>
              <a:t>, Carnegie </a:t>
            </a:r>
            <a:r>
              <a:rPr lang="cs-CZ" dirty="0" err="1" smtClean="0"/>
              <a:t>Medal</a:t>
            </a:r>
            <a:r>
              <a:rPr lang="cs-CZ" dirty="0" smtClean="0"/>
              <a:t> in </a:t>
            </a:r>
            <a:r>
              <a:rPr lang="cs-CZ" dirty="0" err="1" smtClean="0"/>
              <a:t>Literature</a:t>
            </a:r>
            <a:endParaRPr lang="cs-CZ" dirty="0" smtClean="0"/>
          </a:p>
          <a:p>
            <a:r>
              <a:rPr lang="cs-CZ" dirty="0" smtClean="0"/>
              <a:t>Francie: </a:t>
            </a:r>
            <a:r>
              <a:rPr lang="cs-CZ" dirty="0" err="1" smtClean="0"/>
              <a:t>Prix</a:t>
            </a:r>
            <a:r>
              <a:rPr lang="cs-CZ" dirty="0" smtClean="0"/>
              <a:t> </a:t>
            </a:r>
            <a:r>
              <a:rPr lang="cs-CZ" dirty="0" err="1" smtClean="0"/>
              <a:t>Sorcière</a:t>
            </a:r>
            <a:endParaRPr lang="cs-CZ" dirty="0" smtClean="0"/>
          </a:p>
          <a:p>
            <a:r>
              <a:rPr lang="cs-CZ" dirty="0" smtClean="0"/>
              <a:t>Německo: </a:t>
            </a:r>
            <a:r>
              <a:rPr lang="cs-CZ" dirty="0" err="1" smtClean="0">
                <a:hlinkClick r:id="rId2"/>
              </a:rPr>
              <a:t>Deutscher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Jugendliteraturpreis</a:t>
            </a:r>
            <a:r>
              <a:rPr lang="cs-CZ" dirty="0" smtClean="0">
                <a:hlinkClick r:id="rId2"/>
              </a:rPr>
              <a:t> </a:t>
            </a:r>
            <a:r>
              <a:rPr lang="cs-CZ" dirty="0" smtClean="0"/>
              <a:t>– získala ji Iva Procházková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 zahraničí - příklady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hlinkClick r:id="rId2"/>
              </a:rPr>
              <a:t>Cena Hanse Christiana Andersena (Hans Christian Andersen </a:t>
            </a:r>
            <a:r>
              <a:rPr lang="cs-CZ" dirty="0" err="1" smtClean="0">
                <a:hlinkClick r:id="rId2"/>
              </a:rPr>
              <a:t>Awards</a:t>
            </a:r>
            <a:r>
              <a:rPr lang="cs-CZ" dirty="0" smtClean="0">
                <a:hlinkClick r:id="rId2"/>
              </a:rPr>
              <a:t>)</a:t>
            </a: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Iniciátorka: </a:t>
            </a:r>
            <a:r>
              <a:rPr lang="cs-CZ" dirty="0" err="1" smtClean="0"/>
              <a:t>Jella</a:t>
            </a:r>
            <a:r>
              <a:rPr lang="cs-CZ" dirty="0" smtClean="0"/>
              <a:t> </a:t>
            </a:r>
            <a:r>
              <a:rPr lang="cs-CZ" dirty="0" err="1" smtClean="0"/>
              <a:t>Lepman</a:t>
            </a: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Vznik: 1956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Od 1966 kategorie ilustrátorů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IBBY (z dalších ocenění: IBBY-</a:t>
            </a:r>
            <a:r>
              <a:rPr lang="cs-CZ" dirty="0" err="1" smtClean="0"/>
              <a:t>Asahi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</a:t>
            </a:r>
            <a:r>
              <a:rPr lang="cs-CZ" dirty="0" err="1" smtClean="0"/>
              <a:t>Promotion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IBBY </a:t>
            </a:r>
            <a:r>
              <a:rPr lang="cs-CZ" dirty="0" err="1" smtClean="0">
                <a:hlinkClick r:id="rId3"/>
              </a:rPr>
              <a:t>Honour</a:t>
            </a:r>
            <a:r>
              <a:rPr lang="cs-CZ" dirty="0" smtClean="0">
                <a:hlinkClick r:id="rId3"/>
              </a:rPr>
              <a:t> List</a:t>
            </a:r>
            <a:r>
              <a:rPr lang="cs-CZ" dirty="0" smtClean="0"/>
              <a:t>)  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Za celoživotní přínos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Každé dva roky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Nominace: jednotlivé národní sekce IBBY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Vítěze vybírá mezinárodní porota složená z odborníků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Časopis </a:t>
            </a:r>
            <a:r>
              <a:rPr lang="cs-CZ" dirty="0" err="1" smtClean="0"/>
              <a:t>Bookbird</a:t>
            </a: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dirty="0" smtClean="0"/>
              <a:t>1980 Bohumil Říha; 1968 Jiří Trnka, 1988 Dušan </a:t>
            </a:r>
            <a:r>
              <a:rPr lang="cs-CZ" dirty="0" err="1" smtClean="0"/>
              <a:t>Kállay</a:t>
            </a:r>
            <a:r>
              <a:rPr lang="cs-CZ" dirty="0" smtClean="0"/>
              <a:t>, 1992 Květa </a:t>
            </a:r>
            <a:r>
              <a:rPr lang="cs-CZ" dirty="0" smtClean="0"/>
              <a:t>Pacovská; 2012 Petr </a:t>
            </a:r>
            <a:r>
              <a:rPr lang="cs-CZ" dirty="0" err="1" smtClean="0"/>
              <a:t>Sís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smtClean="0"/>
              <a:t>Mezinárodní ceny za literaturu pro D + M</a:t>
            </a:r>
            <a:endParaRPr lang="cs-CZ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r>
              <a:rPr lang="cs-CZ" smtClean="0">
                <a:hlinkClick r:id="rId2"/>
              </a:rPr>
              <a:t>Cena Astrid Lindgrenové (The Astrid Lindgren Memorial Award)</a:t>
            </a:r>
            <a:endParaRPr lang="cs-CZ" smtClean="0"/>
          </a:p>
          <a:p>
            <a:pPr lvl="1"/>
            <a:r>
              <a:rPr lang="cs-CZ" smtClean="0"/>
              <a:t>Od 2002</a:t>
            </a:r>
          </a:p>
          <a:p>
            <a:pPr lvl="1"/>
            <a:r>
              <a:rPr lang="cs-CZ" smtClean="0"/>
              <a:t>Podpora literatury pro mladé recipienty, příspěvek k posílení mezinárodních práv dítěte</a:t>
            </a:r>
          </a:p>
          <a:p>
            <a:pPr lvl="1"/>
            <a:r>
              <a:rPr lang="cs-CZ" smtClean="0"/>
              <a:t>Rozhoduje porota</a:t>
            </a:r>
          </a:p>
          <a:p>
            <a:pPr lvl="1"/>
            <a:r>
              <a:rPr lang="cs-CZ" smtClean="0"/>
              <a:t>Ocenění bez ohledu na jazyk, v němž autoři píší, nebo národnost, k níž se hlásí</a:t>
            </a:r>
          </a:p>
          <a:p>
            <a:pPr lvl="1"/>
            <a:r>
              <a:rPr lang="cs-CZ" smtClean="0"/>
              <a:t>Spisovatelé, ilustrátoři, další podporovatelé čtení</a:t>
            </a:r>
          </a:p>
          <a:p>
            <a:pPr lvl="1"/>
            <a:r>
              <a:rPr lang="cs-CZ" smtClean="0"/>
              <a:t>Mezi nominovanými mj. Petr Sís, Květa Pacovská, Josef Paleček, Iva Procházková, projekt Noc s Andersenem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cs-CZ" smtClean="0">
                <a:hlinkClick r:id="rId2"/>
              </a:rPr>
              <a:t>White Raven</a:t>
            </a:r>
            <a:endParaRPr lang="cs-CZ" smtClean="0"/>
          </a:p>
          <a:p>
            <a:pPr lvl="1"/>
            <a:r>
              <a:rPr lang="cs-CZ" smtClean="0"/>
              <a:t>Internationalen Bibliothek v Mnichově</a:t>
            </a:r>
          </a:p>
          <a:p>
            <a:pPr lvl="1"/>
            <a:r>
              <a:rPr lang="cs-CZ" smtClean="0"/>
              <a:t>Každoročně sestavován list knih, který je zveřejňován ve výročním White Ravens Catalogue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546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Constantia</vt:lpstr>
      <vt:lpstr>Arial</vt:lpstr>
      <vt:lpstr>Wingdings 2</vt:lpstr>
      <vt:lpstr>Calibri</vt:lpstr>
      <vt:lpstr>Papír</vt:lpstr>
      <vt:lpstr>Literární ceny</vt:lpstr>
      <vt:lpstr>Snímek 2</vt:lpstr>
      <vt:lpstr>Snímek 3</vt:lpstr>
      <vt:lpstr>Snímek 4</vt:lpstr>
      <vt:lpstr>Ceny za literaturu  pro děti a mládež</vt:lpstr>
      <vt:lpstr>V zahraničí - příklady</vt:lpstr>
      <vt:lpstr>Mezinárodní ceny za literaturu pro D + M</vt:lpstr>
      <vt:lpstr>Snímek 8</vt:lpstr>
      <vt:lpstr>Snímek 9</vt:lpstr>
      <vt:lpstr>„Domácí“ ceny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ceny</dc:title>
  <dc:creator>sony vaio</dc:creator>
  <cp:lastModifiedBy>Windows User</cp:lastModifiedBy>
  <cp:revision>10</cp:revision>
  <dcterms:created xsi:type="dcterms:W3CDTF">2006-08-16T00:00:00Z</dcterms:created>
  <dcterms:modified xsi:type="dcterms:W3CDTF">2013-04-09T22:58:12Z</dcterms:modified>
</cp:coreProperties>
</file>