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6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EA09991-144A-47B6-BE59-D62269DFC98D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B02A21B-497D-450E-9AA6-C81A7397C5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9991-144A-47B6-BE59-D62269DFC98D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2A21B-497D-450E-9AA6-C81A7397C5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9991-144A-47B6-BE59-D62269DFC98D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2A21B-497D-450E-9AA6-C81A7397C5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EA09991-144A-47B6-BE59-D62269DFC98D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2A21B-497D-450E-9AA6-C81A7397C5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EA09991-144A-47B6-BE59-D62269DFC98D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B02A21B-497D-450E-9AA6-C81A7397C5B3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EA09991-144A-47B6-BE59-D62269DFC98D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B02A21B-497D-450E-9AA6-C81A7397C5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EA09991-144A-47B6-BE59-D62269DFC98D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B02A21B-497D-450E-9AA6-C81A7397C5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9991-144A-47B6-BE59-D62269DFC98D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2A21B-497D-450E-9AA6-C81A7397C5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EA09991-144A-47B6-BE59-D62269DFC98D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B02A21B-497D-450E-9AA6-C81A7397C5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EA09991-144A-47B6-BE59-D62269DFC98D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B02A21B-497D-450E-9AA6-C81A7397C5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EA09991-144A-47B6-BE59-D62269DFC98D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B02A21B-497D-450E-9AA6-C81A7397C5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EA09991-144A-47B6-BE59-D62269DFC98D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B02A21B-497D-450E-9AA6-C81A7397C5B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9064" y="642918"/>
            <a:ext cx="7786274" cy="343415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Próza s dívčí hrdinkou </a:t>
            </a:r>
            <a:br>
              <a:rPr lang="cs-CZ" dirty="0" smtClean="0"/>
            </a:br>
            <a:r>
              <a:rPr lang="cs-CZ" dirty="0" smtClean="0"/>
              <a:t>a</a:t>
            </a:r>
            <a:br>
              <a:rPr lang="cs-CZ" dirty="0" smtClean="0"/>
            </a:br>
            <a:r>
              <a:rPr lang="cs-CZ" dirty="0" smtClean="0"/>
              <a:t> dívčí román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88156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 smtClean="0"/>
              <a:t>VAŘEJKOVÁ, Věra. </a:t>
            </a:r>
            <a:r>
              <a:rPr lang="cs-CZ" sz="2000" i="1" dirty="0" smtClean="0"/>
              <a:t>Česká próza s dívčí hrdinkou</a:t>
            </a:r>
            <a:r>
              <a:rPr lang="cs-CZ" sz="2000" dirty="0" smtClean="0"/>
              <a:t>. - 2 díly skript, </a:t>
            </a:r>
            <a:r>
              <a:rPr lang="cs-CZ" sz="2000" dirty="0" err="1" smtClean="0"/>
              <a:t>vyd</a:t>
            </a:r>
            <a:r>
              <a:rPr lang="cs-CZ" sz="2000" dirty="0" smtClean="0"/>
              <a:t>. 1994, 1995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 smtClean="0"/>
              <a:t>HRABÁK, J. </a:t>
            </a:r>
            <a:r>
              <a:rPr lang="cs-CZ" sz="2000" i="1" dirty="0" smtClean="0"/>
              <a:t>Od laciného optimismu k hororu. K historii a patologii dvou odvětví literárního braku</a:t>
            </a:r>
            <a:r>
              <a:rPr lang="cs-CZ" sz="2000" dirty="0" smtClean="0"/>
              <a:t>. Praha: </a:t>
            </a:r>
            <a:r>
              <a:rPr lang="cs-CZ" sz="2000" dirty="0" err="1" smtClean="0"/>
              <a:t>Melantrich</a:t>
            </a:r>
            <a:r>
              <a:rPr lang="cs-CZ" sz="2000" dirty="0" smtClean="0"/>
              <a:t>, 1989.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 smtClean="0"/>
              <a:t>MOCNÁ, Dagmar. </a:t>
            </a:r>
            <a:r>
              <a:rPr lang="cs-CZ" sz="2000" i="1" dirty="0" smtClean="0"/>
              <a:t>Červená knihovna</a:t>
            </a:r>
            <a:r>
              <a:rPr lang="cs-CZ" sz="2000" dirty="0" smtClean="0"/>
              <a:t>. Praha/ Litomyšl: Paseka, 1996.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 smtClean="0"/>
              <a:t>SIEGLOVÁ, Naděžda. </a:t>
            </a:r>
            <a:r>
              <a:rPr lang="cs-CZ" sz="2000" i="1" dirty="0" smtClean="0"/>
              <a:t>Próza s dívčí hrdinkou</a:t>
            </a:r>
            <a:r>
              <a:rPr lang="cs-CZ" sz="2000" dirty="0" smtClean="0"/>
              <a:t>. Brno: CERM, 2000.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 smtClean="0"/>
              <a:t>SIROVÁTKA, O. </a:t>
            </a:r>
            <a:r>
              <a:rPr lang="cs-CZ" sz="2000" i="1" dirty="0" smtClean="0"/>
              <a:t>Ach, ta lá</a:t>
            </a:r>
            <a:r>
              <a:rPr lang="cs-CZ" sz="2000" dirty="0" smtClean="0"/>
              <a:t>ska. Praha: </a:t>
            </a:r>
            <a:r>
              <a:rPr lang="cs-CZ" sz="2000" dirty="0" err="1" smtClean="0"/>
              <a:t>Melantrich</a:t>
            </a:r>
            <a:r>
              <a:rPr lang="cs-CZ" sz="2000" dirty="0" smtClean="0"/>
              <a:t>, 1984.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 smtClean="0"/>
              <a:t>SIROVÁTKA, O. </a:t>
            </a:r>
            <a:r>
              <a:rPr lang="cs-CZ" sz="2000" i="1" dirty="0" smtClean="0"/>
              <a:t>Literatura na okraji</a:t>
            </a:r>
            <a:r>
              <a:rPr lang="cs-CZ" sz="2000" dirty="0" smtClean="0"/>
              <a:t>. Praha: Československý spisovatel, 1990.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 smtClean="0"/>
              <a:t>TOMAN, Jaroslav. </a:t>
            </a:r>
            <a:r>
              <a:rPr lang="cs-CZ" sz="2000" i="1" dirty="0" smtClean="0"/>
              <a:t>Trivialita a kýč v literatuře pro děti a</a:t>
            </a:r>
            <a:r>
              <a:rPr lang="cs-CZ" sz="2000" dirty="0" smtClean="0"/>
              <a:t> </a:t>
            </a:r>
            <a:r>
              <a:rPr lang="cs-CZ" sz="2000" i="1" dirty="0" smtClean="0"/>
              <a:t>mládež</a:t>
            </a:r>
            <a:r>
              <a:rPr lang="cs-CZ" sz="2000" dirty="0" smtClean="0"/>
              <a:t>. Brno: CERM, 2000.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 smtClean="0"/>
              <a:t>Sborníky, časopisy (zejm. </a:t>
            </a:r>
            <a:r>
              <a:rPr lang="cs-CZ" sz="2000" i="1" dirty="0" smtClean="0"/>
              <a:t>Ladění</a:t>
            </a:r>
            <a:r>
              <a:rPr lang="cs-CZ" sz="2000" dirty="0" smtClean="0"/>
              <a:t>, </a:t>
            </a:r>
            <a:r>
              <a:rPr lang="cs-CZ" sz="2000" i="1" dirty="0" smtClean="0"/>
              <a:t>Zlatý máj</a:t>
            </a:r>
            <a:r>
              <a:rPr lang="cs-CZ" sz="2000" dirty="0" smtClean="0"/>
              <a:t>, </a:t>
            </a:r>
            <a:r>
              <a:rPr lang="cs-CZ" sz="2000" i="1" dirty="0" smtClean="0"/>
              <a:t>Úhor</a:t>
            </a:r>
            <a:r>
              <a:rPr lang="cs-CZ" sz="2000" dirty="0" smtClean="0"/>
              <a:t>)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mtClean="0"/>
              <a:t>Základní sekundární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sah 1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524375"/>
          </a:xfrm>
        </p:spPr>
        <p:txBody>
          <a:bodyPr/>
          <a:lstStyle/>
          <a:p>
            <a:pPr eaLnBrk="1" hangingPunct="1"/>
            <a:r>
              <a:rPr lang="cs-CZ" i="1" smtClean="0"/>
              <a:t>Slovník literární teorie </a:t>
            </a:r>
            <a:r>
              <a:rPr lang="cs-CZ" smtClean="0"/>
              <a:t>(Vlašín, 1984):</a:t>
            </a:r>
          </a:p>
          <a:p>
            <a:pPr lvl="1" eaLnBrk="1" hangingPunct="1"/>
            <a:endParaRPr lang="cs-CZ" smtClean="0"/>
          </a:p>
          <a:p>
            <a:pPr lvl="1" eaLnBrk="1" hangingPunct="1"/>
            <a:r>
              <a:rPr lang="cs-CZ" smtClean="0"/>
              <a:t>A) dívčí hrdinka</a:t>
            </a:r>
          </a:p>
          <a:p>
            <a:pPr lvl="1" eaLnBrk="1" hangingPunct="1"/>
            <a:endParaRPr lang="cs-CZ" smtClean="0"/>
          </a:p>
          <a:p>
            <a:pPr lvl="1" eaLnBrk="1" hangingPunct="1"/>
            <a:r>
              <a:rPr lang="cs-CZ" smtClean="0"/>
              <a:t>B) exponovaná citová problematika</a:t>
            </a:r>
          </a:p>
          <a:p>
            <a:pPr lvl="1" eaLnBrk="1" hangingPunct="1"/>
            <a:endParaRPr lang="cs-CZ" smtClean="0"/>
          </a:p>
          <a:p>
            <a:pPr lvl="1" eaLnBrk="1" hangingPunct="1"/>
            <a:r>
              <a:rPr lang="cs-CZ" smtClean="0"/>
              <a:t>C) konfliktní situace vázané na typické prostředí, v nichž si hrdinka vytváří či ověřuje své mravní kvality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58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mtClean="0"/>
              <a:t>Terminologie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sah 1"/>
          <p:cNvSpPr>
            <a:spLocks noGrp="1"/>
          </p:cNvSpPr>
          <p:nvPr>
            <p:ph idx="1"/>
          </p:nvPr>
        </p:nvSpPr>
        <p:spPr>
          <a:xfrm>
            <a:off x="457200" y="571500"/>
            <a:ext cx="8229600" cy="5524500"/>
          </a:xfrm>
        </p:spPr>
        <p:txBody>
          <a:bodyPr/>
          <a:lstStyle/>
          <a:p>
            <a:pPr eaLnBrk="1" hangingPunct="1"/>
            <a:r>
              <a:rPr lang="cs-CZ" smtClean="0"/>
              <a:t>DÍVČÍ ROMÁN: </a:t>
            </a:r>
          </a:p>
          <a:p>
            <a:pPr lvl="1" eaLnBrk="1" hangingPunct="1"/>
            <a:r>
              <a:rPr lang="cs-CZ" smtClean="0"/>
              <a:t>Substandardní literatura, schematismus, opakování úspěšných fabulí, konvenčnost, neinvenčnost, relaxační funkce…</a:t>
            </a:r>
          </a:p>
          <a:p>
            <a:pPr lvl="1" eaLnBrk="1" hangingPunct="1">
              <a:buFont typeface="Wingdings 2" pitchFamily="18" charset="2"/>
              <a:buNone/>
            </a:pPr>
            <a:endParaRPr lang="cs-CZ" smtClean="0"/>
          </a:p>
          <a:p>
            <a:pPr lvl="1" algn="ctr" eaLnBrk="1" hangingPunct="1">
              <a:buFont typeface="Wingdings 2" pitchFamily="18" charset="2"/>
              <a:buNone/>
            </a:pPr>
            <a:r>
              <a:rPr lang="cs-CZ" sz="6000" smtClean="0"/>
              <a:t>X</a:t>
            </a:r>
          </a:p>
          <a:p>
            <a:pPr lvl="1"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/>
            <a:r>
              <a:rPr lang="cs-CZ" smtClean="0"/>
              <a:t>PRÓZA S DÍVČÍ HRDINKOU: </a:t>
            </a:r>
          </a:p>
          <a:p>
            <a:pPr lvl="1" eaLnBrk="1" hangingPunct="1"/>
            <a:r>
              <a:rPr lang="cs-CZ" smtClean="0"/>
              <a:t>Vyšší umělecké ambice, nekonvenčnost, originalita, estetická funkce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1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167187"/>
          </a:xfrm>
        </p:spPr>
        <p:txBody>
          <a:bodyPr/>
          <a:lstStyle/>
          <a:p>
            <a:pPr eaLnBrk="1" hangingPunct="1"/>
            <a:r>
              <a:rPr lang="cs-CZ" smtClean="0"/>
              <a:t>30. léta – </a:t>
            </a:r>
            <a:r>
              <a:rPr lang="cs-CZ" i="1" smtClean="0"/>
              <a:t>Úhor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50. léta  - </a:t>
            </a:r>
            <a:r>
              <a:rPr lang="cs-CZ" i="1" smtClean="0"/>
              <a:t>Literární noviny </a:t>
            </a:r>
            <a:r>
              <a:rPr lang="cs-CZ" smtClean="0">
                <a:sym typeface="Symbol" pitchFamily="18" charset="2"/>
              </a:rPr>
              <a:t> termín próza s dívčí hrdinkou</a:t>
            </a:r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mtClean="0"/>
              <a:t>Diskuse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sz="2000" smtClean="0"/>
              <a:t>Sentimentalismus: </a:t>
            </a:r>
            <a:r>
              <a:rPr lang="cs-CZ" sz="2000" u="sng" smtClean="0"/>
              <a:t>Samuel Richardson </a:t>
            </a:r>
            <a:r>
              <a:rPr lang="cs-CZ" sz="2000" smtClean="0"/>
              <a:t>(1689 – 1761)</a:t>
            </a:r>
          </a:p>
          <a:p>
            <a:pPr eaLnBrk="1" hangingPunct="1">
              <a:lnSpc>
                <a:spcPct val="150000"/>
              </a:lnSpc>
            </a:pPr>
            <a:r>
              <a:rPr lang="cs-CZ" sz="2000" u="sng" smtClean="0"/>
              <a:t>George Sandová </a:t>
            </a:r>
            <a:r>
              <a:rPr lang="cs-CZ" sz="2000" smtClean="0"/>
              <a:t>(1804 – 1876)</a:t>
            </a:r>
          </a:p>
          <a:p>
            <a:pPr eaLnBrk="1" hangingPunct="1">
              <a:lnSpc>
                <a:spcPct val="150000"/>
              </a:lnSpc>
            </a:pPr>
            <a:r>
              <a:rPr lang="cs-CZ" sz="2000" smtClean="0"/>
              <a:t>Růžová knihovna: </a:t>
            </a:r>
            <a:r>
              <a:rPr lang="cs-CZ" sz="2000" u="sng" smtClean="0"/>
              <a:t>Sophie de Ségur</a:t>
            </a:r>
            <a:r>
              <a:rPr lang="cs-CZ" sz="2000" smtClean="0"/>
              <a:t>: </a:t>
            </a:r>
            <a:r>
              <a:rPr lang="cs-CZ" sz="2000" i="1" smtClean="0"/>
              <a:t>Nehody malé Žofie </a:t>
            </a:r>
            <a:r>
              <a:rPr lang="cs-CZ" sz="2000" smtClean="0"/>
              <a:t>(1859)</a:t>
            </a:r>
          </a:p>
          <a:p>
            <a:pPr eaLnBrk="1" hangingPunct="1">
              <a:lnSpc>
                <a:spcPct val="150000"/>
              </a:lnSpc>
            </a:pPr>
            <a:r>
              <a:rPr lang="cs-CZ" sz="2000" u="sng" smtClean="0"/>
              <a:t>Charlotte Bronteová</a:t>
            </a:r>
            <a:r>
              <a:rPr lang="cs-CZ" sz="2000" smtClean="0"/>
              <a:t>: </a:t>
            </a:r>
            <a:r>
              <a:rPr lang="cs-CZ" sz="2000" i="1" smtClean="0"/>
              <a:t>Jana Eyrová </a:t>
            </a:r>
            <a:r>
              <a:rPr lang="cs-CZ" sz="2000" smtClean="0"/>
              <a:t>(1847, č. 1875) – Sirotek lowoodský</a:t>
            </a:r>
          </a:p>
          <a:p>
            <a:pPr eaLnBrk="1" hangingPunct="1">
              <a:lnSpc>
                <a:spcPct val="150000"/>
              </a:lnSpc>
            </a:pPr>
            <a:r>
              <a:rPr lang="cs-CZ" sz="2000" u="sng" smtClean="0"/>
              <a:t>Johanna Spyriová</a:t>
            </a:r>
            <a:r>
              <a:rPr lang="cs-CZ" sz="2000" smtClean="0"/>
              <a:t>: </a:t>
            </a:r>
            <a:r>
              <a:rPr lang="cs-CZ" sz="2000" i="1" smtClean="0"/>
              <a:t>Heidi, děvčátko z hor </a:t>
            </a:r>
            <a:r>
              <a:rPr lang="cs-CZ" sz="2000" smtClean="0"/>
              <a:t>(1881, č. 1971)</a:t>
            </a:r>
          </a:p>
          <a:p>
            <a:pPr eaLnBrk="1" hangingPunct="1">
              <a:lnSpc>
                <a:spcPct val="150000"/>
              </a:lnSpc>
            </a:pPr>
            <a:r>
              <a:rPr lang="cs-CZ" sz="2000" u="sng" smtClean="0"/>
              <a:t>Luisa May Alcottová</a:t>
            </a:r>
            <a:r>
              <a:rPr lang="cs-CZ" sz="2000" smtClean="0"/>
              <a:t>: </a:t>
            </a:r>
            <a:r>
              <a:rPr lang="cs-CZ" sz="2000" i="1" smtClean="0"/>
              <a:t>Malé ženy </a:t>
            </a:r>
            <a:r>
              <a:rPr lang="cs-CZ" sz="2000" smtClean="0"/>
              <a:t>(1868 – 1869, č. 1919)</a:t>
            </a:r>
          </a:p>
          <a:p>
            <a:pPr eaLnBrk="1" hangingPunct="1">
              <a:lnSpc>
                <a:spcPct val="150000"/>
              </a:lnSpc>
            </a:pPr>
            <a:r>
              <a:rPr lang="cs-CZ" sz="2000" u="sng" smtClean="0"/>
              <a:t>Lucy Maud Montgomeryová</a:t>
            </a:r>
            <a:r>
              <a:rPr lang="cs-CZ" sz="2000" smtClean="0"/>
              <a:t>: </a:t>
            </a:r>
            <a:r>
              <a:rPr lang="cs-CZ" sz="2000" i="1" smtClean="0"/>
              <a:t>Anna ze Zeleného domu</a:t>
            </a:r>
            <a:r>
              <a:rPr lang="cs-CZ" sz="2000" smtClean="0"/>
              <a:t> (1908, č. 1982)</a:t>
            </a:r>
          </a:p>
          <a:p>
            <a:pPr eaLnBrk="1" hangingPunct="1">
              <a:buFont typeface="Wingdings 2" pitchFamily="18" charset="2"/>
              <a:buNone/>
            </a:pPr>
            <a:endParaRPr lang="cs-CZ" sz="2000" smtClean="0"/>
          </a:p>
          <a:p>
            <a:pPr eaLnBrk="1" hangingPunct="1"/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Počátky světového dívčího románu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Emma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Rhoden</a:t>
            </a:r>
            <a:r>
              <a:rPr lang="cs-CZ" dirty="0" smtClean="0"/>
              <a:t>: </a:t>
            </a:r>
            <a:r>
              <a:rPr lang="cs-CZ" i="1" dirty="0" err="1" smtClean="0"/>
              <a:t>Trotzkopf</a:t>
            </a:r>
            <a:r>
              <a:rPr lang="cs-CZ" dirty="0" smtClean="0"/>
              <a:t> (1885)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Pokračování:</a:t>
            </a:r>
          </a:p>
          <a:p>
            <a:pPr lvl="1"/>
            <a:r>
              <a:rPr lang="cs-CZ" i="1" dirty="0" smtClean="0"/>
              <a:t>Svéhlavička nevěstou</a:t>
            </a:r>
            <a:r>
              <a:rPr lang="cs-CZ" dirty="0" smtClean="0"/>
              <a:t>, </a:t>
            </a:r>
          </a:p>
          <a:p>
            <a:pPr lvl="1"/>
            <a:r>
              <a:rPr lang="cs-CZ" i="1" dirty="0" smtClean="0"/>
              <a:t>Svéhlavička ženuškou</a:t>
            </a:r>
            <a:r>
              <a:rPr lang="cs-CZ" dirty="0" smtClean="0"/>
              <a:t>, </a:t>
            </a:r>
          </a:p>
          <a:p>
            <a:pPr lvl="1"/>
            <a:r>
              <a:rPr lang="cs-CZ" i="1" dirty="0" smtClean="0"/>
              <a:t>Svéhlavička babičkou</a:t>
            </a:r>
          </a:p>
          <a:p>
            <a:pPr eaLnBrk="1" hangingPunct="1">
              <a:buFont typeface="Wingdings 2" pitchFamily="18" charset="2"/>
              <a:buNone/>
            </a:pPr>
            <a:endParaRPr lang="cs-CZ" i="1" dirty="0" smtClean="0"/>
          </a:p>
          <a:p>
            <a:pPr eaLnBrk="1" hangingPunct="1">
              <a:buFont typeface="Wingdings 2" pitchFamily="18" charset="2"/>
              <a:buNone/>
            </a:pPr>
            <a:endParaRPr lang="cs-CZ" i="1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700" b="1" dirty="0" smtClean="0"/>
              <a:t>Zakladatelka DR u nás:</a:t>
            </a:r>
            <a:br>
              <a:rPr lang="cs-CZ" sz="2700" b="1" dirty="0" smtClean="0"/>
            </a:br>
            <a:r>
              <a:rPr lang="cs-CZ" b="1" u="sng" dirty="0" smtClean="0"/>
              <a:t>Eliška Krásnohorská</a:t>
            </a:r>
            <a:r>
              <a:rPr lang="cs-CZ" dirty="0" smtClean="0"/>
              <a:t>: </a:t>
            </a:r>
            <a:br>
              <a:rPr lang="cs-CZ" dirty="0" smtClean="0"/>
            </a:br>
            <a:r>
              <a:rPr lang="cs-CZ" sz="3600" i="1" dirty="0" smtClean="0"/>
              <a:t>Svéhlavička</a:t>
            </a:r>
            <a:r>
              <a:rPr lang="cs-CZ" dirty="0" smtClean="0"/>
              <a:t> </a:t>
            </a:r>
            <a:r>
              <a:rPr lang="cs-CZ" sz="2000" dirty="0" smtClean="0"/>
              <a:t>(1887)</a:t>
            </a:r>
            <a:endParaRPr lang="cs-CZ" sz="2000" dirty="0"/>
          </a:p>
        </p:txBody>
      </p:sp>
      <p:pic>
        <p:nvPicPr>
          <p:cNvPr id="12292" name="Obrázek 3" descr="krasnohorska-eliska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88640"/>
            <a:ext cx="1225947" cy="1716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Obrázek 4" descr="WAG2a777b_Svehlavick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2780928"/>
            <a:ext cx="2357437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Příčiny úspěchu </a:t>
            </a:r>
            <a:r>
              <a:rPr lang="cs-CZ" dirty="0" smtClean="0"/>
              <a:t>DR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dirty="0" smtClean="0"/>
              <a:t>v 90. letech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Příčiny vnější:</a:t>
            </a:r>
          </a:p>
          <a:p>
            <a:pPr lvl="1"/>
            <a:r>
              <a:rPr lang="cs-CZ" dirty="0" smtClean="0"/>
              <a:t>Dlouholetý hlad po konzumní literatuře</a:t>
            </a:r>
          </a:p>
          <a:p>
            <a:pPr lvl="1"/>
            <a:r>
              <a:rPr lang="cs-CZ" dirty="0" smtClean="0"/>
              <a:t>DR jako dobrý obchodní artikl </a:t>
            </a:r>
            <a:r>
              <a:rPr lang="cs-CZ" dirty="0" smtClean="0">
                <a:sym typeface="Symbol"/>
              </a:rPr>
              <a:t> reedice, obálky knih, edice, „žánrové“ označení</a:t>
            </a:r>
            <a:endParaRPr lang="cs-CZ" dirty="0" smtClean="0"/>
          </a:p>
          <a:p>
            <a:r>
              <a:rPr lang="cs-CZ" dirty="0" smtClean="0"/>
              <a:t>Příčiny literární:</a:t>
            </a:r>
          </a:p>
          <a:p>
            <a:pPr lvl="1"/>
            <a:r>
              <a:rPr lang="cs-CZ" dirty="0" smtClean="0"/>
              <a:t>Dějovost a základní fabulační modely </a:t>
            </a:r>
          </a:p>
          <a:p>
            <a:pPr lvl="1"/>
            <a:r>
              <a:rPr lang="cs-CZ" dirty="0" smtClean="0"/>
              <a:t>Exkluzivita témat a motivů</a:t>
            </a:r>
          </a:p>
          <a:p>
            <a:pPr lvl="1"/>
            <a:r>
              <a:rPr lang="cs-CZ" dirty="0" smtClean="0"/>
              <a:t>Atraktivita prostředí</a:t>
            </a:r>
          </a:p>
          <a:p>
            <a:pPr lvl="1"/>
            <a:r>
              <a:rPr lang="cs-CZ" dirty="0" smtClean="0"/>
              <a:t>Schematismus postav</a:t>
            </a:r>
          </a:p>
          <a:p>
            <a:pPr lvl="1"/>
            <a:r>
              <a:rPr lang="cs-CZ" dirty="0" smtClean="0"/>
              <a:t>Jazyk</a:t>
            </a:r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Základní problém v 90. letech </a:t>
            </a:r>
            <a:br>
              <a:rPr lang="cs-CZ" dirty="0" smtClean="0"/>
            </a:br>
            <a:r>
              <a:rPr lang="cs-CZ" dirty="0" smtClean="0"/>
              <a:t>i na počátku 21.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601872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Jak </a:t>
            </a:r>
            <a:r>
              <a:rPr lang="cs-CZ" dirty="0" smtClean="0"/>
              <a:t>odlišit</a:t>
            </a:r>
            <a:r>
              <a:rPr lang="cs-CZ" dirty="0" smtClean="0"/>
              <a:t> </a:t>
            </a:r>
            <a:r>
              <a:rPr lang="cs-CZ" dirty="0" smtClean="0"/>
              <a:t>dívčí román</a:t>
            </a:r>
          </a:p>
          <a:p>
            <a:pPr algn="ctr">
              <a:buNone/>
            </a:pPr>
            <a:r>
              <a:rPr lang="cs-CZ" dirty="0" smtClean="0"/>
              <a:t> od prózy s dívčí hrdinkou?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</TotalTime>
  <Words>282</Words>
  <Application>Microsoft Office PowerPoint</Application>
  <PresentationFormat>Předvádění na obrazovce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Talent</vt:lpstr>
      <vt:lpstr>Próza s dívčí hrdinkou  a  dívčí román</vt:lpstr>
      <vt:lpstr>Základní sekundární literatura</vt:lpstr>
      <vt:lpstr>Terminologie</vt:lpstr>
      <vt:lpstr>Snímek 4</vt:lpstr>
      <vt:lpstr>Diskuse</vt:lpstr>
      <vt:lpstr>Počátky světového dívčího románu</vt:lpstr>
      <vt:lpstr>Zakladatelka DR u nás: Eliška Krásnohorská:  Svéhlavička (1887)</vt:lpstr>
      <vt:lpstr>Příčiny úspěchu DR  v 90. letech</vt:lpstr>
      <vt:lpstr>Základní problém v 90. letech  i na počátku 21. století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Próza s dívčí hrdinkou  a  dívčí román</dc:title>
  <dc:creator>Siblova</dc:creator>
  <cp:lastModifiedBy>Windows User</cp:lastModifiedBy>
  <cp:revision>6</cp:revision>
  <dcterms:created xsi:type="dcterms:W3CDTF">2011-11-21T08:08:50Z</dcterms:created>
  <dcterms:modified xsi:type="dcterms:W3CDTF">2011-11-22T20:28:18Z</dcterms:modified>
</cp:coreProperties>
</file>