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2BF3903E-D3DB-4557-BEC3-D11092794A6E}" type="datetimeFigureOut">
              <a:rPr lang="cs-CZ" smtClean="0"/>
              <a:pPr/>
              <a:t>22.10.2012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D34E6D-53C6-4AA9-8609-79E7CAE3B8CD}"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BF3903E-D3DB-4557-BEC3-D11092794A6E}" type="datetimeFigureOut">
              <a:rPr lang="cs-CZ" smtClean="0"/>
              <a:pPr/>
              <a:t>22.10.2012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D34E6D-53C6-4AA9-8609-79E7CAE3B8CD}"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BF3903E-D3DB-4557-BEC3-D11092794A6E}" type="datetimeFigureOut">
              <a:rPr lang="cs-CZ" smtClean="0"/>
              <a:pPr/>
              <a:t>22.10.2012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D34E6D-53C6-4AA9-8609-79E7CAE3B8CD}"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BF3903E-D3DB-4557-BEC3-D11092794A6E}" type="datetimeFigureOut">
              <a:rPr lang="cs-CZ" smtClean="0"/>
              <a:pPr/>
              <a:t>22.10.2012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D34E6D-53C6-4AA9-8609-79E7CAE3B8CD}"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2BF3903E-D3DB-4557-BEC3-D11092794A6E}" type="datetimeFigureOut">
              <a:rPr lang="cs-CZ" smtClean="0"/>
              <a:pPr/>
              <a:t>22.10.2012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D34E6D-53C6-4AA9-8609-79E7CAE3B8CD}"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BF3903E-D3DB-4557-BEC3-D11092794A6E}" type="datetimeFigureOut">
              <a:rPr lang="cs-CZ" smtClean="0"/>
              <a:pPr/>
              <a:t>22.10.2012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FD34E6D-53C6-4AA9-8609-79E7CAE3B8CD}"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BF3903E-D3DB-4557-BEC3-D11092794A6E}" type="datetimeFigureOut">
              <a:rPr lang="cs-CZ" smtClean="0"/>
              <a:pPr/>
              <a:t>22.10.2012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FD34E6D-53C6-4AA9-8609-79E7CAE3B8CD}"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2BF3903E-D3DB-4557-BEC3-D11092794A6E}" type="datetimeFigureOut">
              <a:rPr lang="cs-CZ" smtClean="0"/>
              <a:pPr/>
              <a:t>22.10.2012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FD34E6D-53C6-4AA9-8609-79E7CAE3B8CD}"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BF3903E-D3DB-4557-BEC3-D11092794A6E}" type="datetimeFigureOut">
              <a:rPr lang="cs-CZ" smtClean="0"/>
              <a:pPr/>
              <a:t>22.10.2012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FD34E6D-53C6-4AA9-8609-79E7CAE3B8CD}"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2BF3903E-D3DB-4557-BEC3-D11092794A6E}" type="datetimeFigureOut">
              <a:rPr lang="cs-CZ" smtClean="0"/>
              <a:pPr/>
              <a:t>22.10.2012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FD34E6D-53C6-4AA9-8609-79E7CAE3B8CD}"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2BF3903E-D3DB-4557-BEC3-D11092794A6E}" type="datetimeFigureOut">
              <a:rPr lang="cs-CZ" smtClean="0"/>
              <a:pPr/>
              <a:t>22.10.2012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FD34E6D-53C6-4AA9-8609-79E7CAE3B8CD}"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3903E-D3DB-4557-BEC3-D11092794A6E}" type="datetimeFigureOut">
              <a:rPr lang="cs-CZ" smtClean="0"/>
              <a:pPr/>
              <a:t>22.10.2012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34E6D-53C6-4AA9-8609-79E7CAE3B8CD}"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29064" y="3717032"/>
            <a:ext cx="6480048" cy="1921768"/>
          </a:xfrm>
        </p:spPr>
        <p:txBody>
          <a:bodyPr/>
          <a:lstStyle/>
          <a:p>
            <a:pPr algn="ctr"/>
            <a:r>
              <a:rPr lang="cs-CZ" dirty="0" smtClean="0"/>
              <a:t>Dětská detektivka</a:t>
            </a:r>
            <a:br>
              <a:rPr lang="cs-CZ" dirty="0" smtClean="0"/>
            </a:br>
            <a:r>
              <a:rPr lang="cs-CZ" sz="1800" dirty="0" smtClean="0"/>
              <a:t>(a) </a:t>
            </a:r>
            <a:r>
              <a:rPr lang="cs-CZ" sz="3200" dirty="0" smtClean="0"/>
              <a:t>Vojtěch </a:t>
            </a:r>
            <a:r>
              <a:rPr lang="cs-CZ" sz="3200" dirty="0" err="1" smtClean="0"/>
              <a:t>Steklač</a:t>
            </a:r>
            <a:endParaRPr lang="cs-CZ" sz="3200" dirty="0"/>
          </a:p>
        </p:txBody>
      </p:sp>
      <p:pic>
        <p:nvPicPr>
          <p:cNvPr id="3" name="Obrázek 2" descr="2-Znamkovy_detektiv_Holmes.jpg"/>
          <p:cNvPicPr>
            <a:picLocks noChangeAspect="1"/>
          </p:cNvPicPr>
          <p:nvPr/>
        </p:nvPicPr>
        <p:blipFill>
          <a:blip r:embed="rId2" cstate="print"/>
          <a:stretch>
            <a:fillRect/>
          </a:stretch>
        </p:blipFill>
        <p:spPr>
          <a:xfrm>
            <a:off x="2339752" y="0"/>
            <a:ext cx="3049910" cy="33736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85800" y="1124745"/>
            <a:ext cx="7772400" cy="1080119"/>
          </a:xfrm>
        </p:spPr>
        <p:txBody>
          <a:bodyPr/>
          <a:lstStyle/>
          <a:p>
            <a:r>
              <a:rPr lang="cs-CZ" dirty="0" smtClean="0"/>
              <a:t>Vojtěch </a:t>
            </a:r>
            <a:r>
              <a:rPr lang="cs-CZ" dirty="0" err="1" smtClean="0"/>
              <a:t>Steklač</a:t>
            </a:r>
            <a:endParaRPr lang="cs-CZ" dirty="0"/>
          </a:p>
        </p:txBody>
      </p:sp>
      <p:sp>
        <p:nvSpPr>
          <p:cNvPr id="5" name="Podnadpis 4"/>
          <p:cNvSpPr>
            <a:spLocks noGrp="1"/>
          </p:cNvSpPr>
          <p:nvPr>
            <p:ph type="subTitle" idx="1"/>
          </p:nvPr>
        </p:nvSpPr>
        <p:spPr>
          <a:xfrm>
            <a:off x="1371600" y="2348880"/>
            <a:ext cx="6400800" cy="648072"/>
          </a:xfrm>
        </p:spPr>
        <p:txBody>
          <a:bodyPr/>
          <a:lstStyle/>
          <a:p>
            <a:r>
              <a:rPr lang="cs-CZ" dirty="0" smtClean="0">
                <a:latin typeface="Times New Roman"/>
                <a:cs typeface="Times New Roman"/>
              </a:rPr>
              <a:t>* 1945</a:t>
            </a:r>
            <a:endParaRPr lang="cs-CZ" dirty="0"/>
          </a:p>
        </p:txBody>
      </p:sp>
      <p:pic>
        <p:nvPicPr>
          <p:cNvPr id="6" name="Obrázek 5" descr="2200.jpg"/>
          <p:cNvPicPr>
            <a:picLocks noChangeAspect="1"/>
          </p:cNvPicPr>
          <p:nvPr/>
        </p:nvPicPr>
        <p:blipFill>
          <a:blip r:embed="rId2" cstate="print"/>
          <a:stretch>
            <a:fillRect/>
          </a:stretch>
        </p:blipFill>
        <p:spPr>
          <a:xfrm>
            <a:off x="3635896" y="3140968"/>
            <a:ext cx="2038350" cy="26098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Životopis</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Prozaik, redaktor časopisů pro děti (</a:t>
            </a:r>
            <a:r>
              <a:rPr lang="cs-CZ" i="1" dirty="0" smtClean="0"/>
              <a:t>Ohníček</a:t>
            </a:r>
            <a:r>
              <a:rPr lang="cs-CZ" dirty="0" smtClean="0"/>
              <a:t>, </a:t>
            </a:r>
            <a:r>
              <a:rPr lang="cs-CZ" i="1" dirty="0" smtClean="0"/>
              <a:t>Pionýr</a:t>
            </a:r>
            <a:r>
              <a:rPr lang="cs-CZ" dirty="0" smtClean="0"/>
              <a:t>), překladatel, dramaturg a scénárista ČT</a:t>
            </a:r>
          </a:p>
          <a:p>
            <a:r>
              <a:rPr lang="cs-CZ" dirty="0" smtClean="0"/>
              <a:t>Mládí v </a:t>
            </a:r>
            <a:r>
              <a:rPr lang="cs-CZ" dirty="0" err="1" smtClean="0"/>
              <a:t>Praze</a:t>
            </a:r>
            <a:r>
              <a:rPr lang="cs-CZ" dirty="0" smtClean="0"/>
              <a:t>-Holešovicích</a:t>
            </a:r>
          </a:p>
          <a:p>
            <a:r>
              <a:rPr lang="cs-CZ" dirty="0" smtClean="0"/>
              <a:t>Krátké studium zahraničního obchodu na VŠE</a:t>
            </a:r>
          </a:p>
          <a:p>
            <a:r>
              <a:rPr lang="cs-CZ" dirty="0" smtClean="0"/>
              <a:t>Na FF UK – sociologie a filozofie</a:t>
            </a:r>
          </a:p>
          <a:p>
            <a:r>
              <a:rPr lang="cs-CZ" dirty="0" smtClean="0"/>
              <a:t>Po promoci na půlroční stáži v Paříži</a:t>
            </a:r>
          </a:p>
          <a:p>
            <a:r>
              <a:rPr lang="cs-CZ" dirty="0" smtClean="0"/>
              <a:t>Od 1971 šéfredaktorem Pionýra</a:t>
            </a:r>
          </a:p>
          <a:p>
            <a:r>
              <a:rPr lang="cs-CZ" dirty="0" smtClean="0"/>
              <a:t>Od 1981 svobodné povolání</a:t>
            </a:r>
          </a:p>
          <a:p>
            <a:r>
              <a:rPr lang="cs-CZ" dirty="0" smtClean="0"/>
              <a:t>1990 – 1994 dramaturg (ČT)</a:t>
            </a:r>
          </a:p>
          <a:p>
            <a:r>
              <a:rPr lang="cs-CZ" dirty="0" smtClean="0"/>
              <a:t>1993 založil nakladatelství Pekelec</a:t>
            </a:r>
          </a:p>
          <a:p>
            <a:r>
              <a:rPr lang="cs-CZ" dirty="0" smtClean="0"/>
              <a:t>Pseudonym (Ohníček) Martin Mach</a:t>
            </a: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Tvorba pro dospělé</a:t>
            </a:r>
            <a:endParaRPr lang="cs-CZ" dirty="0"/>
          </a:p>
        </p:txBody>
      </p:sp>
      <p:sp>
        <p:nvSpPr>
          <p:cNvPr id="3" name="Zástupný symbol pro obsah 2"/>
          <p:cNvSpPr>
            <a:spLocks noGrp="1"/>
          </p:cNvSpPr>
          <p:nvPr>
            <p:ph idx="1"/>
          </p:nvPr>
        </p:nvSpPr>
        <p:spPr/>
        <p:txBody>
          <a:bodyPr/>
          <a:lstStyle/>
          <a:p>
            <a:r>
              <a:rPr lang="cs-CZ" dirty="0" smtClean="0"/>
              <a:t>Velmi proměnlivá</a:t>
            </a:r>
          </a:p>
          <a:p>
            <a:r>
              <a:rPr lang="cs-CZ" dirty="0" smtClean="0"/>
              <a:t>60. léta: prvky imaginativní prózy, černého humoru, absurdity</a:t>
            </a:r>
          </a:p>
          <a:p>
            <a:r>
              <a:rPr lang="cs-CZ" dirty="0" smtClean="0"/>
              <a:t>70. léta: téma lásky – a emigrace (Sbohem, lásko)</a:t>
            </a:r>
          </a:p>
          <a:p>
            <a:r>
              <a:rPr lang="cs-CZ" dirty="0" smtClean="0"/>
              <a:t>Detektivky</a:t>
            </a:r>
          </a:p>
          <a:p>
            <a:r>
              <a:rPr lang="cs-CZ" dirty="0" smtClean="0"/>
              <a:t>80. léta: opět černý humor a absurdita</a:t>
            </a:r>
          </a:p>
          <a:p>
            <a:r>
              <a:rPr lang="cs-CZ" dirty="0" smtClean="0"/>
              <a:t>Beletrizace dobových témat</a:t>
            </a: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Spolupráce s televizí</a:t>
            </a:r>
            <a:endParaRPr lang="cs-CZ" dirty="0"/>
          </a:p>
        </p:txBody>
      </p:sp>
      <p:sp>
        <p:nvSpPr>
          <p:cNvPr id="3" name="Zástupný symbol pro obsah 2"/>
          <p:cNvSpPr>
            <a:spLocks noGrp="1"/>
          </p:cNvSpPr>
          <p:nvPr>
            <p:ph idx="1"/>
          </p:nvPr>
        </p:nvSpPr>
        <p:spPr/>
        <p:txBody>
          <a:bodyPr/>
          <a:lstStyle/>
          <a:p>
            <a:r>
              <a:rPr lang="cs-CZ" dirty="0" smtClean="0"/>
              <a:t>Hry pro D + M: např. Hodinky šly pěšinkami</a:t>
            </a:r>
          </a:p>
          <a:p>
            <a:r>
              <a:rPr lang="cs-CZ" dirty="0" smtClean="0"/>
              <a:t>Seriál Boříkovy lapálie</a:t>
            </a:r>
          </a:p>
          <a:p>
            <a:r>
              <a:rPr lang="cs-CZ" dirty="0" smtClean="0"/>
              <a:t>Seriál Strašidla a spol.</a:t>
            </a:r>
          </a:p>
          <a:p>
            <a:r>
              <a:rPr lang="cs-CZ" dirty="0" smtClean="0"/>
              <a:t>Seriál Nováci (podíl na scénářích)</a:t>
            </a:r>
          </a:p>
          <a:p>
            <a:r>
              <a:rPr lang="cs-CZ" dirty="0" smtClean="0"/>
              <a:t>Aj.</a:t>
            </a:r>
          </a:p>
          <a:p>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smtClean="0"/>
              <a:t>Boříkovy lapálie</a:t>
            </a:r>
            <a:endParaRPr lang="cs-CZ" i="1" dirty="0"/>
          </a:p>
        </p:txBody>
      </p:sp>
      <p:sp>
        <p:nvSpPr>
          <p:cNvPr id="3" name="Zástupný symbol pro obsah 2"/>
          <p:cNvSpPr>
            <a:spLocks noGrp="1"/>
          </p:cNvSpPr>
          <p:nvPr>
            <p:ph idx="1"/>
          </p:nvPr>
        </p:nvSpPr>
        <p:spPr/>
        <p:txBody>
          <a:bodyPr/>
          <a:lstStyle/>
          <a:p>
            <a:pPr lvl="0"/>
            <a:r>
              <a:rPr lang="cs-CZ" dirty="0" smtClean="0"/>
              <a:t>I </a:t>
            </a:r>
            <a:r>
              <a:rPr lang="cs-CZ" dirty="0"/>
              <a:t>– 1970, II – </a:t>
            </a:r>
            <a:r>
              <a:rPr lang="cs-CZ" dirty="0" smtClean="0"/>
              <a:t>1973</a:t>
            </a:r>
            <a:endParaRPr lang="cs-CZ" dirty="0"/>
          </a:p>
          <a:p>
            <a:r>
              <a:rPr lang="cs-CZ" dirty="0" smtClean="0"/>
              <a:t>Inspirace René </a:t>
            </a:r>
            <a:r>
              <a:rPr lang="cs-CZ" dirty="0" err="1" smtClean="0"/>
              <a:t>Goscinnym</a:t>
            </a:r>
            <a:endParaRPr lang="cs-CZ" dirty="0" smtClean="0"/>
          </a:p>
          <a:p>
            <a:r>
              <a:rPr lang="cs-CZ" dirty="0" smtClean="0"/>
              <a:t>1. díl původně pro Ohníček</a:t>
            </a:r>
          </a:p>
          <a:p>
            <a:pPr lvl="0"/>
            <a:r>
              <a:rPr lang="cs-CZ" dirty="0" smtClean="0"/>
              <a:t>Volná pokračování – např.: </a:t>
            </a:r>
            <a:r>
              <a:rPr lang="cs-CZ" i="1" dirty="0"/>
              <a:t>Bořík a spol.</a:t>
            </a:r>
            <a:r>
              <a:rPr lang="cs-CZ" dirty="0"/>
              <a:t> (1980), </a:t>
            </a:r>
            <a:r>
              <a:rPr lang="cs-CZ" i="1" dirty="0"/>
              <a:t>Bohoušek a spol.</a:t>
            </a:r>
            <a:r>
              <a:rPr lang="cs-CZ" dirty="0"/>
              <a:t> (1981), </a:t>
            </a:r>
            <a:r>
              <a:rPr lang="cs-CZ" i="1" dirty="0"/>
              <a:t>Aleš a spol.</a:t>
            </a:r>
            <a:r>
              <a:rPr lang="cs-CZ" dirty="0"/>
              <a:t> (1985), </a:t>
            </a:r>
            <a:r>
              <a:rPr lang="cs-CZ" i="1" dirty="0"/>
              <a:t>Mirek a spol.</a:t>
            </a:r>
            <a:r>
              <a:rPr lang="cs-CZ" dirty="0"/>
              <a:t> (1985), </a:t>
            </a:r>
            <a:r>
              <a:rPr lang="cs-CZ" i="1" dirty="0"/>
              <a:t>Čenda a spol.</a:t>
            </a:r>
            <a:r>
              <a:rPr lang="cs-CZ" dirty="0"/>
              <a:t> (1987), </a:t>
            </a:r>
            <a:r>
              <a:rPr lang="cs-CZ" i="1" dirty="0"/>
              <a:t>Bořík, Bohoušek a spol.</a:t>
            </a:r>
            <a:r>
              <a:rPr lang="cs-CZ" dirty="0"/>
              <a:t> (1989)</a:t>
            </a:r>
          </a:p>
          <a:p>
            <a:endParaRPr lang="cs-CZ" dirty="0" smtClean="0"/>
          </a:p>
          <a:p>
            <a:endParaRPr lang="cs-CZ" dirty="0"/>
          </a:p>
        </p:txBody>
      </p:sp>
      <p:pic>
        <p:nvPicPr>
          <p:cNvPr id="4" name="Obrázek 3" descr="boikovy-lapalie-vojtch-stekla.jpg"/>
          <p:cNvPicPr>
            <a:picLocks noChangeAspect="1"/>
          </p:cNvPicPr>
          <p:nvPr/>
        </p:nvPicPr>
        <p:blipFill>
          <a:blip r:embed="rId2" cstate="print"/>
          <a:srcRect l="17240" r="17241"/>
          <a:stretch>
            <a:fillRect/>
          </a:stretch>
        </p:blipFill>
        <p:spPr>
          <a:xfrm>
            <a:off x="7596336" y="0"/>
            <a:ext cx="1350249" cy="2060848"/>
          </a:xfrm>
          <a:prstGeom prst="rect">
            <a:avLst/>
          </a:prstGeom>
        </p:spPr>
      </p:pic>
      <p:pic>
        <p:nvPicPr>
          <p:cNvPr id="5" name="Obrázek 4" descr="3989.jpg"/>
          <p:cNvPicPr>
            <a:picLocks noChangeAspect="1"/>
          </p:cNvPicPr>
          <p:nvPr/>
        </p:nvPicPr>
        <p:blipFill>
          <a:blip r:embed="rId3" cstate="print"/>
          <a:stretch>
            <a:fillRect/>
          </a:stretch>
        </p:blipFill>
        <p:spPr>
          <a:xfrm>
            <a:off x="5940152" y="1340768"/>
            <a:ext cx="1301541" cy="183564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smtClean="0"/>
              <a:t>Pekelná třída </a:t>
            </a:r>
            <a:r>
              <a:rPr lang="cs-CZ" sz="2400" dirty="0" smtClean="0"/>
              <a:t>(1978, 2005, 2007)</a:t>
            </a:r>
            <a:endParaRPr lang="cs-CZ" sz="2400" dirty="0"/>
          </a:p>
        </p:txBody>
      </p:sp>
      <p:pic>
        <p:nvPicPr>
          <p:cNvPr id="6" name="Obrázek 5" descr="large.jpg"/>
          <p:cNvPicPr>
            <a:picLocks noChangeAspect="1"/>
          </p:cNvPicPr>
          <p:nvPr/>
        </p:nvPicPr>
        <p:blipFill>
          <a:blip r:embed="rId2" cstate="print"/>
          <a:stretch>
            <a:fillRect/>
          </a:stretch>
        </p:blipFill>
        <p:spPr>
          <a:xfrm>
            <a:off x="323528" y="1484784"/>
            <a:ext cx="2779822" cy="4077072"/>
          </a:xfrm>
          <a:prstGeom prst="rect">
            <a:avLst/>
          </a:prstGeom>
        </p:spPr>
      </p:pic>
      <p:pic>
        <p:nvPicPr>
          <p:cNvPr id="7" name="Obrázek 6" descr="Pekelna-trida-a-dabelsky-vikend-Vojtech-Steklac---w-247-h-354.jpg"/>
          <p:cNvPicPr>
            <a:picLocks noChangeAspect="1"/>
          </p:cNvPicPr>
          <p:nvPr/>
        </p:nvPicPr>
        <p:blipFill>
          <a:blip r:embed="rId3" cstate="print"/>
          <a:stretch>
            <a:fillRect/>
          </a:stretch>
        </p:blipFill>
        <p:spPr>
          <a:xfrm>
            <a:off x="6300192" y="2780928"/>
            <a:ext cx="2608676" cy="3738750"/>
          </a:xfrm>
          <a:prstGeom prst="rect">
            <a:avLst/>
          </a:prstGeom>
        </p:spPr>
      </p:pic>
      <p:pic>
        <p:nvPicPr>
          <p:cNvPr id="8" name="Obrázek 7" descr="large2.jpg"/>
          <p:cNvPicPr>
            <a:picLocks noChangeAspect="1"/>
          </p:cNvPicPr>
          <p:nvPr/>
        </p:nvPicPr>
        <p:blipFill>
          <a:blip r:embed="rId4" cstate="print"/>
          <a:stretch>
            <a:fillRect/>
          </a:stretch>
        </p:blipFill>
        <p:spPr>
          <a:xfrm>
            <a:off x="3491880" y="1844824"/>
            <a:ext cx="2606933" cy="400506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Prózy s dívčí hrdinkou</a:t>
            </a:r>
            <a:endParaRPr lang="cs-CZ" dirty="0"/>
          </a:p>
        </p:txBody>
      </p:sp>
      <p:pic>
        <p:nvPicPr>
          <p:cNvPr id="4" name="Obrázek 3" descr="3.jpg"/>
          <p:cNvPicPr>
            <a:picLocks noChangeAspect="1"/>
          </p:cNvPicPr>
          <p:nvPr/>
        </p:nvPicPr>
        <p:blipFill>
          <a:blip r:embed="rId2" cstate="print"/>
          <a:stretch>
            <a:fillRect/>
          </a:stretch>
        </p:blipFill>
        <p:spPr>
          <a:xfrm>
            <a:off x="3203848" y="1412776"/>
            <a:ext cx="2661208" cy="4230244"/>
          </a:xfrm>
          <a:prstGeom prst="rect">
            <a:avLst/>
          </a:prstGeom>
        </p:spPr>
      </p:pic>
      <p:pic>
        <p:nvPicPr>
          <p:cNvPr id="5" name="Obrázek 4" descr="big_nejen-milostne-dopis-33020.jpg"/>
          <p:cNvPicPr>
            <a:picLocks noChangeAspect="1"/>
          </p:cNvPicPr>
          <p:nvPr/>
        </p:nvPicPr>
        <p:blipFill>
          <a:blip r:embed="rId3" cstate="print"/>
          <a:stretch>
            <a:fillRect/>
          </a:stretch>
        </p:blipFill>
        <p:spPr>
          <a:xfrm>
            <a:off x="6156176" y="1916832"/>
            <a:ext cx="2719206" cy="4347567"/>
          </a:xfrm>
          <a:prstGeom prst="rect">
            <a:avLst/>
          </a:prstGeom>
        </p:spPr>
      </p:pic>
      <p:pic>
        <p:nvPicPr>
          <p:cNvPr id="6" name="Obrázek 5" descr="l51674.jpg"/>
          <p:cNvPicPr>
            <a:picLocks noChangeAspect="1"/>
          </p:cNvPicPr>
          <p:nvPr/>
        </p:nvPicPr>
        <p:blipFill>
          <a:blip r:embed="rId4" cstate="print"/>
          <a:stretch>
            <a:fillRect/>
          </a:stretch>
        </p:blipFill>
        <p:spPr>
          <a:xfrm>
            <a:off x="395536" y="1412776"/>
            <a:ext cx="2473807" cy="40130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Detektivky pro D+M</a:t>
            </a:r>
            <a:endParaRPr lang="cs-CZ" dirty="0"/>
          </a:p>
        </p:txBody>
      </p:sp>
      <p:sp>
        <p:nvSpPr>
          <p:cNvPr id="3" name="Zástupný symbol pro obsah 2"/>
          <p:cNvSpPr>
            <a:spLocks noGrp="1"/>
          </p:cNvSpPr>
          <p:nvPr>
            <p:ph idx="1"/>
          </p:nvPr>
        </p:nvSpPr>
        <p:spPr/>
        <p:txBody>
          <a:bodyPr/>
          <a:lstStyle/>
          <a:p>
            <a:r>
              <a:rPr lang="cs-CZ" dirty="0" smtClean="0"/>
              <a:t>1) parodie na detektivku – </a:t>
            </a:r>
            <a:r>
              <a:rPr lang="cs-CZ" sz="2400" dirty="0" smtClean="0"/>
              <a:t>Žlutý Robert (1974), Žlutý Robert a </a:t>
            </a:r>
            <a:r>
              <a:rPr lang="cs-CZ" sz="2400" dirty="0" err="1" smtClean="0"/>
              <a:t>James</a:t>
            </a:r>
            <a:r>
              <a:rPr lang="cs-CZ" sz="2400" dirty="0" smtClean="0"/>
              <a:t> Bond (2008), Dobrodružství tajného agenta Pankráce Tangenta (1985, uprav. 2005)</a:t>
            </a:r>
          </a:p>
          <a:p>
            <a:r>
              <a:rPr lang="cs-CZ" dirty="0" smtClean="0"/>
              <a:t>2) klasická dětská detektivka – </a:t>
            </a:r>
            <a:r>
              <a:rPr lang="cs-CZ" sz="2400" dirty="0" smtClean="0"/>
              <a:t>Dvojčata v akci</a:t>
            </a:r>
            <a:endParaRPr lang="cs-CZ"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Dvojčata v akci </a:t>
            </a:r>
            <a:br>
              <a:rPr lang="cs-CZ" dirty="0" smtClean="0"/>
            </a:br>
            <a:r>
              <a:rPr lang="cs-CZ" sz="3100" dirty="0" smtClean="0"/>
              <a:t>(2006, 2007, </a:t>
            </a:r>
            <a:r>
              <a:rPr lang="cs-CZ" sz="3100" dirty="0" err="1" smtClean="0"/>
              <a:t>2007</a:t>
            </a:r>
            <a:r>
              <a:rPr lang="cs-CZ" sz="3100" dirty="0" smtClean="0"/>
              <a:t>, 2009, 2011)</a:t>
            </a:r>
            <a:endParaRPr lang="cs-CZ" sz="3100" dirty="0"/>
          </a:p>
        </p:txBody>
      </p:sp>
      <p:pic>
        <p:nvPicPr>
          <p:cNvPr id="4" name="Obrázek 3" descr="dvojata-v-akci-poklad-hrabte-domanina-vojtch-stekla.jpg"/>
          <p:cNvPicPr>
            <a:picLocks noChangeAspect="1"/>
          </p:cNvPicPr>
          <p:nvPr/>
        </p:nvPicPr>
        <p:blipFill>
          <a:blip r:embed="rId2" cstate="print"/>
          <a:srcRect l="15120" r="16841"/>
          <a:stretch>
            <a:fillRect/>
          </a:stretch>
        </p:blipFill>
        <p:spPr>
          <a:xfrm>
            <a:off x="251520" y="1412776"/>
            <a:ext cx="1944216" cy="2857500"/>
          </a:xfrm>
          <a:prstGeom prst="rect">
            <a:avLst/>
          </a:prstGeom>
        </p:spPr>
      </p:pic>
      <p:pic>
        <p:nvPicPr>
          <p:cNvPr id="5" name="Obrázek 4" descr="dvojcata-v-akci-pripad-nepolapitelneho-sprejera-34048.jpg"/>
          <p:cNvPicPr>
            <a:picLocks noChangeAspect="1"/>
          </p:cNvPicPr>
          <p:nvPr/>
        </p:nvPicPr>
        <p:blipFill>
          <a:blip r:embed="rId3" cstate="print"/>
          <a:stretch>
            <a:fillRect/>
          </a:stretch>
        </p:blipFill>
        <p:spPr>
          <a:xfrm>
            <a:off x="3779912" y="1556792"/>
            <a:ext cx="1988418" cy="3101932"/>
          </a:xfrm>
          <a:prstGeom prst="rect">
            <a:avLst/>
          </a:prstGeom>
        </p:spPr>
      </p:pic>
      <p:pic>
        <p:nvPicPr>
          <p:cNvPr id="7" name="Obrázek 6" descr="Dvojcata-v-akci-Slunecni-bratrstvo-Vojtech-Steklac---w-228-h-354.jpg"/>
          <p:cNvPicPr>
            <a:picLocks noChangeAspect="1"/>
          </p:cNvPicPr>
          <p:nvPr/>
        </p:nvPicPr>
        <p:blipFill>
          <a:blip r:embed="rId4" cstate="print"/>
          <a:stretch>
            <a:fillRect/>
          </a:stretch>
        </p:blipFill>
        <p:spPr>
          <a:xfrm>
            <a:off x="6948264" y="476672"/>
            <a:ext cx="1808017" cy="2807184"/>
          </a:xfrm>
          <a:prstGeom prst="rect">
            <a:avLst/>
          </a:prstGeom>
        </p:spPr>
      </p:pic>
      <p:pic>
        <p:nvPicPr>
          <p:cNvPr id="9" name="Obrázek 8" descr="4c00fac5fd62d4de2ab8e8992232ef82--mmf250x250.jpg"/>
          <p:cNvPicPr>
            <a:picLocks noChangeAspect="1"/>
          </p:cNvPicPr>
          <p:nvPr/>
        </p:nvPicPr>
        <p:blipFill>
          <a:blip r:embed="rId5" cstate="print"/>
          <a:stretch>
            <a:fillRect/>
          </a:stretch>
        </p:blipFill>
        <p:spPr>
          <a:xfrm>
            <a:off x="1475656" y="4293096"/>
            <a:ext cx="2381250" cy="2381250"/>
          </a:xfrm>
          <a:prstGeom prst="rect">
            <a:avLst/>
          </a:prstGeom>
        </p:spPr>
      </p:pic>
      <p:pic>
        <p:nvPicPr>
          <p:cNvPr id="10" name="Obrázek 9" descr="f.jpg"/>
          <p:cNvPicPr>
            <a:picLocks noChangeAspect="1"/>
          </p:cNvPicPr>
          <p:nvPr/>
        </p:nvPicPr>
        <p:blipFill>
          <a:blip r:embed="rId6" cstate="print"/>
          <a:stretch>
            <a:fillRect/>
          </a:stretch>
        </p:blipFill>
        <p:spPr>
          <a:xfrm>
            <a:off x="6156176" y="3645024"/>
            <a:ext cx="2103039" cy="321297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92696"/>
            <a:ext cx="8229600" cy="5433467"/>
          </a:xfrm>
        </p:spPr>
        <p:txBody>
          <a:bodyPr>
            <a:normAutofit fontScale="77500" lnSpcReduction="20000"/>
          </a:bodyPr>
          <a:lstStyle/>
          <a:p>
            <a:r>
              <a:rPr lang="cs-CZ" dirty="0" smtClean="0"/>
              <a:t>DUŠKOVÁ, L. Současná dětská detektivka. </a:t>
            </a:r>
            <a:r>
              <a:rPr lang="cs-CZ" i="1" dirty="0" smtClean="0"/>
              <a:t>Ladění</a:t>
            </a:r>
            <a:r>
              <a:rPr lang="cs-CZ" dirty="0" smtClean="0"/>
              <a:t>, 2002, č. 1, s. 6:</a:t>
            </a:r>
          </a:p>
          <a:p>
            <a:pPr lvl="1" algn="just">
              <a:buNone/>
            </a:pPr>
            <a:r>
              <a:rPr lang="cs-CZ" sz="2600" dirty="0" smtClean="0"/>
              <a:t>	</a:t>
            </a:r>
          </a:p>
          <a:p>
            <a:pPr lvl="1" algn="just">
              <a:buNone/>
            </a:pPr>
            <a:r>
              <a:rPr lang="cs-CZ" sz="2600" dirty="0"/>
              <a:t>	</a:t>
            </a:r>
            <a:r>
              <a:rPr lang="cs-CZ" sz="2600" dirty="0" smtClean="0"/>
              <a:t>„Syžety dětských detektivek se navzájem podobají. Užívají v podstatě stejných motivů, které se však mohou uplatňovat v různé míře; mohou se měnit též jejich kombinace. Je možno stanovit určité syžetové schéma, které dětské detektivní prózy dodržují, a zaznamenat i jisté odchylky. Syžetové schéma vybraných dětských detektivek vypadá přibližně takto: Kladní hrdinové tráví určitým způsobem svůj volný čas či jsou naopak zaneprázdněni – a tehdy jsou ze svých činností vytrženi zločinem v jejich okolí. Těmito hrdiny jsou chytré a bystré děti, jež se rozhodnou záhadu vyřešit. Zločin však nemohou odhalit ihned, protože se jim staví do cesty nejrůznější překážky, které rozřešení oddalují. Mohou mít podobu falešných stop nebo pocházejí ze světa dospělých (děti překonávají zákazy rodičů). Děti se vydávají na ‚cestu‘, která je představována procesem pátrání. Velkou roli hraje setkání hrdinů s přáteli či neznámými lidmi, kteří determinují další vývoj příběhu. Děti často ze zločinu podezírají nesprávné osoby. Úsilí hrdinů je většinou odměněno úspěchem – dopadením zločince.“</a:t>
            </a:r>
            <a:endParaRPr lang="cs-CZ" sz="2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Detektivka</a:t>
            </a:r>
            <a:endParaRPr lang="cs-CZ" dirty="0"/>
          </a:p>
        </p:txBody>
      </p:sp>
      <p:sp>
        <p:nvSpPr>
          <p:cNvPr id="3" name="Zástupný symbol pro obsah 2"/>
          <p:cNvSpPr>
            <a:spLocks noGrp="1"/>
          </p:cNvSpPr>
          <p:nvPr>
            <p:ph idx="1"/>
          </p:nvPr>
        </p:nvSpPr>
        <p:spPr/>
        <p:txBody>
          <a:bodyPr>
            <a:normAutofit/>
          </a:bodyPr>
          <a:lstStyle/>
          <a:p>
            <a:r>
              <a:rPr lang="cs-CZ" sz="2200" dirty="0" smtClean="0"/>
              <a:t>Z lat. </a:t>
            </a:r>
            <a:r>
              <a:rPr lang="cs-CZ" sz="2200" dirty="0" err="1" smtClean="0"/>
              <a:t>D</a:t>
            </a:r>
            <a:r>
              <a:rPr lang="cs-CZ" sz="2200" dirty="0" err="1" smtClean="0">
                <a:latin typeface="Times New Roman"/>
                <a:cs typeface="Times New Roman"/>
              </a:rPr>
              <a:t>ētegere</a:t>
            </a:r>
            <a:r>
              <a:rPr lang="cs-CZ" sz="2200" dirty="0" smtClean="0">
                <a:latin typeface="Times New Roman"/>
                <a:cs typeface="Times New Roman"/>
              </a:rPr>
              <a:t> = odkrývat, odhalovat</a:t>
            </a:r>
            <a:endParaRPr lang="cs-CZ" sz="2200" dirty="0" smtClean="0"/>
          </a:p>
          <a:p>
            <a:r>
              <a:rPr lang="cs-CZ" i="1" dirty="0" smtClean="0"/>
              <a:t>Slovník </a:t>
            </a:r>
            <a:r>
              <a:rPr lang="cs-CZ" i="1" dirty="0" smtClean="0"/>
              <a:t>literární teorie </a:t>
            </a:r>
            <a:r>
              <a:rPr lang="cs-CZ" dirty="0" smtClean="0"/>
              <a:t>(1977, s. 71):</a:t>
            </a:r>
          </a:p>
          <a:p>
            <a:pPr lvl="1"/>
            <a:r>
              <a:rPr lang="cs-CZ" dirty="0" smtClean="0">
                <a:sym typeface="Symbol"/>
              </a:rPr>
              <a:t> detektivní literatura: „jedna z nejrozšířenějších oblastí zábavné literatury, zahrnující ‚policejní‘ romány, povídky a novely, zvané souhrnně též detektivky; jejich jádro tvoří historie pátrání po neznámém pachateli zločinu; fabule rozvíjející v nejrůznějších obměnách motiv záhady a jejího řešení je konstruována podle </a:t>
            </a:r>
            <a:r>
              <a:rPr lang="cs-CZ" dirty="0" smtClean="0">
                <a:sym typeface="Symbol"/>
              </a:rPr>
              <a:t>schématu vítězného boje dobra se zlem.“</a:t>
            </a:r>
          </a:p>
          <a:p>
            <a:pPr lvl="1">
              <a:buNone/>
            </a:pPr>
            <a:endParaRPr lang="cs-CZ" dirty="0" smtClean="0"/>
          </a:p>
          <a:p>
            <a:pPr>
              <a:buNone/>
            </a:pPr>
            <a:endParaRPr lang="cs-CZ" dirty="0" smtClean="0"/>
          </a:p>
        </p:txBody>
      </p:sp>
      <p:pic>
        <p:nvPicPr>
          <p:cNvPr id="5" name="Obrázek 4" descr="article-definice-nizkotucnych-vyrobku.jpg"/>
          <p:cNvPicPr>
            <a:picLocks noChangeAspect="1"/>
          </p:cNvPicPr>
          <p:nvPr/>
        </p:nvPicPr>
        <p:blipFill>
          <a:blip r:embed="rId2" cstate="print"/>
          <a:stretch>
            <a:fillRect/>
          </a:stretch>
        </p:blipFill>
        <p:spPr>
          <a:xfrm>
            <a:off x="6588224" y="404664"/>
            <a:ext cx="2193032" cy="145288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capek-karel-225x300.jpg"/>
          <p:cNvPicPr>
            <a:picLocks noChangeAspect="1"/>
          </p:cNvPicPr>
          <p:nvPr/>
        </p:nvPicPr>
        <p:blipFill>
          <a:blip r:embed="rId2" cstate="print"/>
          <a:stretch>
            <a:fillRect/>
          </a:stretch>
        </p:blipFill>
        <p:spPr>
          <a:xfrm>
            <a:off x="7524328" y="4797152"/>
            <a:ext cx="1383617" cy="1844823"/>
          </a:xfrm>
          <a:prstGeom prst="rect">
            <a:avLst/>
          </a:prstGeom>
        </p:spPr>
      </p:pic>
      <p:sp>
        <p:nvSpPr>
          <p:cNvPr id="3" name="Zástupný symbol pro obsah 2"/>
          <p:cNvSpPr>
            <a:spLocks noGrp="1"/>
          </p:cNvSpPr>
          <p:nvPr>
            <p:ph idx="1"/>
          </p:nvPr>
        </p:nvSpPr>
        <p:spPr>
          <a:xfrm>
            <a:off x="457200" y="692696"/>
            <a:ext cx="7467600" cy="5433467"/>
          </a:xfrm>
        </p:spPr>
        <p:txBody>
          <a:bodyPr>
            <a:normAutofit fontScale="62500" lnSpcReduction="20000"/>
          </a:bodyPr>
          <a:lstStyle/>
          <a:p>
            <a:r>
              <a:rPr lang="cs-CZ" sz="4400" dirty="0" smtClean="0"/>
              <a:t>Karel Čapek</a:t>
            </a:r>
            <a:r>
              <a:rPr lang="cs-CZ" sz="4400" i="1" dirty="0" smtClean="0"/>
              <a:t>: </a:t>
            </a:r>
            <a:r>
              <a:rPr lang="cs-CZ" sz="3200" i="1" dirty="0" err="1" smtClean="0"/>
              <a:t>Holmesiana</a:t>
            </a:r>
            <a:r>
              <a:rPr lang="cs-CZ" sz="3200" i="1" dirty="0" smtClean="0"/>
              <a:t> čili O detektivkách	 </a:t>
            </a:r>
            <a:r>
              <a:rPr lang="cs-CZ" sz="3200" dirty="0" smtClean="0"/>
              <a:t>(In: </a:t>
            </a:r>
            <a:r>
              <a:rPr lang="cs-CZ" sz="3200" dirty="0" err="1" smtClean="0"/>
              <a:t>Marsyas</a:t>
            </a:r>
            <a:r>
              <a:rPr lang="cs-CZ" sz="3200" dirty="0" smtClean="0"/>
              <a:t>)</a:t>
            </a:r>
          </a:p>
          <a:p>
            <a:endParaRPr lang="cs-CZ" sz="3200" i="1" dirty="0" smtClean="0"/>
          </a:p>
          <a:p>
            <a:pPr algn="just"/>
            <a:r>
              <a:rPr lang="cs-CZ" sz="3200" i="1" dirty="0" smtClean="0"/>
              <a:t>„Zločin </a:t>
            </a:r>
            <a:r>
              <a:rPr lang="cs-CZ" sz="3200" i="1" dirty="0" smtClean="0"/>
              <a:t>pak je dobrodružný a epický za druhé proto, že je </a:t>
            </a:r>
            <a:r>
              <a:rPr lang="cs-CZ" sz="3200" i="1" dirty="0" smtClean="0"/>
              <a:t>zločinec honěn </a:t>
            </a:r>
            <a:r>
              <a:rPr lang="cs-CZ" sz="3200" i="1" dirty="0" smtClean="0"/>
              <a:t>jako divoký slon, tygr či medvěd. Nejstarší lidské pudy </a:t>
            </a:r>
            <a:r>
              <a:rPr lang="cs-CZ" sz="3200" i="1" dirty="0" smtClean="0"/>
              <a:t>jsou lovecké</a:t>
            </a:r>
            <a:r>
              <a:rPr lang="cs-CZ" sz="3200" i="1" dirty="0" smtClean="0"/>
              <a:t>; a pračlověk z </a:t>
            </a:r>
            <a:r>
              <a:rPr lang="cs-CZ" sz="3200" i="1" dirty="0" err="1" smtClean="0"/>
              <a:t>Crô</a:t>
            </a:r>
            <a:r>
              <a:rPr lang="cs-CZ" sz="3200" i="1" dirty="0" smtClean="0"/>
              <a:t>-</a:t>
            </a:r>
            <a:r>
              <a:rPr lang="cs-CZ" sz="3200" i="1" dirty="0" err="1" smtClean="0"/>
              <a:t>Magnon</a:t>
            </a:r>
            <a:r>
              <a:rPr lang="cs-CZ" sz="3200" i="1" dirty="0" smtClean="0"/>
              <a:t> nebo </a:t>
            </a:r>
            <a:r>
              <a:rPr lang="cs-CZ" sz="3200" i="1" dirty="0" err="1" smtClean="0"/>
              <a:t>Altamiry</a:t>
            </a:r>
            <a:r>
              <a:rPr lang="cs-CZ" sz="3200" i="1" dirty="0" smtClean="0"/>
              <a:t> jistě </a:t>
            </a:r>
            <a:r>
              <a:rPr lang="cs-CZ" sz="3200" i="1" dirty="0" smtClean="0"/>
              <a:t>vynalezl kromě </a:t>
            </a:r>
            <a:r>
              <a:rPr lang="cs-CZ" sz="3200" i="1" dirty="0" smtClean="0"/>
              <a:t>malířství a plastiky také epickou poezii, když cucaje morek </a:t>
            </a:r>
            <a:r>
              <a:rPr lang="cs-CZ" sz="3200" i="1" dirty="0" smtClean="0"/>
              <a:t>z kostí </a:t>
            </a:r>
            <a:r>
              <a:rPr lang="cs-CZ" sz="3200" i="1" dirty="0" smtClean="0"/>
              <a:t>vypravoval, jak ohromně dostal toho bizona a jak </a:t>
            </a:r>
            <a:r>
              <a:rPr lang="cs-CZ" sz="3200" i="1" dirty="0" smtClean="0"/>
              <a:t>vystopoval, panečku</a:t>
            </a:r>
            <a:r>
              <a:rPr lang="cs-CZ" sz="3200" i="1" dirty="0" smtClean="0"/>
              <a:t>, stádo mamutů. Dnes nelze u ohňů skládat epos o </a:t>
            </a:r>
            <a:r>
              <a:rPr lang="cs-CZ" sz="3200" i="1" dirty="0" smtClean="0"/>
              <a:t>ulovené ramlici </a:t>
            </a:r>
            <a:r>
              <a:rPr lang="cs-CZ" sz="3200" i="1" dirty="0" smtClean="0"/>
              <a:t>nebo barvitě vypravovat o dobrodružném stíhání </a:t>
            </a:r>
            <a:r>
              <a:rPr lang="cs-CZ" sz="3200" i="1" dirty="0" smtClean="0"/>
              <a:t>jeskynního lva</a:t>
            </a:r>
            <a:r>
              <a:rPr lang="cs-CZ" sz="3200" i="1" dirty="0" smtClean="0"/>
              <a:t>; není to už to. Je však možno číst u ohně, jak ohromně </a:t>
            </a:r>
            <a:r>
              <a:rPr lang="cs-CZ" sz="3200" i="1" dirty="0" smtClean="0"/>
              <a:t>dostal </a:t>
            </a:r>
            <a:r>
              <a:rPr lang="cs-CZ" sz="3200" i="1" dirty="0" err="1" smtClean="0"/>
              <a:t>Sherlock</a:t>
            </a:r>
            <a:r>
              <a:rPr lang="cs-CZ" sz="3200" i="1" dirty="0" smtClean="0"/>
              <a:t> </a:t>
            </a:r>
            <a:r>
              <a:rPr lang="cs-CZ" sz="3200" i="1" dirty="0" err="1" smtClean="0"/>
              <a:t>Holmes</a:t>
            </a:r>
            <a:r>
              <a:rPr lang="cs-CZ" sz="3200" i="1" dirty="0" smtClean="0"/>
              <a:t> toho vraha a jak vystopoval, panečku, </a:t>
            </a:r>
            <a:r>
              <a:rPr lang="cs-CZ" sz="3200" i="1" dirty="0" smtClean="0"/>
              <a:t>stádo bankovních </a:t>
            </a:r>
            <a:r>
              <a:rPr lang="cs-CZ" sz="3200" i="1" dirty="0" smtClean="0"/>
              <a:t>lupičů. Je tu lov, pasti, čtení stop v prachu a v </a:t>
            </a:r>
            <a:r>
              <a:rPr lang="cs-CZ" sz="3200" i="1" dirty="0" smtClean="0"/>
              <a:t>blátě, větření </a:t>
            </a:r>
            <a:r>
              <a:rPr lang="cs-CZ" sz="3200" i="1" dirty="0" err="1" smtClean="0"/>
              <a:t>pralovce</a:t>
            </a:r>
            <a:r>
              <a:rPr lang="cs-CZ" sz="3200" i="1" dirty="0" smtClean="0"/>
              <a:t>, honba, útěk, obrana, obklíčení kořisti, boj zblízka </a:t>
            </a:r>
            <a:r>
              <a:rPr lang="cs-CZ" sz="3200" i="1" dirty="0" smtClean="0"/>
              <a:t>a všechny </a:t>
            </a:r>
            <a:r>
              <a:rPr lang="cs-CZ" sz="3200" i="1" dirty="0" smtClean="0"/>
              <a:t>praktiky jeskynního lovu. Detektivka je nejstarší </a:t>
            </a:r>
            <a:r>
              <a:rPr lang="cs-CZ" sz="3200" i="1" dirty="0" smtClean="0"/>
              <a:t>literatura; detektivka </a:t>
            </a:r>
            <a:r>
              <a:rPr lang="cs-CZ" sz="3200" i="1" dirty="0" smtClean="0"/>
              <a:t>je totiž nejzachovalejší prehistorická památka ze </a:t>
            </a:r>
            <a:r>
              <a:rPr lang="cs-CZ" sz="3200" i="1" dirty="0" smtClean="0"/>
              <a:t>starší doby </a:t>
            </a:r>
            <a:r>
              <a:rPr lang="cs-CZ" sz="3200" i="1" dirty="0" smtClean="0"/>
              <a:t>kamenné. Umění lovecké je starší než </a:t>
            </a:r>
            <a:r>
              <a:rPr lang="cs-CZ" sz="3200" i="1" dirty="0" smtClean="0"/>
              <a:t>písmo.“</a:t>
            </a:r>
          </a:p>
          <a:p>
            <a:r>
              <a:rPr lang="cs-CZ" sz="3200" i="1" dirty="0" smtClean="0"/>
              <a:t>(Odkaz na </a:t>
            </a:r>
            <a:r>
              <a:rPr lang="cs-CZ" sz="3200" i="1" dirty="0" smtClean="0"/>
              <a:t>zveřejněné Čapkovo dílo: http://www.</a:t>
            </a:r>
            <a:r>
              <a:rPr lang="cs-CZ" sz="3200" i="1" dirty="0" err="1" smtClean="0"/>
              <a:t>mlp.cz</a:t>
            </a:r>
            <a:r>
              <a:rPr lang="cs-CZ" sz="3200" i="1" dirty="0" smtClean="0"/>
              <a:t>/</a:t>
            </a:r>
            <a:r>
              <a:rPr lang="cs-CZ" sz="3200" i="1" dirty="0" err="1" smtClean="0"/>
              <a:t>cz</a:t>
            </a:r>
            <a:r>
              <a:rPr lang="cs-CZ" sz="3200" i="1" dirty="0" smtClean="0"/>
              <a:t>/projekty/on-line-projekty/</a:t>
            </a:r>
            <a:r>
              <a:rPr lang="cs-CZ" sz="3200" i="1" dirty="0" err="1" smtClean="0"/>
              <a:t>karel</a:t>
            </a:r>
            <a:r>
              <a:rPr lang="cs-CZ" sz="3200" i="1" dirty="0" smtClean="0"/>
              <a:t>-</a:t>
            </a:r>
            <a:r>
              <a:rPr lang="cs-CZ" sz="3200" i="1" dirty="0" err="1" smtClean="0"/>
              <a:t>capek</a:t>
            </a:r>
            <a:r>
              <a:rPr lang="cs-CZ" sz="3200" i="1" dirty="0" smtClean="0"/>
              <a:t>/)</a:t>
            </a:r>
            <a:endParaRPr lang="cs-CZ"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imagesCAP9PWX0.jpg"/>
          <p:cNvPicPr>
            <a:picLocks noChangeAspect="1"/>
          </p:cNvPicPr>
          <p:nvPr/>
        </p:nvPicPr>
        <p:blipFill>
          <a:blip r:embed="rId2" cstate="print"/>
          <a:stretch>
            <a:fillRect/>
          </a:stretch>
        </p:blipFill>
        <p:spPr>
          <a:xfrm>
            <a:off x="395536" y="1556792"/>
            <a:ext cx="2896901" cy="2818606"/>
          </a:xfrm>
          <a:prstGeom prst="rect">
            <a:avLst/>
          </a:prstGeom>
        </p:spPr>
      </p:pic>
      <p:sp>
        <p:nvSpPr>
          <p:cNvPr id="2" name="Nadpis 1"/>
          <p:cNvSpPr>
            <a:spLocks noGrp="1"/>
          </p:cNvSpPr>
          <p:nvPr>
            <p:ph type="title"/>
          </p:nvPr>
        </p:nvSpPr>
        <p:spPr>
          <a:xfrm>
            <a:off x="3635896" y="274638"/>
            <a:ext cx="3816424" cy="1786210"/>
          </a:xfrm>
        </p:spPr>
        <p:txBody>
          <a:bodyPr>
            <a:normAutofit/>
          </a:bodyPr>
          <a:lstStyle/>
          <a:p>
            <a:r>
              <a:rPr lang="cs-CZ" sz="3400" b="1" dirty="0" smtClean="0"/>
              <a:t>Dětská detektivka </a:t>
            </a:r>
            <a:br>
              <a:rPr lang="cs-CZ" sz="3400" b="1" dirty="0" smtClean="0"/>
            </a:br>
            <a:r>
              <a:rPr lang="cs-CZ" sz="2000" b="1" dirty="0" smtClean="0"/>
              <a:t>(detektivka intencionálně určená dětem a mládeži)</a:t>
            </a:r>
            <a:endParaRPr lang="cs-CZ" sz="2000" b="1" dirty="0"/>
          </a:p>
        </p:txBody>
      </p:sp>
      <p:sp>
        <p:nvSpPr>
          <p:cNvPr id="3" name="Zástupný symbol pro obsah 2"/>
          <p:cNvSpPr>
            <a:spLocks noGrp="1"/>
          </p:cNvSpPr>
          <p:nvPr>
            <p:ph idx="1"/>
          </p:nvPr>
        </p:nvSpPr>
        <p:spPr>
          <a:xfrm>
            <a:off x="3419872" y="2420888"/>
            <a:ext cx="4536504" cy="3705275"/>
          </a:xfrm>
        </p:spPr>
        <p:txBody>
          <a:bodyPr>
            <a:normAutofit/>
          </a:bodyPr>
          <a:lstStyle/>
          <a:p>
            <a:r>
              <a:rPr lang="cs-CZ" sz="2400" dirty="0" smtClean="0"/>
              <a:t>Otázka žánrového zařazení:</a:t>
            </a:r>
          </a:p>
          <a:p>
            <a:pPr lvl="1"/>
            <a:r>
              <a:rPr lang="cs-CZ" sz="2400" dirty="0" smtClean="0"/>
              <a:t>Příběhová próza?</a:t>
            </a:r>
          </a:p>
          <a:p>
            <a:pPr lvl="1"/>
            <a:r>
              <a:rPr lang="cs-CZ" sz="2400" dirty="0" smtClean="0"/>
              <a:t>Dobrodružná próza?</a:t>
            </a:r>
          </a:p>
          <a:p>
            <a:pPr lvl="1"/>
            <a:r>
              <a:rPr lang="cs-CZ" sz="2400" dirty="0" smtClean="0"/>
              <a:t>Samostatný žánr?</a:t>
            </a:r>
          </a:p>
          <a:p>
            <a:r>
              <a:rPr lang="cs-CZ" sz="2400" dirty="0" smtClean="0"/>
              <a:t>V českém prostředí – bohatá tradice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descr="SHERLOCK_HOLMES_-_01-743978.png"/>
          <p:cNvPicPr>
            <a:picLocks noChangeAspect="1"/>
          </p:cNvPicPr>
          <p:nvPr/>
        </p:nvPicPr>
        <p:blipFill>
          <a:blip r:embed="rId2" cstate="print"/>
          <a:stretch>
            <a:fillRect/>
          </a:stretch>
        </p:blipFill>
        <p:spPr>
          <a:xfrm flipH="1">
            <a:off x="6372200" y="548680"/>
            <a:ext cx="2105025" cy="2543175"/>
          </a:xfrm>
          <a:prstGeom prst="rect">
            <a:avLst/>
          </a:prstGeom>
        </p:spPr>
      </p:pic>
      <p:sp>
        <p:nvSpPr>
          <p:cNvPr id="2" name="Nadpis 1"/>
          <p:cNvSpPr>
            <a:spLocks noGrp="1"/>
          </p:cNvSpPr>
          <p:nvPr>
            <p:ph type="title"/>
          </p:nvPr>
        </p:nvSpPr>
        <p:spPr>
          <a:xfrm>
            <a:off x="457200" y="274638"/>
            <a:ext cx="6275040" cy="1143000"/>
          </a:xfrm>
        </p:spPr>
        <p:txBody>
          <a:bodyPr>
            <a:normAutofit/>
          </a:bodyPr>
          <a:lstStyle/>
          <a:p>
            <a:r>
              <a:rPr lang="cs-CZ" sz="3600" dirty="0" smtClean="0"/>
              <a:t>Velmi stručný nástin historie</a:t>
            </a:r>
            <a:endParaRPr lang="cs-CZ" sz="3600" dirty="0"/>
          </a:p>
        </p:txBody>
      </p:sp>
      <p:sp>
        <p:nvSpPr>
          <p:cNvPr id="8" name="Zástupný symbol pro obsah 7"/>
          <p:cNvSpPr>
            <a:spLocks noGrp="1"/>
          </p:cNvSpPr>
          <p:nvPr>
            <p:ph idx="1"/>
          </p:nvPr>
        </p:nvSpPr>
        <p:spPr/>
        <p:txBody>
          <a:bodyPr>
            <a:normAutofit fontScale="62500" lnSpcReduction="20000"/>
          </a:bodyPr>
          <a:lstStyle/>
          <a:p>
            <a:r>
              <a:rPr lang="cs-CZ" dirty="0" smtClean="0"/>
              <a:t>30. léta</a:t>
            </a:r>
          </a:p>
          <a:p>
            <a:pPr lvl="1"/>
            <a:r>
              <a:rPr lang="cs-CZ" dirty="0" smtClean="0"/>
              <a:t>František Langer</a:t>
            </a:r>
          </a:p>
          <a:p>
            <a:pPr lvl="1"/>
            <a:r>
              <a:rPr lang="cs-CZ" dirty="0" smtClean="0"/>
              <a:t>Václav Řezáč</a:t>
            </a:r>
          </a:p>
          <a:p>
            <a:pPr lvl="1"/>
            <a:r>
              <a:rPr lang="cs-CZ" dirty="0" smtClean="0"/>
              <a:t>Eduard </a:t>
            </a:r>
            <a:r>
              <a:rPr lang="cs-CZ" dirty="0" err="1" smtClean="0"/>
              <a:t>Fiker</a:t>
            </a:r>
            <a:endParaRPr lang="cs-CZ" dirty="0" smtClean="0"/>
          </a:p>
          <a:p>
            <a:pPr lvl="1"/>
            <a:r>
              <a:rPr lang="cs-CZ" dirty="0" smtClean="0"/>
              <a:t>J. V. Pleva</a:t>
            </a:r>
          </a:p>
          <a:p>
            <a:pPr lvl="1"/>
            <a:r>
              <a:rPr lang="cs-CZ" dirty="0" smtClean="0"/>
              <a:t>Jaroslav </a:t>
            </a:r>
            <a:r>
              <a:rPr lang="cs-CZ" dirty="0" err="1" smtClean="0"/>
              <a:t>Foglar</a:t>
            </a:r>
            <a:endParaRPr lang="cs-CZ" dirty="0" smtClean="0"/>
          </a:p>
          <a:p>
            <a:pPr lvl="1"/>
            <a:r>
              <a:rPr lang="cs-CZ" dirty="0" smtClean="0"/>
              <a:t>Josef </a:t>
            </a:r>
            <a:r>
              <a:rPr lang="cs-CZ" dirty="0" err="1" smtClean="0"/>
              <a:t>Heyduk</a:t>
            </a:r>
            <a:endParaRPr lang="cs-CZ" dirty="0" smtClean="0"/>
          </a:p>
          <a:p>
            <a:r>
              <a:rPr lang="cs-CZ" dirty="0" smtClean="0"/>
              <a:t>2. sv. v. a 50. léta – odmlka</a:t>
            </a:r>
          </a:p>
          <a:p>
            <a:r>
              <a:rPr lang="cs-CZ" dirty="0" smtClean="0"/>
              <a:t>Po 1960 a především v 70. l. – inovace: humorně laděné detektivky</a:t>
            </a:r>
          </a:p>
          <a:p>
            <a:pPr lvl="1"/>
            <a:r>
              <a:rPr lang="cs-CZ" dirty="0" smtClean="0"/>
              <a:t>Miloslav </a:t>
            </a:r>
            <a:r>
              <a:rPr lang="cs-CZ" dirty="0" err="1" smtClean="0"/>
              <a:t>Švandrlík</a:t>
            </a:r>
            <a:endParaRPr lang="cs-CZ" dirty="0" smtClean="0"/>
          </a:p>
          <a:p>
            <a:pPr lvl="1"/>
            <a:r>
              <a:rPr lang="cs-CZ" dirty="0" smtClean="0"/>
              <a:t>Vojtěch </a:t>
            </a:r>
            <a:r>
              <a:rPr lang="cs-CZ" dirty="0" err="1" smtClean="0"/>
              <a:t>Steklač</a:t>
            </a:r>
            <a:endParaRPr lang="cs-CZ" dirty="0" smtClean="0"/>
          </a:p>
          <a:p>
            <a:r>
              <a:rPr lang="cs-CZ" dirty="0" smtClean="0"/>
              <a:t>80. léta – výrazný rozvoj</a:t>
            </a:r>
          </a:p>
          <a:p>
            <a:pPr lvl="1"/>
            <a:r>
              <a:rPr lang="cs-CZ" dirty="0" smtClean="0"/>
              <a:t>Eva Kačírková: Povídky s </a:t>
            </a:r>
            <a:r>
              <a:rPr lang="cs-CZ" dirty="0" smtClean="0"/>
              <a:t>tajemstvím</a:t>
            </a:r>
          </a:p>
          <a:p>
            <a:pPr lvl="1"/>
            <a:r>
              <a:rPr lang="cs-CZ" dirty="0" smtClean="0"/>
              <a:t>Vladimír </a:t>
            </a:r>
            <a:r>
              <a:rPr lang="cs-CZ" dirty="0" err="1" smtClean="0"/>
              <a:t>Přibský</a:t>
            </a:r>
            <a:r>
              <a:rPr lang="cs-CZ" dirty="0" smtClean="0"/>
              <a:t>: Komisař Bambus a fantóm </a:t>
            </a:r>
            <a:r>
              <a:rPr lang="cs-CZ" dirty="0" smtClean="0"/>
              <a:t>banky</a:t>
            </a:r>
          </a:p>
          <a:p>
            <a:pPr lvl="1"/>
            <a:r>
              <a:rPr lang="cs-CZ" dirty="0" smtClean="0"/>
              <a:t>Jana </a:t>
            </a:r>
            <a:r>
              <a:rPr lang="cs-CZ" dirty="0" err="1" smtClean="0"/>
              <a:t>Knitlová</a:t>
            </a:r>
            <a:r>
              <a:rPr lang="cs-CZ" dirty="0" smtClean="0"/>
              <a:t>: Bota jménem Melichar</a:t>
            </a:r>
          </a:p>
          <a:p>
            <a:pPr lvl="1"/>
            <a:endParaRPr lang="cs-CZ" dirty="0" smtClean="0"/>
          </a:p>
          <a:p>
            <a:endParaRPr lang="cs-CZ" dirty="0" smtClean="0"/>
          </a:p>
          <a:p>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 90. let do současnosti</a:t>
            </a:r>
            <a:endParaRPr lang="cs-CZ" dirty="0"/>
          </a:p>
        </p:txBody>
      </p:sp>
      <p:sp>
        <p:nvSpPr>
          <p:cNvPr id="3" name="Zástupný symbol pro obsah 2"/>
          <p:cNvSpPr>
            <a:spLocks noGrp="1"/>
          </p:cNvSpPr>
          <p:nvPr>
            <p:ph idx="1"/>
          </p:nvPr>
        </p:nvSpPr>
        <p:spPr/>
        <p:txBody>
          <a:bodyPr/>
          <a:lstStyle/>
          <a:p>
            <a:r>
              <a:rPr lang="cs-CZ" dirty="0" smtClean="0"/>
              <a:t>Částečný kvalitativní útlum nové původní produkce</a:t>
            </a:r>
          </a:p>
          <a:p>
            <a:r>
              <a:rPr lang="cs-CZ" dirty="0" smtClean="0"/>
              <a:t>Reedice starších titulů</a:t>
            </a:r>
          </a:p>
          <a:p>
            <a:r>
              <a:rPr lang="cs-CZ" dirty="0" smtClean="0"/>
              <a:t>Příliv zahraničních autorů</a:t>
            </a: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Populární zahraniční autoři</a:t>
            </a:r>
            <a:endParaRPr lang="cs-CZ" dirty="0"/>
          </a:p>
        </p:txBody>
      </p:sp>
      <p:pic>
        <p:nvPicPr>
          <p:cNvPr id="4" name="Zástupný symbol pro obsah 3" descr="Ctyri-a-pul-kamarada-a-skandal-ve-skole-Joachim-Friedrich---w-234-h-354.jpg"/>
          <p:cNvPicPr>
            <a:picLocks noGrp="1" noChangeAspect="1"/>
          </p:cNvPicPr>
          <p:nvPr>
            <p:ph idx="1"/>
          </p:nvPr>
        </p:nvPicPr>
        <p:blipFill>
          <a:blip r:embed="rId2" cstate="print"/>
          <a:stretch>
            <a:fillRect/>
          </a:stretch>
        </p:blipFill>
        <p:spPr>
          <a:xfrm>
            <a:off x="467544" y="1412776"/>
            <a:ext cx="2012800" cy="3045005"/>
          </a:xfrm>
        </p:spPr>
      </p:pic>
      <p:pic>
        <p:nvPicPr>
          <p:cNvPr id="5" name="Obrázek 4" descr="imagesCAYLUV6X.jpg"/>
          <p:cNvPicPr>
            <a:picLocks noChangeAspect="1"/>
          </p:cNvPicPr>
          <p:nvPr/>
        </p:nvPicPr>
        <p:blipFill>
          <a:blip r:embed="rId3" cstate="print"/>
          <a:stretch>
            <a:fillRect/>
          </a:stretch>
        </p:blipFill>
        <p:spPr>
          <a:xfrm>
            <a:off x="2843808" y="1916832"/>
            <a:ext cx="1600200" cy="2667000"/>
          </a:xfrm>
          <a:prstGeom prst="rect">
            <a:avLst/>
          </a:prstGeom>
        </p:spPr>
      </p:pic>
      <p:pic>
        <p:nvPicPr>
          <p:cNvPr id="6" name="Obrázek 5" descr="Petka-opet-v-akci-Enid-Blyton---w-213-h-354.jpg"/>
          <p:cNvPicPr>
            <a:picLocks noChangeAspect="1"/>
          </p:cNvPicPr>
          <p:nvPr/>
        </p:nvPicPr>
        <p:blipFill>
          <a:blip r:embed="rId4" cstate="print"/>
          <a:stretch>
            <a:fillRect/>
          </a:stretch>
        </p:blipFill>
        <p:spPr>
          <a:xfrm>
            <a:off x="4644008" y="1628800"/>
            <a:ext cx="1829145" cy="3039988"/>
          </a:xfrm>
          <a:prstGeom prst="rect">
            <a:avLst/>
          </a:prstGeom>
        </p:spPr>
      </p:pic>
      <p:pic>
        <p:nvPicPr>
          <p:cNvPr id="7" name="Obrázek 6" descr="Patracka%20Gilda.gif"/>
          <p:cNvPicPr>
            <a:picLocks noChangeAspect="1"/>
          </p:cNvPicPr>
          <p:nvPr/>
        </p:nvPicPr>
        <p:blipFill>
          <a:blip r:embed="rId5" cstate="print"/>
          <a:stretch>
            <a:fillRect/>
          </a:stretch>
        </p:blipFill>
        <p:spPr>
          <a:xfrm>
            <a:off x="6732240" y="1412776"/>
            <a:ext cx="2095500" cy="33147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Český paradox</a:t>
            </a:r>
            <a:endParaRPr lang="cs-CZ" dirty="0"/>
          </a:p>
        </p:txBody>
      </p:sp>
      <p:pic>
        <p:nvPicPr>
          <p:cNvPr id="6" name="Obrázek 5" descr="Zatoka-bilych-skal-Jana-Jahodova---w-121-h-200.jpg"/>
          <p:cNvPicPr>
            <a:picLocks noChangeAspect="1"/>
          </p:cNvPicPr>
          <p:nvPr/>
        </p:nvPicPr>
        <p:blipFill>
          <a:blip r:embed="rId2" cstate="print"/>
          <a:stretch>
            <a:fillRect/>
          </a:stretch>
        </p:blipFill>
        <p:spPr>
          <a:xfrm>
            <a:off x="1187624" y="1340768"/>
            <a:ext cx="2880320" cy="4760860"/>
          </a:xfrm>
          <a:prstGeom prst="rect">
            <a:avLst/>
          </a:prstGeom>
        </p:spPr>
      </p:pic>
      <p:pic>
        <p:nvPicPr>
          <p:cNvPr id="7" name="Obrázek 6" descr="Patracka%20Gilda.gif"/>
          <p:cNvPicPr>
            <a:picLocks noChangeAspect="1"/>
          </p:cNvPicPr>
          <p:nvPr/>
        </p:nvPicPr>
        <p:blipFill>
          <a:blip r:embed="rId3" cstate="print"/>
          <a:stretch>
            <a:fillRect/>
          </a:stretch>
        </p:blipFill>
        <p:spPr>
          <a:xfrm>
            <a:off x="4788024" y="1340768"/>
            <a:ext cx="2952328" cy="46700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Kvalitní čeští autoři po roce 1989</a:t>
            </a:r>
            <a:endParaRPr lang="cs-CZ" dirty="0"/>
          </a:p>
        </p:txBody>
      </p:sp>
      <p:sp>
        <p:nvSpPr>
          <p:cNvPr id="3" name="Zástupný symbol pro obsah 2"/>
          <p:cNvSpPr>
            <a:spLocks noGrp="1"/>
          </p:cNvSpPr>
          <p:nvPr>
            <p:ph idx="1"/>
          </p:nvPr>
        </p:nvSpPr>
        <p:spPr/>
        <p:txBody>
          <a:bodyPr/>
          <a:lstStyle/>
          <a:p>
            <a:pPr lvl="1"/>
            <a:r>
              <a:rPr lang="cs-CZ" dirty="0" smtClean="0"/>
              <a:t>Vojtěch </a:t>
            </a:r>
            <a:r>
              <a:rPr lang="cs-CZ" dirty="0" err="1" smtClean="0"/>
              <a:t>Steklač</a:t>
            </a:r>
            <a:endParaRPr lang="cs-CZ" dirty="0" smtClean="0"/>
          </a:p>
          <a:p>
            <a:pPr lvl="1"/>
            <a:r>
              <a:rPr lang="cs-CZ" dirty="0" smtClean="0"/>
              <a:t>Svatopluk Hrnčíř</a:t>
            </a:r>
          </a:p>
          <a:p>
            <a:pPr lvl="1"/>
            <a:r>
              <a:rPr lang="cs-CZ" dirty="0" smtClean="0"/>
              <a:t>Čeněk Pražák (Zmizení hradu Karlštejna)</a:t>
            </a:r>
          </a:p>
          <a:p>
            <a:pPr lvl="1"/>
            <a:r>
              <a:rPr lang="cs-CZ" dirty="0" smtClean="0"/>
              <a:t>Jiří </a:t>
            </a:r>
            <a:r>
              <a:rPr lang="cs-CZ" dirty="0" err="1" smtClean="0"/>
              <a:t>Hogar</a:t>
            </a:r>
            <a:r>
              <a:rPr lang="cs-CZ" dirty="0" smtClean="0"/>
              <a:t> (Společnost správných romantiků)</a:t>
            </a:r>
          </a:p>
          <a:p>
            <a:pPr lvl="1"/>
            <a:r>
              <a:rPr lang="cs-CZ" dirty="0" smtClean="0"/>
              <a:t>Lenka Vašíčková a Roman Juránek (Dobrodružství starého Brna)</a:t>
            </a:r>
          </a:p>
          <a:p>
            <a:pPr lvl="1"/>
            <a:endParaRPr lang="cs-CZ"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TotalTime>
  <Words>518</Words>
  <Application>Microsoft Office PowerPoint</Application>
  <PresentationFormat>Předvádění na obrazovce (4:3)</PresentationFormat>
  <Paragraphs>84</Paragraphs>
  <Slides>19</Slides>
  <Notes>0</Notes>
  <HiddenSlides>0</HiddenSlides>
  <MMClips>0</MMClips>
  <ScaleCrop>false</ScaleCrop>
  <HeadingPairs>
    <vt:vector size="4" baseType="variant">
      <vt:variant>
        <vt:lpstr>Motiv</vt:lpstr>
      </vt:variant>
      <vt:variant>
        <vt:i4>1</vt:i4>
      </vt:variant>
      <vt:variant>
        <vt:lpstr>Nadpisy snímků</vt:lpstr>
      </vt:variant>
      <vt:variant>
        <vt:i4>19</vt:i4>
      </vt:variant>
    </vt:vector>
  </HeadingPairs>
  <TitlesOfParts>
    <vt:vector size="20" baseType="lpstr">
      <vt:lpstr>Motiv sady Office</vt:lpstr>
      <vt:lpstr>Dětská detektivka (a) Vojtěch Steklač</vt:lpstr>
      <vt:lpstr>Detektivka</vt:lpstr>
      <vt:lpstr>Snímek 3</vt:lpstr>
      <vt:lpstr>Dětská detektivka  (detektivka intencionálně určená dětem a mládeži)</vt:lpstr>
      <vt:lpstr>Velmi stručný nástin historie</vt:lpstr>
      <vt:lpstr>Od 90. let do současnosti</vt:lpstr>
      <vt:lpstr>Populární zahraniční autoři</vt:lpstr>
      <vt:lpstr>Český paradox</vt:lpstr>
      <vt:lpstr>Kvalitní čeští autoři po roce 1989</vt:lpstr>
      <vt:lpstr>Vojtěch Steklač</vt:lpstr>
      <vt:lpstr>Životopis</vt:lpstr>
      <vt:lpstr>Tvorba pro dospělé</vt:lpstr>
      <vt:lpstr>Spolupráce s televizí</vt:lpstr>
      <vt:lpstr>Boříkovy lapálie</vt:lpstr>
      <vt:lpstr>Pekelná třída (1978, 2005, 2007)</vt:lpstr>
      <vt:lpstr>Prózy s dívčí hrdinkou</vt:lpstr>
      <vt:lpstr>Detektivky pro D+M</vt:lpstr>
      <vt:lpstr>Dvojčata v akci  (2006, 2007, 2007, 2009, 2011)</vt:lpstr>
      <vt:lpstr>Snímek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Dětská detektivka Vojtěch Steklač</dc:title>
  <dc:creator>Windows User</dc:creator>
  <cp:lastModifiedBy>Windows User</cp:lastModifiedBy>
  <cp:revision>30</cp:revision>
  <dcterms:created xsi:type="dcterms:W3CDTF">2012-10-22T16:16:04Z</dcterms:created>
  <dcterms:modified xsi:type="dcterms:W3CDTF">2012-10-22T20:07:21Z</dcterms:modified>
</cp:coreProperties>
</file>