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2" r:id="rId28"/>
    <p:sldId id="283" r:id="rId29"/>
    <p:sldId id="28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4/17/2012</a:t>
            </a:fld>
            <a:endParaRPr lang="en-US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.ceskatelevize.cz/porady/10396033145-magnesia-litera-2012/212562256810015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611902"/>
          </a:xfrm>
        </p:spPr>
        <p:txBody>
          <a:bodyPr/>
          <a:lstStyle/>
          <a:p>
            <a:pPr algn="ctr"/>
            <a:r>
              <a:rPr lang="cs-CZ" dirty="0" smtClean="0"/>
              <a:t>Iva Procházková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32560" y="3581400"/>
            <a:ext cx="7406640" cy="1524000"/>
          </a:xfrm>
        </p:spPr>
        <p:txBody>
          <a:bodyPr/>
          <a:lstStyle/>
          <a:p>
            <a:pPr algn="ctr"/>
            <a:r>
              <a:rPr lang="cs-CZ" dirty="0" smtClean="0"/>
              <a:t>(</a:t>
            </a:r>
            <a:r>
              <a:rPr lang="cs-CZ" dirty="0" smtClean="0">
                <a:sym typeface="Symbol"/>
              </a:rPr>
              <a:t> 13. 6. 1953)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skenovat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79251" cy="6858000"/>
          </a:xfrm>
          <a:prstGeom prst="rect">
            <a:avLst/>
          </a:prstGeom>
        </p:spPr>
      </p:pic>
      <p:pic>
        <p:nvPicPr>
          <p:cNvPr id="3" name="Obrázek 2" descr="skenovat0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4625107" y="0"/>
            <a:ext cx="451889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Hlavní výhra (1996)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 err="1" smtClean="0"/>
              <a:t>Marco</a:t>
            </a:r>
            <a:r>
              <a:rPr lang="cs-CZ" sz="1800" dirty="0" smtClean="0"/>
              <a:t> </a:t>
            </a:r>
            <a:r>
              <a:rPr lang="cs-CZ" sz="1800" dirty="0" err="1" smtClean="0"/>
              <a:t>und</a:t>
            </a:r>
            <a:r>
              <a:rPr lang="cs-CZ" sz="1800" dirty="0" smtClean="0"/>
              <a:t> </a:t>
            </a:r>
            <a:r>
              <a:rPr lang="cs-CZ" sz="1800" dirty="0" err="1" smtClean="0"/>
              <a:t>das</a:t>
            </a:r>
            <a:r>
              <a:rPr lang="cs-CZ" sz="1800" dirty="0" smtClean="0"/>
              <a:t> </a:t>
            </a:r>
            <a:r>
              <a:rPr lang="cs-CZ" sz="1800" dirty="0" err="1" smtClean="0"/>
              <a:t>Zauberpferd</a:t>
            </a:r>
            <a:r>
              <a:rPr lang="cs-CZ" sz="1800" dirty="0" smtClean="0"/>
              <a:t> (1994)</a:t>
            </a:r>
            <a:endParaRPr lang="cs-CZ" sz="1800" dirty="0"/>
          </a:p>
        </p:txBody>
      </p:sp>
      <p:pic>
        <p:nvPicPr>
          <p:cNvPr id="4" name="Obrázek 3" descr="06_hlavni_vyhr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2057400"/>
            <a:ext cx="3124200" cy="435435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Soví zpěv (1999)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 err="1" smtClean="0"/>
              <a:t>Eulengesang</a:t>
            </a:r>
            <a:r>
              <a:rPr lang="cs-CZ" sz="1800" dirty="0" smtClean="0"/>
              <a:t> (1995</a:t>
            </a:r>
            <a:r>
              <a:rPr lang="cs-CZ" sz="1800" dirty="0" smtClean="0"/>
              <a:t>)</a:t>
            </a:r>
          </a:p>
          <a:p>
            <a:r>
              <a:rPr lang="cs-CZ" sz="1800" dirty="0" smtClean="0"/>
              <a:t>Zlatá stuha (1999)</a:t>
            </a:r>
            <a:endParaRPr lang="cs-CZ" sz="1800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1474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0242" y="2438400"/>
            <a:ext cx="2374583" cy="3429000"/>
          </a:xfrm>
          <a:prstGeom prst="rect">
            <a:avLst/>
          </a:prstGeom>
        </p:spPr>
      </p:pic>
      <p:pic>
        <p:nvPicPr>
          <p:cNvPr id="5" name="Obrázek 4" descr="img_1561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2057400"/>
            <a:ext cx="2667000" cy="387645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skenovat0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725226" y="1094174"/>
            <a:ext cx="6343533" cy="461238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skenovat0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435712" y="-902309"/>
            <a:ext cx="6258532" cy="867275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skenovat0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408523" y="-951323"/>
            <a:ext cx="6172200" cy="853204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Únos domů (1998)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 err="1" smtClean="0"/>
              <a:t>Entführung</a:t>
            </a:r>
            <a:r>
              <a:rPr lang="cs-CZ" sz="1800" dirty="0" smtClean="0"/>
              <a:t> nach </a:t>
            </a:r>
            <a:r>
              <a:rPr lang="cs-CZ" sz="1800" dirty="0" err="1" smtClean="0"/>
              <a:t>Hause</a:t>
            </a:r>
            <a:r>
              <a:rPr lang="cs-CZ" sz="1800" dirty="0" smtClean="0"/>
              <a:t> (1996)</a:t>
            </a:r>
            <a:endParaRPr lang="cs-CZ" sz="1800" dirty="0"/>
          </a:p>
        </p:txBody>
      </p:sp>
      <p:pic>
        <p:nvPicPr>
          <p:cNvPr id="4" name="Obrázek 3" descr="0014611-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2057400"/>
            <a:ext cx="2476500" cy="4495800"/>
          </a:xfrm>
          <a:prstGeom prst="rect">
            <a:avLst/>
          </a:prstGeom>
        </p:spPr>
      </p:pic>
      <p:pic>
        <p:nvPicPr>
          <p:cNvPr id="5" name="Obrázek 4" descr="07_unos_domu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2057400"/>
            <a:ext cx="2667000" cy="441721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skenovat0007.jpg"/>
          <p:cNvPicPr>
            <a:picLocks noChangeAspect="1"/>
          </p:cNvPicPr>
          <p:nvPr/>
        </p:nvPicPr>
        <p:blipFill>
          <a:blip r:embed="rId2" cstate="print"/>
          <a:srcRect b="4444"/>
          <a:stretch>
            <a:fillRect/>
          </a:stretch>
        </p:blipFill>
        <p:spPr>
          <a:xfrm>
            <a:off x="2819400" y="152400"/>
            <a:ext cx="3678302" cy="6553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Karolína aneb Stručný životopis šestnáctileté (1999)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608" y="1600200"/>
            <a:ext cx="7498080" cy="4648200"/>
          </a:xfrm>
        </p:spPr>
        <p:txBody>
          <a:bodyPr>
            <a:normAutofit/>
          </a:bodyPr>
          <a:lstStyle/>
          <a:p>
            <a:r>
              <a:rPr lang="cs-CZ" sz="1800" dirty="0" smtClean="0"/>
              <a:t>Karolina: </a:t>
            </a:r>
            <a:r>
              <a:rPr lang="cs-CZ" sz="1800" dirty="0" err="1" smtClean="0"/>
              <a:t>ein</a:t>
            </a:r>
            <a:r>
              <a:rPr lang="cs-CZ" sz="1800" dirty="0" smtClean="0"/>
              <a:t> </a:t>
            </a:r>
            <a:r>
              <a:rPr lang="cs-CZ" sz="1800" dirty="0" err="1" smtClean="0"/>
              <a:t>knapper</a:t>
            </a:r>
            <a:r>
              <a:rPr lang="cs-CZ" sz="1800" dirty="0" smtClean="0"/>
              <a:t> </a:t>
            </a:r>
            <a:r>
              <a:rPr lang="cs-CZ" sz="1800" dirty="0" err="1" smtClean="0"/>
              <a:t>Lebenslauf</a:t>
            </a:r>
            <a:r>
              <a:rPr lang="cs-CZ" sz="1800" dirty="0" smtClean="0"/>
              <a:t> (2001)</a:t>
            </a:r>
            <a:endParaRPr lang="cs-CZ" sz="1800" dirty="0"/>
          </a:p>
        </p:txBody>
      </p:sp>
      <p:pic>
        <p:nvPicPr>
          <p:cNvPr id="4" name="Obrázek 3" descr="09_karolin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2057400"/>
            <a:ext cx="2743200" cy="425196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Jožin</a:t>
            </a:r>
            <a:r>
              <a:rPr lang="cs-CZ" dirty="0" smtClean="0"/>
              <a:t> jede do Afriky (2000)</a:t>
            </a:r>
            <a:endParaRPr lang="cs-CZ" dirty="0"/>
          </a:p>
        </p:txBody>
      </p:sp>
      <p:pic>
        <p:nvPicPr>
          <p:cNvPr id="4" name="Zástupný symbol pro obsah 3" descr="10_jozin_jede_cz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81400" y="1676400"/>
            <a:ext cx="2771775" cy="446948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prochazkova_iva1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1295400"/>
            <a:ext cx="2984500" cy="400903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Eliáš a babička z vajíčka (2002)</a:t>
            </a:r>
            <a:endParaRPr lang="cs-CZ" dirty="0"/>
          </a:p>
        </p:txBody>
      </p:sp>
      <p:pic>
        <p:nvPicPr>
          <p:cNvPr id="4" name="Zástupný symbol pro obsah 3" descr="11_elias_a_babicka_cz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52800" y="1752600"/>
            <a:ext cx="2619375" cy="4109145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Kam zmizela Rebarbora? (2004)</a:t>
            </a:r>
            <a:endParaRPr lang="cs-CZ" dirty="0"/>
          </a:p>
        </p:txBody>
      </p:sp>
      <p:pic>
        <p:nvPicPr>
          <p:cNvPr id="4" name="Zástupný symbol pro obsah 3" descr="12_kam_zmizela_rebarbor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0" y="1291253"/>
            <a:ext cx="3247071" cy="4728547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Kryštofe, neblbni a slez dolů! (2004)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 smtClean="0"/>
              <a:t>Zlatá stuha (2004)</a:t>
            </a:r>
            <a:endParaRPr lang="cs-CZ" sz="1800" dirty="0"/>
          </a:p>
        </p:txBody>
      </p:sp>
      <p:pic>
        <p:nvPicPr>
          <p:cNvPr id="6" name="Obrázek 5" descr="13_krystofe_neblbn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1752600"/>
            <a:ext cx="3048000" cy="42481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Myši patří do nebe (2006)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608" y="1905000"/>
            <a:ext cx="7498080" cy="4343400"/>
          </a:xfrm>
        </p:spPr>
        <p:txBody>
          <a:bodyPr>
            <a:normAutofit/>
          </a:bodyPr>
          <a:lstStyle/>
          <a:p>
            <a:r>
              <a:rPr lang="cs-CZ" sz="1800" dirty="0" smtClean="0"/>
              <a:t>… ale jenom na skok</a:t>
            </a:r>
          </a:p>
          <a:p>
            <a:r>
              <a:rPr lang="cs-CZ" sz="1800" dirty="0" smtClean="0"/>
              <a:t>Magnesia Litera </a:t>
            </a:r>
            <a:r>
              <a:rPr lang="cs-CZ" sz="1800" dirty="0" smtClean="0"/>
              <a:t>2007</a:t>
            </a:r>
          </a:p>
          <a:p>
            <a:r>
              <a:rPr lang="cs-CZ" sz="1800" dirty="0" smtClean="0"/>
              <a:t>Zlatá stuha 2006</a:t>
            </a:r>
            <a:endParaRPr lang="cs-CZ" sz="1800" dirty="0"/>
          </a:p>
        </p:txBody>
      </p:sp>
      <p:pic>
        <p:nvPicPr>
          <p:cNvPr id="4" name="Obrázek 3" descr="15_mysi_patri_do_neb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1752600"/>
            <a:ext cx="2819400" cy="400002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Konec kouzelného talismanu (2006)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 smtClean="0"/>
              <a:t>Spoluautorkou + adaptovala do češtiny</a:t>
            </a:r>
            <a:endParaRPr lang="cs-CZ" sz="1800" dirty="0"/>
          </a:p>
        </p:txBody>
      </p:sp>
      <p:pic>
        <p:nvPicPr>
          <p:cNvPr id="4" name="Obrázek 3" descr="14_konec_kouzelneh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1981200"/>
            <a:ext cx="2514600" cy="432196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Vyprávění o Leonardovi (2007)</a:t>
            </a:r>
            <a:endParaRPr lang="cs-CZ" dirty="0"/>
          </a:p>
        </p:txBody>
      </p:sp>
      <p:pic>
        <p:nvPicPr>
          <p:cNvPr id="4" name="Zástupný symbol pro obsah 3" descr="16_vypraveni_o_leonardovi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1822648"/>
            <a:ext cx="5484409" cy="4044752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Nazí (2009)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 smtClean="0"/>
              <a:t>Die </a:t>
            </a:r>
            <a:r>
              <a:rPr lang="cs-CZ" sz="1800" dirty="0" err="1" smtClean="0"/>
              <a:t>Nackten</a:t>
            </a:r>
            <a:r>
              <a:rPr lang="cs-CZ" sz="1800" dirty="0" smtClean="0"/>
              <a:t> (2008)</a:t>
            </a:r>
          </a:p>
          <a:p>
            <a:r>
              <a:rPr lang="cs-CZ" sz="1800" dirty="0" smtClean="0"/>
              <a:t>Magnesia Litera (2010)</a:t>
            </a:r>
          </a:p>
          <a:p>
            <a:r>
              <a:rPr lang="cs-CZ" sz="1800" dirty="0" smtClean="0"/>
              <a:t>Dvě nominace na </a:t>
            </a:r>
            <a:r>
              <a:rPr lang="cs-CZ" sz="1800" dirty="0" err="1" smtClean="0"/>
              <a:t>Deutscher</a:t>
            </a:r>
            <a:r>
              <a:rPr lang="cs-CZ" sz="1800" dirty="0" smtClean="0"/>
              <a:t> </a:t>
            </a:r>
            <a:r>
              <a:rPr lang="cs-CZ" sz="1800" dirty="0" err="1" smtClean="0"/>
              <a:t>Jugendliteraturpreis</a:t>
            </a:r>
            <a:endParaRPr lang="cs-CZ" sz="1800" dirty="0"/>
          </a:p>
        </p:txBody>
      </p:sp>
      <p:pic>
        <p:nvPicPr>
          <p:cNvPr id="4" name="Obrázek 3" descr="nazi-202x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2819400"/>
            <a:ext cx="2430145" cy="360912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skenovat0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985" y="0"/>
            <a:ext cx="888402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skenovat0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939992" y="1339280"/>
            <a:ext cx="6763512" cy="4273928"/>
          </a:xfrm>
          <a:prstGeom prst="rect">
            <a:avLst/>
          </a:prstGeom>
        </p:spPr>
      </p:pic>
      <p:pic>
        <p:nvPicPr>
          <p:cNvPr id="3" name="Obrázek 2" descr="skenovat0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808726" y="-1058418"/>
            <a:ext cx="2276856" cy="439369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Uzly a pomeranče (2011)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 smtClean="0"/>
              <a:t>Nominace na Magnesia Litera 2012</a:t>
            </a:r>
          </a:p>
          <a:p>
            <a:r>
              <a:rPr lang="cs-CZ" sz="1800" dirty="0" smtClean="0">
                <a:hlinkClick r:id="rId2"/>
              </a:rPr>
              <a:t>Nominace – Česká televize</a:t>
            </a:r>
            <a:endParaRPr lang="cs-CZ" sz="1800" dirty="0"/>
          </a:p>
        </p:txBody>
      </p:sp>
      <p:pic>
        <p:nvPicPr>
          <p:cNvPr id="4" name="Obrázek 3" descr="bez názv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2057400"/>
            <a:ext cx="3048000" cy="43053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Komu chybí kolečko (1980)</a:t>
            </a:r>
            <a:endParaRPr lang="cs-CZ" dirty="0"/>
          </a:p>
        </p:txBody>
      </p:sp>
      <p:pic>
        <p:nvPicPr>
          <p:cNvPr id="4" name="Zástupný symbol pro obsah 3" descr="01_komu_chybi_kolecko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52800" y="1600200"/>
            <a:ext cx="2670175" cy="403864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Červenec má oslí uši (1995)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1800" dirty="0" smtClean="0"/>
              <a:t>Der Sommer hat Eselohren</a:t>
            </a:r>
            <a:r>
              <a:rPr lang="cs-CZ" sz="1800" dirty="0" smtClean="0"/>
              <a:t> (</a:t>
            </a:r>
            <a:r>
              <a:rPr lang="de-DE" sz="1800" dirty="0" smtClean="0"/>
              <a:t>1984</a:t>
            </a:r>
            <a:r>
              <a:rPr lang="cs-CZ" sz="1800" dirty="0" smtClean="0"/>
              <a:t>)</a:t>
            </a:r>
            <a:endParaRPr lang="cs-CZ" sz="1800" dirty="0"/>
          </a:p>
        </p:txBody>
      </p:sp>
      <p:pic>
        <p:nvPicPr>
          <p:cNvPr id="4" name="Obrázek 3" descr="04_cervenec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2209800"/>
            <a:ext cx="2819400" cy="410575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Čas tajných přání (1992)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1800" dirty="0" smtClean="0"/>
              <a:t>Die Zeit der geheimen Wünsche</a:t>
            </a:r>
            <a:r>
              <a:rPr lang="cs-CZ" sz="1800" dirty="0" smtClean="0"/>
              <a:t> (</a:t>
            </a:r>
            <a:r>
              <a:rPr lang="de-DE" sz="1800" dirty="0" smtClean="0"/>
              <a:t>1987</a:t>
            </a:r>
            <a:r>
              <a:rPr lang="cs-CZ" sz="1800" dirty="0" smtClean="0"/>
              <a:t>)</a:t>
            </a:r>
          </a:p>
          <a:p>
            <a:r>
              <a:rPr lang="cs-CZ" sz="1800" dirty="0" err="1" smtClean="0"/>
              <a:t>Deutscher</a:t>
            </a:r>
            <a:r>
              <a:rPr lang="cs-CZ" sz="1800" dirty="0" smtClean="0"/>
              <a:t> </a:t>
            </a:r>
            <a:r>
              <a:rPr lang="cs-CZ" sz="1800" dirty="0" err="1" smtClean="0"/>
              <a:t>Jugendliteraturpreis</a:t>
            </a:r>
            <a:r>
              <a:rPr lang="cs-CZ" sz="1800" dirty="0" smtClean="0"/>
              <a:t> (1989)</a:t>
            </a:r>
          </a:p>
          <a:p>
            <a:r>
              <a:rPr lang="cs-CZ" sz="1800" dirty="0" smtClean="0"/>
              <a:t>Zlatá stuha (1992)</a:t>
            </a:r>
            <a:endParaRPr lang="cs-CZ" sz="1800" dirty="0"/>
          </a:p>
        </p:txBody>
      </p:sp>
      <p:pic>
        <p:nvPicPr>
          <p:cNvPr id="4" name="Obrázek 3" descr="02_cas_tajnych_pran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1828800"/>
            <a:ext cx="2971800" cy="417909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Středa nám chutná (1994)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 err="1" smtClean="0"/>
              <a:t>Mittwoch</a:t>
            </a:r>
            <a:r>
              <a:rPr lang="cs-CZ" sz="1800" dirty="0" smtClean="0"/>
              <a:t> </a:t>
            </a:r>
            <a:r>
              <a:rPr lang="cs-CZ" sz="1800" dirty="0" err="1" smtClean="0"/>
              <a:t>schmeckt</a:t>
            </a:r>
            <a:r>
              <a:rPr lang="cs-CZ" sz="1800" dirty="0" smtClean="0"/>
              <a:t> gut (1991)</a:t>
            </a:r>
          </a:p>
          <a:p>
            <a:endParaRPr lang="cs-CZ" sz="1800" dirty="0"/>
          </a:p>
        </p:txBody>
      </p:sp>
      <p:pic>
        <p:nvPicPr>
          <p:cNvPr id="4" name="Obrázek 3" descr="03_streda_nam_chutn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1905000"/>
            <a:ext cx="3581400" cy="434244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9200" y="609600"/>
            <a:ext cx="7714488" cy="60198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cs-CZ" dirty="0" smtClean="0"/>
              <a:t>„Cilko,“ řekla Pralinka rozechvěle, „víš, co máš na hlavě?“</a:t>
            </a:r>
          </a:p>
          <a:p>
            <a:pPr>
              <a:buNone/>
            </a:pPr>
            <a:r>
              <a:rPr lang="cs-CZ" dirty="0" smtClean="0"/>
              <a:t>Cilka zvedla ruku a dotkla se konečky prstů jablka.</a:t>
            </a:r>
          </a:p>
          <a:p>
            <a:pPr>
              <a:buNone/>
            </a:pPr>
            <a:r>
              <a:rPr lang="cs-CZ" dirty="0" smtClean="0"/>
              <a:t>„Bouli,“ řekla. „</a:t>
            </a:r>
            <a:r>
              <a:rPr lang="cs-CZ" dirty="0" err="1" smtClean="0"/>
              <a:t>Jů</a:t>
            </a:r>
            <a:r>
              <a:rPr lang="cs-CZ" dirty="0" smtClean="0"/>
              <a:t>, ta je </a:t>
            </a:r>
            <a:r>
              <a:rPr lang="cs-CZ" dirty="0" err="1" smtClean="0"/>
              <a:t>vobrovská</a:t>
            </a:r>
            <a:r>
              <a:rPr lang="cs-CZ" dirty="0" smtClean="0"/>
              <a:t>!“</a:t>
            </a:r>
          </a:p>
          <a:p>
            <a:pPr>
              <a:buNone/>
            </a:pPr>
            <a:r>
              <a:rPr lang="cs-CZ" dirty="0" smtClean="0"/>
              <a:t>„To není boule, Cilko,“ Pralinka přistoupila k posteli a přejela po jablku dlaní. To je jablko.“</a:t>
            </a:r>
          </a:p>
          <a:p>
            <a:pPr>
              <a:buNone/>
            </a:pPr>
            <a:r>
              <a:rPr lang="cs-CZ" dirty="0" smtClean="0"/>
              <a:t>„Roste mi na hlavě </a:t>
            </a:r>
            <a:r>
              <a:rPr lang="cs-CZ" dirty="0" err="1" smtClean="0"/>
              <a:t>jabko</a:t>
            </a:r>
            <a:r>
              <a:rPr lang="cs-CZ" dirty="0" smtClean="0"/>
              <a:t>?“</a:t>
            </a:r>
          </a:p>
          <a:p>
            <a:pPr>
              <a:buNone/>
            </a:pPr>
            <a:r>
              <a:rPr lang="cs-CZ" dirty="0" smtClean="0"/>
              <a:t>Pralinka přikývla a čichla si. „</a:t>
            </a:r>
            <a:r>
              <a:rPr lang="cs-CZ" dirty="0" err="1" smtClean="0"/>
              <a:t>Hmmmmmmm</a:t>
            </a:r>
            <a:r>
              <a:rPr lang="cs-CZ" dirty="0" smtClean="0"/>
              <a:t>!“ udělala. Po ní si čichly všechny děti a všechny udělaly: „</a:t>
            </a:r>
            <a:r>
              <a:rPr lang="cs-CZ" dirty="0" err="1" smtClean="0"/>
              <a:t>Hmmmmmmm</a:t>
            </a:r>
            <a:r>
              <a:rPr lang="cs-CZ" dirty="0" smtClean="0"/>
              <a:t>!“</a:t>
            </a:r>
          </a:p>
          <a:p>
            <a:pPr>
              <a:buNone/>
            </a:pPr>
            <a:r>
              <a:rPr lang="cs-CZ" dirty="0" smtClean="0"/>
              <a:t>„</a:t>
            </a:r>
            <a:r>
              <a:rPr lang="cs-CZ" dirty="0" err="1" smtClean="0"/>
              <a:t>Utrhnem</a:t>
            </a:r>
            <a:r>
              <a:rPr lang="cs-CZ" dirty="0" smtClean="0"/>
              <a:t> ho?“ zeptal se Ota s nadějí.</a:t>
            </a:r>
          </a:p>
          <a:p>
            <a:pPr>
              <a:buNone/>
            </a:pPr>
            <a:r>
              <a:rPr lang="cs-CZ" dirty="0" smtClean="0"/>
              <a:t>„Počkejme, až spadne samo,“ rozhodla Pralinka. „Zdá se, že ještě není úplně zralé.“</a:t>
            </a:r>
          </a:p>
          <a:p>
            <a:pPr>
              <a:buNone/>
            </a:pPr>
            <a:r>
              <a:rPr lang="cs-CZ" dirty="0" smtClean="0"/>
              <a:t>Odpoledne při hře si děti všimly, že jablko na Cilčině hlavě už není. Hledaly je po celém domově i v zahradě, až našly Otu spícího v rozsoše lípy. Dole pod stromem se válel pečlivě okousaný ohryzek.</a:t>
            </a:r>
          </a:p>
          <a:p>
            <a:pPr>
              <a:buNone/>
            </a:pPr>
            <a:r>
              <a:rPr lang="cs-CZ" dirty="0" smtClean="0"/>
              <a:t>„Sežral ho,“ řekl malý </a:t>
            </a:r>
            <a:r>
              <a:rPr lang="cs-CZ" dirty="0" err="1" smtClean="0"/>
              <a:t>Tomík</a:t>
            </a:r>
            <a:r>
              <a:rPr lang="cs-CZ" dirty="0" smtClean="0"/>
              <a:t> lítostivě. „Teď ani nevíme, jak chutnalo!“</a:t>
            </a:r>
          </a:p>
          <a:p>
            <a:pPr>
              <a:buNone/>
            </a:pPr>
            <a:r>
              <a:rPr lang="cs-CZ" dirty="0" smtClean="0"/>
              <a:t>Nikdo si však dlouho nad jablkem nelámal hlavu Ten den měly děti v plánu hrát si na indiány, tedy si na ně hrály. Celé odpoledne a s vervou. Nakonec musela kuchařka Františka vyjít do zahrady, aby je svolala k večeři, protože už byla skoro tma. Stoupla si před dveře, tloukla měchačkou do kastrolu a křičela: „Koukejte </a:t>
            </a:r>
            <a:r>
              <a:rPr lang="cs-CZ" dirty="0" err="1" smtClean="0"/>
              <a:t>vylízt</a:t>
            </a:r>
            <a:r>
              <a:rPr lang="cs-CZ" dirty="0" smtClean="0"/>
              <a:t> a mazat na večeři, </a:t>
            </a:r>
            <a:r>
              <a:rPr lang="cs-CZ" dirty="0" err="1" smtClean="0"/>
              <a:t>Komančové</a:t>
            </a:r>
            <a:r>
              <a:rPr lang="cs-CZ" dirty="0" smtClean="0"/>
              <a:t>, nebo půjdu a spláchnu to všechno do záchoda!“</a:t>
            </a:r>
          </a:p>
          <a:p>
            <a:pPr>
              <a:buNone/>
            </a:pPr>
            <a:r>
              <a:rPr lang="cs-CZ" dirty="0" smtClean="0"/>
              <a:t>Výhrůžka zapůsobila. Indiáni začali plíživě vylézat ze svých úkrytů a poháněni hladem se trousili</a:t>
            </a:r>
          </a:p>
          <a:p>
            <a:pPr>
              <a:buNone/>
            </a:pPr>
            <a:r>
              <a:rPr lang="cs-CZ" dirty="0" smtClean="0"/>
              <a:t>na večeři. Byly karbanátky s bramborovým salátem, jedno z nejoblíbenějších indiánských jídel.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i="1" dirty="0" smtClean="0"/>
              <a:t>Zdroj úryvku: http://ivaprochazkova.com/streda-nam-chutna/</a:t>
            </a:r>
            <a:endParaRPr lang="cs-CZ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Pět minut před večeří (1996)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1800" dirty="0" smtClean="0"/>
              <a:t>Fünf Minuten vor dem Abendessen</a:t>
            </a:r>
            <a:r>
              <a:rPr lang="cs-CZ" sz="1800" dirty="0" smtClean="0"/>
              <a:t> (1992</a:t>
            </a:r>
            <a:r>
              <a:rPr lang="cs-CZ" sz="1800" dirty="0" smtClean="0"/>
              <a:t>)</a:t>
            </a:r>
          </a:p>
          <a:p>
            <a:r>
              <a:rPr lang="cs-CZ" sz="1800" dirty="0" smtClean="0"/>
              <a:t>Zlatá stuha (1996)</a:t>
            </a:r>
            <a:endParaRPr lang="cs-CZ" sz="1800" dirty="0"/>
          </a:p>
        </p:txBody>
      </p:sp>
      <p:pic>
        <p:nvPicPr>
          <p:cNvPr id="4" name="Obrázek 3" descr="05_pet_minut_pred_vecer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2133600"/>
            <a:ext cx="2971800" cy="432768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skenovat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2323775" y="0"/>
            <a:ext cx="449645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86</TotalTime>
  <Words>541</Words>
  <Application>Microsoft Office PowerPoint</Application>
  <PresentationFormat>Předvádění na obrazovce (4:3)</PresentationFormat>
  <Paragraphs>58</Paragraphs>
  <Slides>29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0" baseType="lpstr">
      <vt:lpstr>Slunovrat</vt:lpstr>
      <vt:lpstr>Iva Procházková</vt:lpstr>
      <vt:lpstr>Snímek 2</vt:lpstr>
      <vt:lpstr>Komu chybí kolečko (1980)</vt:lpstr>
      <vt:lpstr>Červenec má oslí uši (1995)</vt:lpstr>
      <vt:lpstr>Čas tajných přání (1992)</vt:lpstr>
      <vt:lpstr>Středa nám chutná (1994)</vt:lpstr>
      <vt:lpstr>Snímek 7</vt:lpstr>
      <vt:lpstr>Pět minut před večeří (1996)</vt:lpstr>
      <vt:lpstr>Snímek 9</vt:lpstr>
      <vt:lpstr>Snímek 10</vt:lpstr>
      <vt:lpstr>Hlavní výhra (1996)</vt:lpstr>
      <vt:lpstr>Soví zpěv (1999)</vt:lpstr>
      <vt:lpstr>Snímek 13</vt:lpstr>
      <vt:lpstr>Snímek 14</vt:lpstr>
      <vt:lpstr>Snímek 15</vt:lpstr>
      <vt:lpstr>Únos domů (1998)</vt:lpstr>
      <vt:lpstr>Snímek 17</vt:lpstr>
      <vt:lpstr>Karolína aneb Stručný životopis šestnáctileté (1999)</vt:lpstr>
      <vt:lpstr>Jožin jede do Afriky (2000)</vt:lpstr>
      <vt:lpstr>Eliáš a babička z vajíčka (2002)</vt:lpstr>
      <vt:lpstr>Kam zmizela Rebarbora? (2004)</vt:lpstr>
      <vt:lpstr>Kryštofe, neblbni a slez dolů! (2004)</vt:lpstr>
      <vt:lpstr>Myši patří do nebe (2006)</vt:lpstr>
      <vt:lpstr>Konec kouzelného talismanu (2006)</vt:lpstr>
      <vt:lpstr>Vyprávění o Leonardovi (2007)</vt:lpstr>
      <vt:lpstr>Nazí (2009)</vt:lpstr>
      <vt:lpstr>Snímek 27</vt:lpstr>
      <vt:lpstr>Snímek 28</vt:lpstr>
      <vt:lpstr>Uzly a pomeranče (2011)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Iva Procházková</dc:title>
  <dc:creator>sony vaio</dc:creator>
  <cp:lastModifiedBy>Windows User</cp:lastModifiedBy>
  <cp:revision>16</cp:revision>
  <dcterms:created xsi:type="dcterms:W3CDTF">2006-08-16T00:00:00Z</dcterms:created>
  <dcterms:modified xsi:type="dcterms:W3CDTF">2012-04-17T21:31:04Z</dcterms:modified>
</cp:coreProperties>
</file>