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7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EBFF3-A722-4058-B3CF-3536F9BCEA67}" type="datetimeFigureOut">
              <a:rPr lang="cs-CZ" smtClean="0"/>
              <a:t>14.2.2013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D074A-8524-470B-9262-64F5EB03B1A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216A-0CCB-4FBD-9BD0-19F7249C8A6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216A-0CCB-4FBD-9BD0-19F7249C8A6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216A-0CCB-4FBD-9BD0-19F7249C8A6A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216A-0CCB-4FBD-9BD0-19F7249C8A6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216A-0CCB-4FBD-9BD0-19F7249C8A6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068A-C6DC-4ECB-8436-4DF5E4CE7D81}" type="datetimeFigureOut">
              <a:rPr lang="cs-CZ" smtClean="0"/>
              <a:t>14.2.2013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D897-E7A1-49C4-9078-1C25CB6408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068A-C6DC-4ECB-8436-4DF5E4CE7D81}" type="datetimeFigureOut">
              <a:rPr lang="cs-CZ" smtClean="0"/>
              <a:t>14.2.2013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D897-E7A1-49C4-9078-1C25CB6408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068A-C6DC-4ECB-8436-4DF5E4CE7D81}" type="datetimeFigureOut">
              <a:rPr lang="cs-CZ" smtClean="0"/>
              <a:t>14.2.2013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D897-E7A1-49C4-9078-1C25CB6408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9D7474-0DE4-46DA-A893-BF29C11E07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068A-C6DC-4ECB-8436-4DF5E4CE7D81}" type="datetimeFigureOut">
              <a:rPr lang="cs-CZ" smtClean="0"/>
              <a:t>14.2.2013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D897-E7A1-49C4-9078-1C25CB6408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068A-C6DC-4ECB-8436-4DF5E4CE7D81}" type="datetimeFigureOut">
              <a:rPr lang="cs-CZ" smtClean="0"/>
              <a:t>14.2.2013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D897-E7A1-49C4-9078-1C25CB6408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068A-C6DC-4ECB-8436-4DF5E4CE7D81}" type="datetimeFigureOut">
              <a:rPr lang="cs-CZ" smtClean="0"/>
              <a:t>14.2.2013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D897-E7A1-49C4-9078-1C25CB6408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068A-C6DC-4ECB-8436-4DF5E4CE7D81}" type="datetimeFigureOut">
              <a:rPr lang="cs-CZ" smtClean="0"/>
              <a:t>14.2.2013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D897-E7A1-49C4-9078-1C25CB6408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068A-C6DC-4ECB-8436-4DF5E4CE7D81}" type="datetimeFigureOut">
              <a:rPr lang="cs-CZ" smtClean="0"/>
              <a:t>14.2.2013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D897-E7A1-49C4-9078-1C25CB6408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068A-C6DC-4ECB-8436-4DF5E4CE7D81}" type="datetimeFigureOut">
              <a:rPr lang="cs-CZ" smtClean="0"/>
              <a:t>14.2.2013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D897-E7A1-49C4-9078-1C25CB6408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068A-C6DC-4ECB-8436-4DF5E4CE7D81}" type="datetimeFigureOut">
              <a:rPr lang="cs-CZ" smtClean="0"/>
              <a:t>14.2.2013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D897-E7A1-49C4-9078-1C25CB6408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068A-C6DC-4ECB-8436-4DF5E4CE7D81}" type="datetimeFigureOut">
              <a:rPr lang="cs-CZ" smtClean="0"/>
              <a:t>14.2.2013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D897-E7A1-49C4-9078-1C25CB6408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068A-C6DC-4ECB-8436-4DF5E4CE7D81}" type="datetimeFigureOut">
              <a:rPr lang="cs-CZ" smtClean="0"/>
              <a:t>14.2.2013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D897-E7A1-49C4-9078-1C25CB64089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40" name="Picture 4" descr="HPIM729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81000"/>
            <a:ext cx="8305800" cy="6254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21" name="Picture 5" descr="HPIM46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228600"/>
            <a:ext cx="4152900" cy="5867400"/>
          </a:xfrm>
          <a:noFill/>
          <a:ln/>
        </p:spPr>
      </p:pic>
      <p:pic>
        <p:nvPicPr>
          <p:cNvPr id="9222" name="Picture 6" descr="HPIM46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381000"/>
            <a:ext cx="4246563" cy="5638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30793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670983" y="274638"/>
            <a:ext cx="7802033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6572272"/>
          </a:xfrm>
        </p:spPr>
        <p:txBody>
          <a:bodyPr>
            <a:noAutofit/>
          </a:bodyPr>
          <a:lstStyle/>
          <a:p>
            <a:pPr algn="l"/>
            <a:r>
              <a:rPr lang="cs-CZ" sz="2200" b="1" dirty="0"/>
              <a:t>Eva </a:t>
            </a:r>
            <a:r>
              <a:rPr lang="cs-CZ" sz="2200" b="1" dirty="0" err="1"/>
              <a:t>Šamánková</a:t>
            </a:r>
            <a:r>
              <a:rPr lang="cs-CZ" sz="2200" b="1" dirty="0"/>
              <a:t>, </a:t>
            </a:r>
            <a:r>
              <a:rPr lang="cs-CZ" sz="2200" b="1" i="1" dirty="0"/>
              <a:t>Architektura české renesance</a:t>
            </a:r>
            <a:r>
              <a:rPr lang="cs-CZ" sz="2200" b="1" dirty="0"/>
              <a:t>, Praha 1961, s. 51</a:t>
            </a:r>
            <a:r>
              <a:rPr lang="cs-CZ" sz="2200" dirty="0"/>
              <a:t>:</a:t>
            </a:r>
            <a:br>
              <a:rPr lang="cs-CZ" sz="2200" dirty="0"/>
            </a:br>
            <a:r>
              <a:rPr lang="cs-CZ" sz="2200" i="1" dirty="0"/>
              <a:t>také zámek v Rosicích …dostal nádvorní arkády, jež však zůstaly torzem.Zámek…tvoří pravidelný </a:t>
            </a:r>
            <a:r>
              <a:rPr lang="cs-CZ" sz="2200" i="1" dirty="0" err="1"/>
              <a:t>čtvrehran</a:t>
            </a:r>
            <a:r>
              <a:rPr lang="cs-CZ" sz="2200" i="1" dirty="0"/>
              <a:t>, </a:t>
            </a:r>
            <a:r>
              <a:rPr lang="cs-CZ" sz="2200" i="1" dirty="0" smtClean="0"/>
              <a:t>omezený </a:t>
            </a:r>
            <a:r>
              <a:rPr lang="cs-CZ" sz="2200" i="1" dirty="0"/>
              <a:t>příkopem a od městečka oddělený předhradím, opatřeným kdysi vstupní věží. Vstoupíme-li do něho </a:t>
            </a:r>
            <a:r>
              <a:rPr lang="cs-CZ" sz="2200" i="1" dirty="0" smtClean="0"/>
              <a:t>průjezdem</a:t>
            </a:r>
            <a:r>
              <a:rPr lang="cs-CZ" sz="2200" i="1" dirty="0"/>
              <a:t>, umístěným v ose vstupního (východního) křídla, dostáváme se do podélného nádvoří, které má při severním křídle a v pravé polovice západního křídla lehké a vzdušné arkády o nestejném rozpětí: v čele jsou </a:t>
            </a:r>
            <a:r>
              <a:rPr lang="cs-CZ" sz="2200" i="1" dirty="0" smtClean="0"/>
              <a:t>totiž </a:t>
            </a:r>
            <a:r>
              <a:rPr lang="cs-CZ" sz="2200" i="1" dirty="0"/>
              <a:t>užší než na severní straně. …Původní arkády jsou dvoupatrové a v jednotlivých patrech se vystřídá iónský a korintský řád; přízemí a druhé patro je poměrně nízké, a tím se liší od vznosného prvého patra. Poprsníky tvoří plné desky s mělkými reliéfy. ­Hlavní schodiště v ose severního křídla zabírá celou šíři traktu. Je už čtyřramenné, s plnou střední zdí, na podestách v ose výstupních ramen jsou niky, opatřené mušlemi, které prostorově zachycují jejich pohyb. Na schodiště se vchází složitým portálem? jeho dveřní rám, opatřený nahoře ušima, prostupuje  architrávem a </a:t>
            </a:r>
            <a:r>
              <a:rPr lang="cs-CZ" sz="2200" i="1" dirty="0" smtClean="0"/>
              <a:t>vlysem </a:t>
            </a:r>
            <a:r>
              <a:rPr lang="cs-CZ" sz="2200" i="1" dirty="0"/>
              <a:t>složitého kladí, takže nad </a:t>
            </a:r>
            <a:r>
              <a:rPr lang="cs-CZ" sz="2200" i="1" dirty="0" err="1"/>
              <a:t>nádpražím</a:t>
            </a:r>
            <a:r>
              <a:rPr lang="cs-CZ" sz="2200" i="1" dirty="0"/>
              <a:t> probíhá jen útvar římsy, vytvářející rozeklaný trojúhelný tympanon.…Dynamičnost prostupů a robustnost článků dosvědčuje, že tu jde o působení italských předloh ze začátku 2. </a:t>
            </a:r>
            <a:r>
              <a:rPr lang="cs-CZ" sz="2200" i="1" dirty="0" smtClean="0"/>
              <a:t>poloviny </a:t>
            </a:r>
            <a:r>
              <a:rPr lang="cs-CZ" sz="2200" i="1" dirty="0"/>
              <a:t>16. stol. z okruhu </a:t>
            </a:r>
            <a:r>
              <a:rPr lang="cs-CZ" sz="2200" i="1" dirty="0" err="1"/>
              <a:t>Michelangelova</a:t>
            </a:r>
            <a:r>
              <a:rPr lang="cs-CZ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369072"/>
          </a:xfrm>
        </p:spPr>
        <p:txBody>
          <a:bodyPr>
            <a:noAutofit/>
          </a:bodyPr>
          <a:lstStyle/>
          <a:p>
            <a:pPr algn="l"/>
            <a:r>
              <a:rPr lang="cs-CZ" sz="2200" b="1" dirty="0"/>
              <a:t>Tomáš </a:t>
            </a:r>
            <a:r>
              <a:rPr lang="cs-CZ" sz="2200" b="1" dirty="0" err="1"/>
              <a:t>Knoz</a:t>
            </a:r>
            <a:r>
              <a:rPr lang="cs-CZ" sz="2200" b="1" dirty="0"/>
              <a:t>, </a:t>
            </a:r>
            <a:r>
              <a:rPr lang="cs-CZ" sz="2200" b="1" i="1" dirty="0"/>
              <a:t>Renesance a manýrismus na zámku v Rosicích</a:t>
            </a:r>
            <a:r>
              <a:rPr lang="cs-CZ" sz="2200" b="1" dirty="0"/>
              <a:t>, Rosice 1996</a:t>
            </a:r>
            <a:r>
              <a:rPr lang="cs-CZ" sz="2200" dirty="0" smtClean="0"/>
              <a:t>:</a:t>
            </a:r>
            <a:br>
              <a:rPr lang="cs-CZ" sz="2200" dirty="0" smtClean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i="1" dirty="0" smtClean="0"/>
              <a:t>Arkádové </a:t>
            </a:r>
            <a:r>
              <a:rPr lang="cs-CZ" sz="2200" i="1" dirty="0"/>
              <a:t>nádvoří renesančního zámku je svým způsobem exteriérem i interiérem zároveň. Interiérem je arkádové nádvoří proto, že vytváří relativně uzavřený prostor s mnoha zcela specifickými prostorovými vlastnostmi. Funkčními, architektonickými, výtvarnými, </a:t>
            </a:r>
            <a:r>
              <a:rPr lang="cs-CZ" sz="2200" i="1" dirty="0" smtClean="0"/>
              <a:t>sémiotickými</a:t>
            </a:r>
            <a:r>
              <a:rPr lang="cs-CZ" sz="2200" i="1" dirty="0"/>
              <a:t>, akustickými. …Dostává se mu možnosti, aby se stalo čestným dvorem. Z jeho architektonické dispozice i manické a sochařské dekorace má návštěvník zámku, u nějž se předpokládá znalost dobové řeči vizuálních symbolů, příležitost vyčíst a </a:t>
            </a:r>
            <a:r>
              <a:rPr lang="cs-CZ" sz="2200" i="1" dirty="0" err="1"/>
              <a:t>rozkódovat</a:t>
            </a:r>
            <a:r>
              <a:rPr lang="cs-CZ" sz="2200" i="1" dirty="0"/>
              <a:t> informaci o společenském postavení majitele a stavebníka. Zároveň nádvoří v tomto ohledu vytváří prostor, který můžeme s jistou mírou nadsázky nazvat halou bez střechy. Je to prostor, majitel zámku vítá své hosty a kde se konají důležité akce a shromáždění. </a:t>
            </a:r>
            <a:r>
              <a:rPr lang="cs-CZ" sz="2200" i="1" dirty="0" smtClean="0"/>
              <a:t>Je </a:t>
            </a:r>
            <a:r>
              <a:rPr lang="cs-CZ" sz="2200" i="1" dirty="0"/>
              <a:t>to prostor, jen ž je základním nástupním místem ke vstupu do všech částí zámku.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Předvádění na obrazovce (4:3)</PresentationFormat>
  <Paragraphs>7</Paragraphs>
  <Slides>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Snímek 1</vt:lpstr>
      <vt:lpstr>Snímek 2</vt:lpstr>
      <vt:lpstr>Snímek 3</vt:lpstr>
      <vt:lpstr>Eva Šamánková, Architektura české renesance, Praha 1961, s. 51: také zámek v Rosicích …dostal nádvorní arkády, jež však zůstaly torzem.Zámek…tvoří pravidelný čtvrehran, omezený příkopem a od městečka oddělený předhradím, opatřeným kdysi vstupní věží. Vstoupíme-li do něho průjezdem, umístěným v ose vstupního (východního) křídla, dostáváme se do podélného nádvoří, které má při severním křídle a v pravé polovice západního křídla lehké a vzdušné arkády o nestejném rozpětí: v čele jsou totiž užší než na severní straně. …Původní arkády jsou dvoupatrové a v jednotlivých patrech se vystřídá iónský a korintský řád; přízemí a druhé patro je poměrně nízké, a tím se liší od vznosného prvého patra. Poprsníky tvoří plné desky s mělkými reliéfy. ­Hlavní schodiště v ose severního křídla zabírá celou šíři traktu. Je už čtyřramenné, s plnou střední zdí, na podestách v ose výstupních ramen jsou niky, opatřené mušlemi, které prostorově zachycují jejich pohyb. Na schodiště se vchází složitým portálem? jeho dveřní rám, opatřený nahoře ušima, prostupuje  architrávem a vlysem složitého kladí, takže nad nádpražím probíhá jen útvar římsy, vytvářející rozeklaný trojúhelný tympanon.…Dynamičnost prostupů a robustnost článků dosvědčuje, že tu jde o působení italských předloh ze začátku 2. poloviny 16. stol. z okruhu Michelangelova.</vt:lpstr>
      <vt:lpstr>Tomáš Knoz, Renesance a manýrismus na zámku v Rosicích, Rosice 1996:  Arkádové nádvoří renesančního zámku je svým způsobem exteriérem i interiérem zároveň. Interiérem je arkádové nádvoří proto, že vytváří relativně uzavřený prostor s mnoha zcela specifickými prostorovými vlastnostmi. Funkčními, architektonickými, výtvarnými, sémiotickými, akustickými. …Dostává se mu možnosti, aby se stalo čestným dvorem. Z jeho architektonické dispozice i manické a sochařské dekorace má návštěvník zámku, u nějž se předpokládá znalost dobové řeči vizuálních symbolů, příležitost vyčíst a rozkódovat informaci o společenském postavení majitele a stavebníka. Zároveň nádvoří v tomto ohledu vytváří prostor, který můžeme s jistou mírou nadsázky nazvat halou bez střechy. Je to prostor, majitel zámku vítá své hosty a kde se konají důležité akce a shromáždění. Je to prostor, jen ž je základním nástupním místem ke vstupu do všech částí zámku.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Name</dc:creator>
  <cp:lastModifiedBy>Name</cp:lastModifiedBy>
  <cp:revision>2</cp:revision>
  <dcterms:created xsi:type="dcterms:W3CDTF">2013-02-14T19:48:41Z</dcterms:created>
  <dcterms:modified xsi:type="dcterms:W3CDTF">2013-02-14T19:50:35Z</dcterms:modified>
</cp:coreProperties>
</file>