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256" r:id="rId2"/>
    <p:sldId id="257" r:id="rId3"/>
    <p:sldId id="258" r:id="rId4"/>
    <p:sldId id="259" r:id="rId5"/>
    <p:sldId id="310" r:id="rId6"/>
    <p:sldId id="260" r:id="rId7"/>
    <p:sldId id="261" r:id="rId8"/>
    <p:sldId id="262" r:id="rId9"/>
    <p:sldId id="263" r:id="rId10"/>
    <p:sldId id="264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11" r:id="rId49"/>
    <p:sldId id="308" r:id="rId50"/>
    <p:sldId id="309" r:id="rId51"/>
    <p:sldId id="341" r:id="rId52"/>
    <p:sldId id="312" r:id="rId53"/>
    <p:sldId id="361" r:id="rId54"/>
    <p:sldId id="313" r:id="rId55"/>
    <p:sldId id="314" r:id="rId56"/>
    <p:sldId id="315" r:id="rId57"/>
    <p:sldId id="316" r:id="rId58"/>
    <p:sldId id="317" r:id="rId59"/>
    <p:sldId id="362" r:id="rId60"/>
    <p:sldId id="363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64" r:id="rId71"/>
    <p:sldId id="327" r:id="rId72"/>
    <p:sldId id="328" r:id="rId73"/>
    <p:sldId id="329" r:id="rId74"/>
    <p:sldId id="330" r:id="rId75"/>
    <p:sldId id="331" r:id="rId76"/>
    <p:sldId id="342" r:id="rId77"/>
    <p:sldId id="343" r:id="rId78"/>
    <p:sldId id="344" r:id="rId79"/>
    <p:sldId id="332" r:id="rId80"/>
    <p:sldId id="346" r:id="rId81"/>
    <p:sldId id="333" r:id="rId82"/>
    <p:sldId id="347" r:id="rId83"/>
    <p:sldId id="349" r:id="rId84"/>
    <p:sldId id="350" r:id="rId85"/>
    <p:sldId id="351" r:id="rId86"/>
    <p:sldId id="352" r:id="rId87"/>
    <p:sldId id="345" r:id="rId88"/>
    <p:sldId id="360" r:id="rId89"/>
    <p:sldId id="334" r:id="rId90"/>
    <p:sldId id="353" r:id="rId91"/>
    <p:sldId id="354" r:id="rId92"/>
    <p:sldId id="355" r:id="rId93"/>
    <p:sldId id="357" r:id="rId94"/>
    <p:sldId id="335" r:id="rId95"/>
    <p:sldId id="356" r:id="rId96"/>
    <p:sldId id="358" r:id="rId97"/>
    <p:sldId id="359" r:id="rId98"/>
    <p:sldId id="339" r:id="rId99"/>
    <p:sldId id="340" r:id="rId10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5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AE881-E73B-476E-BF02-8E422594053F}" type="datetimeFigureOut">
              <a:rPr lang="cs-CZ" smtClean="0"/>
              <a:pPr/>
              <a:t>5.3.2013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DF40E-5ABC-4D21-A676-BACA1C04F07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911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4F2039-8EBB-4C3D-9AB5-20AE470664A4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5.3.2013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Mnichov_z&#225;&#345;&#237;2006\16.9._V&#253;let\Augsburg_St.Annekirche%20(18).MP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8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Počátky renesanční architektury v Záalpí (ve střední Evropě)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Donatello, hlavní oltář v S. Antonio v Padově, po 1443 (zničen)</a:t>
            </a:r>
          </a:p>
        </p:txBody>
      </p:sp>
      <p:pic>
        <p:nvPicPr>
          <p:cNvPr id="15363" name="Zástupný symbol pro obsah 7" descr="25_0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1357313"/>
            <a:ext cx="7493000" cy="51435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5429250" y="274638"/>
            <a:ext cx="3257550" cy="1654175"/>
          </a:xfrm>
        </p:spPr>
        <p:txBody>
          <a:bodyPr/>
          <a:lstStyle/>
          <a:p>
            <a:pPr eaLnBrk="1" hangingPunct="1"/>
            <a:r>
              <a:rPr lang="cs-CZ" sz="2400" smtClean="0"/>
              <a:t>Donatello, oltář Zvěstování v S. Croce, Florencie, kol. 1435</a:t>
            </a:r>
          </a:p>
        </p:txBody>
      </p:sp>
      <p:pic>
        <p:nvPicPr>
          <p:cNvPr id="19459" name="Picture 2" descr="C:\Documents and Settings\Administrator\Dokumenty\Brno\Přednášky a semináře\2009_ZS\Obrázky_Architektura 15. století\HPIM64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0"/>
            <a:ext cx="5256213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285720" y="0"/>
            <a:ext cx="5614998" cy="868346"/>
          </a:xfrm>
        </p:spPr>
        <p:txBody>
          <a:bodyPr>
            <a:noAutofit/>
          </a:bodyPr>
          <a:lstStyle/>
          <a:p>
            <a:r>
              <a:rPr lang="cs-CZ" sz="2400" dirty="0" smtClean="0"/>
              <a:t>Olomouc, radnice – </a:t>
            </a:r>
            <a:r>
              <a:rPr lang="cs-CZ" sz="2400" dirty="0" err="1" smtClean="0"/>
              <a:t>Como</a:t>
            </a:r>
            <a:r>
              <a:rPr lang="cs-CZ" sz="2400" dirty="0" smtClean="0"/>
              <a:t>, portál katedrály</a:t>
            </a:r>
          </a:p>
        </p:txBody>
      </p:sp>
      <p:pic>
        <p:nvPicPr>
          <p:cNvPr id="20483" name="Picture 2" descr="C:\Documents and Settings\Administrator\Dokumenty\Brno\Přednášky a semináře\2011_ZS\Architektura renesance a manýrismu v Záalpí\Obr\P11304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00108"/>
            <a:ext cx="3544888" cy="4800600"/>
          </a:xfrm>
          <a:noFill/>
        </p:spPr>
      </p:pic>
      <p:pic>
        <p:nvPicPr>
          <p:cNvPr id="20484" name="Picture 3" descr="C:\Documents and Settings\Administrator\Dokumenty\Brno\Přednášky a semináře\2011_ZS\Architektura renesance a manýrismu v Záalpí\Obr\P11304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080125" y="228600"/>
            <a:ext cx="3063875" cy="5334000"/>
          </a:xfrm>
          <a:noFill/>
        </p:spPr>
      </p:pic>
      <p:pic>
        <p:nvPicPr>
          <p:cNvPr id="20485" name="Picture 4" descr="C:\Documents and Settings\Administrator\Dokumenty\Brno\Přednášky a semináře\2011_ZS\Architektura renesance a manýrismu v Záalpí\Obr\P11304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2819400"/>
            <a:ext cx="2924175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1507" name="Picture 2" descr="C:\Documents and Settings\Administrator\Dokumenty\Brno\Přednášky a semináře\2011_ZS\Architektura renesance a manýrismu v Záalpí\Obr\P11304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762000"/>
            <a:ext cx="3937000" cy="5181600"/>
          </a:xfrm>
          <a:noFill/>
        </p:spPr>
      </p:pic>
      <p:pic>
        <p:nvPicPr>
          <p:cNvPr id="21508" name="Picture 3" descr="C:\Documents and Settings\Administrator\Dokumenty\Brno\Přednášky a semináře\2011_ZS\Architektura renesance a manýrismu v Záalpí\Obr\P11304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05400" y="838200"/>
            <a:ext cx="3729038" cy="5065713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smtClean="0"/>
              <a:t>Tovačov, Pardubice</a:t>
            </a:r>
          </a:p>
        </p:txBody>
      </p:sp>
      <p:pic>
        <p:nvPicPr>
          <p:cNvPr id="22531" name="Picture 2" descr="C:\Documents and Settings\Administrator\Dokumenty\Brno\Přednášky a semináře\2011_ZS\Architektura renesance a manýrismu v Záalpí\Obr\P11304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600200"/>
            <a:ext cx="3513138" cy="3429000"/>
          </a:xfrm>
          <a:noFill/>
        </p:spPr>
      </p:pic>
      <p:pic>
        <p:nvPicPr>
          <p:cNvPr id="22532" name="Picture 3" descr="C:\Documents and Settings\Administrator\Dokumenty\Foto\Pardubice\HPIM55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91000" y="2970213"/>
            <a:ext cx="4648200" cy="3500437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400" dirty="0" err="1" smtClean="0"/>
              <a:t>Pesaro</a:t>
            </a:r>
            <a:r>
              <a:rPr lang="cs-CZ" sz="2400" dirty="0" smtClean="0"/>
              <a:t>, </a:t>
            </a:r>
            <a:r>
              <a:rPr lang="cs-CZ" sz="2400" dirty="0" err="1" smtClean="0"/>
              <a:t>Rocca</a:t>
            </a:r>
            <a:r>
              <a:rPr lang="cs-CZ" sz="2400" dirty="0" smtClean="0"/>
              <a:t> </a:t>
            </a:r>
            <a:r>
              <a:rPr lang="cs-CZ" sz="2400" dirty="0" err="1" smtClean="0"/>
              <a:t>Contanza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                                                       </a:t>
            </a:r>
            <a:r>
              <a:rPr lang="cs-CZ" sz="2400" dirty="0" smtClean="0"/>
              <a:t>             </a:t>
            </a:r>
            <a:r>
              <a:rPr lang="cs-CZ" sz="2400" dirty="0" err="1" smtClean="0"/>
              <a:t>Imola</a:t>
            </a:r>
            <a:r>
              <a:rPr lang="cs-CZ" sz="2400" dirty="0" smtClean="0"/>
              <a:t>, </a:t>
            </a:r>
            <a:r>
              <a:rPr lang="cs-CZ" sz="2400" dirty="0" err="1" smtClean="0"/>
              <a:t>Rocca</a:t>
            </a:r>
            <a:r>
              <a:rPr lang="cs-CZ" sz="2400" dirty="0" smtClean="0"/>
              <a:t> </a:t>
            </a:r>
            <a:r>
              <a:rPr lang="cs-CZ" sz="2400" dirty="0" err="1" smtClean="0"/>
              <a:t>Sforzesca</a:t>
            </a:r>
            <a:endParaRPr lang="cs-CZ" sz="2400" dirty="0" smtClean="0"/>
          </a:p>
        </p:txBody>
      </p:sp>
      <p:pic>
        <p:nvPicPr>
          <p:cNvPr id="23555" name="Picture 2" descr="C:\Documents and Settings\Administrator\Dokumenty\Brno\Přednášky a semináře\2011_ZS\Architektura renesance a manýrismu v Záalpí\Obr\P11304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44" y="1500174"/>
            <a:ext cx="3717925" cy="3276600"/>
          </a:xfrm>
          <a:noFill/>
        </p:spPr>
      </p:pic>
      <p:pic>
        <p:nvPicPr>
          <p:cNvPr id="23556" name="Picture 3" descr="C:\Documents and Settings\Administrator\Dokumenty\Brno\Přednášky a semináře\2011_ZS\Architektura renesance a manýrismu v Záalpí\Obr\P11304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29190" y="2214554"/>
            <a:ext cx="3190875" cy="3200400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cs-CZ" sz="2400" b="1" smtClean="0"/>
              <a:t>„Okrajové“ médium – veřejné (efemerní) plochy</a:t>
            </a:r>
          </a:p>
        </p:txBody>
      </p:sp>
      <p:sp>
        <p:nvSpPr>
          <p:cNvPr id="24579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2400" smtClean="0"/>
              <a:t>Hans Holbein ml., Basilej, dům „Zum Tanz“, kolem 1515</a:t>
            </a:r>
          </a:p>
        </p:txBody>
      </p:sp>
      <p:pic>
        <p:nvPicPr>
          <p:cNvPr id="24580" name="Picture 2" descr="C:\Documents and Settings\Administrator\Dokumenty\Brno\Přednášky a semináře\2011_ZS\Architektura renesance a manýrismu v Záalpí\Obr\Model-of-the-%60Zum-Tanz%60-house-(reconstruction)-larg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295400"/>
            <a:ext cx="3951288" cy="5105400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5257800" y="533400"/>
            <a:ext cx="3733800" cy="868363"/>
          </a:xfrm>
        </p:spPr>
        <p:txBody>
          <a:bodyPr/>
          <a:lstStyle/>
          <a:p>
            <a:r>
              <a:rPr lang="cs-CZ" sz="2400" smtClean="0"/>
              <a:t>Hans Holbein ml.,návrh krbu, Anglie, 1530s</a:t>
            </a:r>
          </a:p>
        </p:txBody>
      </p:sp>
      <p:pic>
        <p:nvPicPr>
          <p:cNvPr id="25603" name="Picture 2" descr="C:\Documents and Settings\Administrator\Dokumenty\Brno\Přednášky a semináře\2011_ZS\Architektura renesance a manýrismu v Záalpí\Obr\476px-Chimney-piece_design%2C_by_Hans_Holbein_the_Young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304800"/>
            <a:ext cx="4843463" cy="6096000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cs-CZ" sz="2400" dirty="0" smtClean="0"/>
              <a:t>Návrhy pro jižní fasádu norimberské radnice, 1521 a později (A. </a:t>
            </a:r>
            <a:r>
              <a:rPr lang="cs-CZ" sz="2400" dirty="0" err="1" smtClean="0"/>
              <a:t>Dürer</a:t>
            </a:r>
            <a:r>
              <a:rPr lang="cs-CZ" sz="2400" dirty="0" smtClean="0"/>
              <a:t>)</a:t>
            </a:r>
          </a:p>
        </p:txBody>
      </p:sp>
      <p:sp>
        <p:nvSpPr>
          <p:cNvPr id="26627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6628" name="Picture 2" descr="C:\Documents and Settings\Administrator\Dokumenty\Brno\Přednášky a semináře\2011_ZS\Architektura renesance a manýrismu v Záalpí\Obr\P11303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971550"/>
            <a:ext cx="7848600" cy="5886450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7651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7652" name="Picture 2" descr="C:\Documents and Settings\Administrator\Dokumenty\Brno\Přednášky a semináře\2011_ZS\Architektura renesance a manýrismu v Záalpí\Obr\P11303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66800"/>
            <a:ext cx="9118600" cy="3886200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099" name="Picture 2" descr="C:\Documents and Settings\Administrator\Dokumenty\Brno\Přednášky a semináře\2011_ZS\Architektura renesance a manýrismu v Záalpí\Obr\P11302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533400"/>
            <a:ext cx="4495800" cy="6080125"/>
          </a:xfrm>
          <a:noFill/>
        </p:spPr>
      </p:pic>
      <p:pic>
        <p:nvPicPr>
          <p:cNvPr id="4100" name="Picture 3" descr="C:\Documents and Settings\Administrator\Dokumenty\Brno\Přednášky a semináře\2011_ZS\Architektura renesance a manýrismu v Záalpí\Obr\P11302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29200" y="838200"/>
            <a:ext cx="3808413" cy="5519738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8675" name="Picture 2" descr="C:\Documents and Settings\Administrator\Dokumenty\Brno\Přednášky a semináře\2011_ZS\Architektura renesance a manýrismu v Záalpí\Obr\P11303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990600"/>
            <a:ext cx="4240213" cy="4495800"/>
          </a:xfrm>
          <a:noFill/>
        </p:spPr>
      </p:pic>
      <p:pic>
        <p:nvPicPr>
          <p:cNvPr id="28676" name="Picture 3" descr="C:\Documents and Settings\Administrator\Dokumenty\Brno\Přednášky a semináře\2011_ZS\Architektura renesance a manýrismu v Záalpí\Obr\P11303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87900" y="990600"/>
            <a:ext cx="3965575" cy="4495800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563563"/>
          </a:xfrm>
        </p:spPr>
        <p:txBody>
          <a:bodyPr>
            <a:normAutofit fontScale="90000"/>
          </a:bodyPr>
          <a:lstStyle/>
          <a:p>
            <a:r>
              <a:rPr lang="cs-CZ" sz="2000" smtClean="0"/>
              <a:t>Norimberk, návrhy pro fasády patricijského domu Starků z Röckennhofu, </a:t>
            </a:r>
            <a:br>
              <a:rPr lang="cs-CZ" sz="2000" smtClean="0"/>
            </a:br>
            <a:r>
              <a:rPr lang="cs-CZ" sz="2000" smtClean="0"/>
              <a:t>kolem 1530</a:t>
            </a:r>
          </a:p>
        </p:txBody>
      </p:sp>
      <p:pic>
        <p:nvPicPr>
          <p:cNvPr id="29699" name="Picture 2" descr="C:\Documents and Settings\Administrator\Dokumenty\Brno\Přednášky a semináře\2011_ZS\Architektura renesance a manýrismu v Záalpí\Obr\P11303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1219200"/>
            <a:ext cx="3522663" cy="5181600"/>
          </a:xfrm>
          <a:noFill/>
        </p:spPr>
      </p:pic>
      <p:pic>
        <p:nvPicPr>
          <p:cNvPr id="29700" name="Picture 3" descr="C:\Documents and Settings\Administrator\Dokumenty\Brno\Přednášky a semináře\2011_ZS\Architektura renesance a manýrismu v Záalpí\Obr\P11303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53000" y="1295400"/>
            <a:ext cx="3768725" cy="5029200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0723" name="Picture 2" descr="C:\Documents and Settings\Administrator\Dokumenty\Brno\Přednášky a semináře\2011_ZS\Architektura renesance a manýrismu v Záalpí\Obr\P11302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04850" y="1600200"/>
            <a:ext cx="3543300" cy="4525963"/>
          </a:xfrm>
          <a:noFill/>
        </p:spPr>
      </p:pic>
      <p:pic>
        <p:nvPicPr>
          <p:cNvPr id="30724" name="Picture 3" descr="C:\Documents and Settings\Administrator\Dokumenty\Brno\Přednášky a semináře\2011_ZS\Architektura renesance a manýrismu v Záalpí\Obr\P11302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609600"/>
            <a:ext cx="4270375" cy="6019800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>
          <a:xfrm>
            <a:off x="3733800" y="304800"/>
            <a:ext cx="5638800" cy="1096963"/>
          </a:xfrm>
        </p:spPr>
        <p:txBody>
          <a:bodyPr/>
          <a:lstStyle/>
          <a:p>
            <a:r>
              <a:rPr lang="cs-CZ" sz="2400" smtClean="0"/>
              <a:t>Vídeň, náhrobek Friedricha III. </a:t>
            </a:r>
            <a:br>
              <a:rPr lang="cs-CZ" sz="2400" smtClean="0"/>
            </a:br>
            <a:r>
              <a:rPr lang="cs-CZ" sz="2400" smtClean="0"/>
              <a:t>(Niclas Gerahaert van Leyden, 1468)</a:t>
            </a:r>
          </a:p>
        </p:txBody>
      </p:sp>
      <p:pic>
        <p:nvPicPr>
          <p:cNvPr id="31747" name="Picture 2" descr="E:\331px-Kronprinzenwerk_3_213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0"/>
            <a:ext cx="3810000" cy="6905625"/>
          </a:xfrm>
          <a:noFill/>
        </p:spPr>
      </p:pic>
      <p:pic>
        <p:nvPicPr>
          <p:cNvPr id="31748" name="Picture 3" descr="E:\800px-Wien_Stephansdom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14800" y="1828800"/>
            <a:ext cx="4775200" cy="3581400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>
          <a:xfrm>
            <a:off x="4343400" y="274638"/>
            <a:ext cx="4343400" cy="2773362"/>
          </a:xfrm>
        </p:spPr>
        <p:txBody>
          <a:bodyPr/>
          <a:lstStyle/>
          <a:p>
            <a:pPr eaLnBrk="1" hangingPunct="1"/>
            <a:r>
              <a:rPr lang="cs-CZ" sz="2400" smtClean="0"/>
              <a:t>Oltář (?) sv. Jakuba, Rokytnice, kostel sv. Jakuba Většího, Veit Stoss – okruh, po 1490 Rokytnice</a:t>
            </a:r>
          </a:p>
        </p:txBody>
      </p:sp>
      <p:pic>
        <p:nvPicPr>
          <p:cNvPr id="32771" name="Picture 5" descr="C:\Documents and Settings\Administrator\Dokumenty\Přednášky\AMO_Blava\AMO_Fota\Kopie - HPIM51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0"/>
            <a:ext cx="3733800" cy="6859588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686800" cy="868346"/>
          </a:xfrm>
        </p:spPr>
        <p:txBody>
          <a:bodyPr>
            <a:noAutofit/>
          </a:bodyPr>
          <a:lstStyle/>
          <a:p>
            <a:r>
              <a:rPr lang="cs-CZ" sz="2400" dirty="0" err="1" smtClean="0"/>
              <a:t>Tovačov</a:t>
            </a:r>
            <a:r>
              <a:rPr lang="cs-CZ" sz="2400" dirty="0" smtClean="0"/>
              <a:t>, zámecky portál, 1492 – Portrétní medailon Elišky z </a:t>
            </a:r>
            <a:r>
              <a:rPr lang="cs-CZ" sz="2400" dirty="0" err="1" smtClean="0"/>
              <a:t>Melic</a:t>
            </a:r>
            <a:endParaRPr lang="cs-CZ" sz="2400" dirty="0" smtClean="0"/>
          </a:p>
        </p:txBody>
      </p:sp>
      <p:pic>
        <p:nvPicPr>
          <p:cNvPr id="33796" name="Picture 2" descr="C:\Documents and Settings\Administrator\Dokumenty\Brno\Přednášky a semináře\2011_ZS\Architektura renesance a manýrismu v Záalpí\Obr\P11304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20" y="1714488"/>
            <a:ext cx="3660503" cy="4581516"/>
          </a:xfrm>
          <a:noFill/>
        </p:spPr>
      </p:pic>
      <p:pic>
        <p:nvPicPr>
          <p:cNvPr id="5" name="Picture 3" descr="C:\Documents and Settings\Administrator\Dokumenty\Přednášky\VMO\VMO_Obrz\VMO_Renesance\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214422"/>
            <a:ext cx="4043272" cy="5497234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smtClean="0"/>
              <a:t>S. Francesco v Rimini, po 1450 </a:t>
            </a:r>
          </a:p>
        </p:txBody>
      </p:sp>
      <p:pic>
        <p:nvPicPr>
          <p:cNvPr id="34819" name="Zástupný symbol pro obsah 4" descr="04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1357313"/>
            <a:ext cx="7286625" cy="5280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5843" name="Zástupný symbol pro obsah 4" descr="05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57313" y="214313"/>
            <a:ext cx="5845175" cy="2714625"/>
          </a:xfrm>
        </p:spPr>
      </p:pic>
      <p:pic>
        <p:nvPicPr>
          <p:cNvPr id="35844" name="Zástupný symbol pro obsah 5" descr="05a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357313" y="3071813"/>
            <a:ext cx="5857875" cy="358775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58063" y="285750"/>
            <a:ext cx="1785937" cy="13684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800" dirty="0" err="1" smtClean="0"/>
              <a:t>S</a:t>
            </a:r>
            <a:r>
              <a:rPr lang="cs-CZ" sz="2800" dirty="0" smtClean="0"/>
              <a:t>.</a:t>
            </a:r>
            <a:r>
              <a:rPr lang="cs-CZ" sz="2800" dirty="0" err="1" smtClean="0"/>
              <a:t>Francesco</a:t>
            </a:r>
            <a:r>
              <a:rPr lang="cs-CZ" sz="2800" dirty="0" smtClean="0"/>
              <a:t>,</a:t>
            </a:r>
            <a:br>
              <a:rPr lang="cs-CZ" sz="2800" dirty="0" smtClean="0"/>
            </a:br>
            <a:r>
              <a:rPr lang="cs-CZ" sz="2800" dirty="0" err="1" smtClean="0"/>
              <a:t>Rimini</a:t>
            </a:r>
            <a:r>
              <a:rPr lang="cs-CZ" sz="2800" dirty="0" smtClean="0"/>
              <a:t>, </a:t>
            </a:r>
            <a:br>
              <a:rPr lang="cs-CZ" sz="2800" dirty="0" smtClean="0"/>
            </a:br>
            <a:r>
              <a:rPr lang="cs-CZ" sz="2800" dirty="0" smtClean="0"/>
              <a:t>po 1450</a:t>
            </a:r>
            <a:endParaRPr lang="cs-CZ" sz="2800" dirty="0"/>
          </a:p>
        </p:txBody>
      </p:sp>
      <p:pic>
        <p:nvPicPr>
          <p:cNvPr id="36867" name="Zástupný symbol pro obsah 4" descr="14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7354888" cy="68580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25487"/>
          </a:xfrm>
        </p:spPr>
        <p:txBody>
          <a:bodyPr>
            <a:normAutofit fontScale="90000"/>
          </a:bodyPr>
          <a:lstStyle/>
          <a:p>
            <a:r>
              <a:rPr lang="cs-CZ" sz="2400" smtClean="0"/>
              <a:t>„</a:t>
            </a:r>
            <a:r>
              <a:rPr lang="cs-CZ" sz="2400" i="1" smtClean="0"/>
              <a:t>tato stavba je plná pohanských obrazů, takže se to spíše zdá být svatyní, kde se uctívají démoni, a ne jako křesťanský chrám“ </a:t>
            </a:r>
            <a:r>
              <a:rPr lang="cs-CZ" sz="2400" smtClean="0"/>
              <a:t>(Pius II)</a:t>
            </a:r>
          </a:p>
        </p:txBody>
      </p:sp>
      <p:pic>
        <p:nvPicPr>
          <p:cNvPr id="37891" name="Zástupný symbol pro obsah 4" descr="15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1285875"/>
            <a:ext cx="7429500" cy="534352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5" descr="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3357586" cy="2528553"/>
          </a:xfrm>
        </p:spPr>
      </p:pic>
      <p:pic>
        <p:nvPicPr>
          <p:cNvPr id="1026" name="Picture 2" descr="C:\Documents and Settings\Administrator\Dokumenty\Foto\Dobroměřice u Loun\dovolená červenec (57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0"/>
            <a:ext cx="3357586" cy="2528553"/>
          </a:xfrm>
          <a:prstGeom prst="rect">
            <a:avLst/>
          </a:prstGeom>
          <a:noFill/>
        </p:spPr>
      </p:pic>
      <p:pic>
        <p:nvPicPr>
          <p:cNvPr id="1027" name="Picture 3" descr="C:\Documents and Settings\Administrator\Dokumenty\Koncepty_Články\Články\Kroměříž_publikace\KM_Zámek_Fotografie\HPIM40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3248"/>
            <a:ext cx="3848040" cy="2880128"/>
          </a:xfrm>
          <a:prstGeom prst="rect">
            <a:avLst/>
          </a:prstGeom>
          <a:noFill/>
        </p:spPr>
      </p:pic>
      <p:pic>
        <p:nvPicPr>
          <p:cNvPr id="8" name="Picture 3" descr="C:\Documents and Settings\Administrator\Dokumenty\Přednášky\VMO\VMO_Obrz\VMO_Renesance\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143372" y="2714620"/>
            <a:ext cx="2786082" cy="3787805"/>
          </a:xfrm>
          <a:prstGeom prst="rect">
            <a:avLst/>
          </a:prstGeom>
          <a:noFill/>
        </p:spPr>
      </p:pic>
      <p:pic>
        <p:nvPicPr>
          <p:cNvPr id="1028" name="Picture 4" descr="C:\Documents and Settings\Administrator\Dokumenty\Koncepty_Články\Články\Kroměříž_publikace\Obrazové přílohy\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58082" y="0"/>
            <a:ext cx="1143008" cy="6677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8915" name="Zástupný symbol pro obsah 4" descr="16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184775" cy="6858000"/>
          </a:xfrm>
        </p:spPr>
      </p:pic>
      <p:pic>
        <p:nvPicPr>
          <p:cNvPr id="38916" name="Zástupný symbol pro obsah 7" descr="19 (5)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41950" y="857250"/>
            <a:ext cx="3702050" cy="507206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3011" name="Picture 2" descr="C:\Documents and Settings\Administrator\Dokumenty\Foto\Brno\DSCN36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2303" r="17224"/>
          <a:stretch>
            <a:fillRect/>
          </a:stretch>
        </p:blipFill>
        <p:spPr>
          <a:xfrm>
            <a:off x="0" y="11113"/>
            <a:ext cx="3619500" cy="6846887"/>
          </a:xfrm>
          <a:noFill/>
        </p:spPr>
      </p:pic>
      <p:pic>
        <p:nvPicPr>
          <p:cNvPr id="43012" name="Picture 2" descr="C:\Documents and Settings\Administrator\Dokumenty\Přednášky\VMO\VMO_Obrz\VMO_Renesance\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038600" y="0"/>
            <a:ext cx="5105400" cy="6940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3200" smtClean="0"/>
              <a:t>Ulm, Kornhaus, 1494 </a:t>
            </a:r>
          </a:p>
        </p:txBody>
      </p:sp>
      <p:pic>
        <p:nvPicPr>
          <p:cNvPr id="44035" name="Picture 2" descr="H:\Mnichov_září2006\16.9._Výlet\Ulm_Kornhau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838200"/>
            <a:ext cx="7772400" cy="58531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3200" smtClean="0"/>
              <a:t>Ulm, Kornhaus, 1594 </a:t>
            </a:r>
          </a:p>
        </p:txBody>
      </p:sp>
      <p:pic>
        <p:nvPicPr>
          <p:cNvPr id="45059" name="Picture 2" descr="H:\Mnichov_září2006\16.9._Výlet\Ulm_Kornhaus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838200"/>
            <a:ext cx="7772400" cy="58531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>
          <a:xfrm>
            <a:off x="4038600" y="274638"/>
            <a:ext cx="5105400" cy="792162"/>
          </a:xfrm>
        </p:spPr>
        <p:txBody>
          <a:bodyPr>
            <a:normAutofit fontScale="90000"/>
          </a:bodyPr>
          <a:lstStyle/>
          <a:p>
            <a:r>
              <a:rPr lang="cs-CZ" sz="2400" dirty="0" smtClean="0"/>
              <a:t>„Ne-renesanční vznešený detail“</a:t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Rožmberský epitaf ve Vyšším Brodě</a:t>
            </a:r>
          </a:p>
        </p:txBody>
      </p:sp>
      <p:pic>
        <p:nvPicPr>
          <p:cNvPr id="46083" name="Picture 3" descr="C:\Documents and Settings\Administrator\Plocha\Rožmberkové_Obálka\P110004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0"/>
            <a:ext cx="3973513" cy="6858000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2800" b="1" dirty="0" smtClean="0"/>
              <a:t>Gotika kontra renesance (?)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Augsburg </a:t>
            </a:r>
            <a:r>
              <a:rPr lang="cs-CZ" sz="2800" dirty="0" smtClean="0"/>
              <a:t>- Tzv. </a:t>
            </a:r>
            <a:r>
              <a:rPr lang="cs-CZ" sz="2800" dirty="0" err="1" smtClean="0"/>
              <a:t>Fuggerei</a:t>
            </a:r>
            <a:r>
              <a:rPr lang="cs-CZ" sz="2800" dirty="0" smtClean="0"/>
              <a:t>, 1516-1521 (Thomas </a:t>
            </a:r>
            <a:r>
              <a:rPr lang="cs-CZ" sz="2800" dirty="0" err="1" smtClean="0"/>
              <a:t>Krebs</a:t>
            </a:r>
            <a:r>
              <a:rPr lang="cs-CZ" sz="2800" dirty="0" smtClean="0"/>
              <a:t>)</a:t>
            </a:r>
          </a:p>
        </p:txBody>
      </p:sp>
      <p:pic>
        <p:nvPicPr>
          <p:cNvPr id="47107" name="Picture 2" descr="H:\Mnichov_září2006\16.9._Výlet\Augsburg_Fuggere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343150"/>
            <a:ext cx="4038600" cy="3040063"/>
          </a:xfrm>
          <a:noFill/>
        </p:spPr>
      </p:pic>
      <p:pic>
        <p:nvPicPr>
          <p:cNvPr id="47108" name="Picture 3" descr="H:\Mnichov_září2006\16.9._Výlet\Augsburg_Fugger-Stadtpalast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343150"/>
            <a:ext cx="4038600" cy="30400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8131" name="Picture 4" descr="H:\Mnichov_září2006\16.9._Výlet\Augsburg_Fuggerei (10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287838" y="1295400"/>
            <a:ext cx="4856162" cy="3657600"/>
          </a:xfrm>
          <a:noFill/>
        </p:spPr>
      </p:pic>
      <p:pic>
        <p:nvPicPr>
          <p:cNvPr id="48132" name="Picture 5" descr="H:\Mnichov_září2006\16.9._Výlet\Augsburg_Fuggerei (9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52400"/>
            <a:ext cx="4552950" cy="3429000"/>
          </a:xfrm>
          <a:noFill/>
        </p:spPr>
      </p:pic>
      <p:pic>
        <p:nvPicPr>
          <p:cNvPr id="48133" name="Picture 6" descr="H:\Mnichov_září2006\16.9._Výlet\Augsburg_Fuggerei (1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048000"/>
            <a:ext cx="286861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4857752" y="274638"/>
            <a:ext cx="3829048" cy="1797040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dirty="0" smtClean="0"/>
              <a:t>Augsburg, městský palác </a:t>
            </a:r>
            <a:r>
              <a:rPr lang="cs-CZ" sz="2800" dirty="0" err="1" smtClean="0"/>
              <a:t>Fuggerů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400" dirty="0" smtClean="0"/>
              <a:t>1512-1515</a:t>
            </a:r>
            <a:endParaRPr lang="cs-CZ" sz="2800" dirty="0" smtClean="0"/>
          </a:p>
        </p:txBody>
      </p:sp>
      <p:pic>
        <p:nvPicPr>
          <p:cNvPr id="49155" name="Picture 2" descr="H:\Mnichov_září2006\16.9._Výlet\Augsburg_Fugger-Stadtpalast (3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282" y="0"/>
            <a:ext cx="4038600" cy="3041650"/>
          </a:xfrm>
          <a:noFill/>
        </p:spPr>
      </p:pic>
      <p:pic>
        <p:nvPicPr>
          <p:cNvPr id="49156" name="Picture 3" descr="H:\Mnichov_září2006\16.9._Výlet\Augsburg_Fugger-Stadtpalast (4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91000" y="2743200"/>
            <a:ext cx="4572000" cy="3443288"/>
          </a:xfrm>
          <a:noFill/>
        </p:spPr>
      </p:pic>
      <p:pic>
        <p:nvPicPr>
          <p:cNvPr id="15362" name="Picture 2" descr="http://www.my-home24.com/wp-content/uploads/2011/05/Jakob_Fugger_by_Albrecht_D%C3%BCr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357562"/>
            <a:ext cx="2325151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cs-CZ" sz="3200" smtClean="0"/>
              <a:t>Augsburg, městský palác Fuggerů</a:t>
            </a:r>
          </a:p>
        </p:txBody>
      </p:sp>
      <p:pic>
        <p:nvPicPr>
          <p:cNvPr id="50179" name="Picture 2" descr="H:\Mnichov_září2006\16.9._Výlet\Augsburg_Fugger-Stadtpalast (9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1143000"/>
            <a:ext cx="4038600" cy="3041650"/>
          </a:xfrm>
          <a:noFill/>
        </p:spPr>
      </p:pic>
      <p:pic>
        <p:nvPicPr>
          <p:cNvPr id="50180" name="Picture 3" descr="H:\Mnichov_září2006\16.9._Výlet\Augsburg_Fugger-Stadtpalast (10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038600" y="2819400"/>
            <a:ext cx="4876800" cy="36718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1203" name="Picture 2" descr="H:\Mnichov_září2006\16.9._Výlet\Augsburg_Fugger-Stadtpalast (7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304800"/>
            <a:ext cx="4957763" cy="3733800"/>
          </a:xfrm>
          <a:noFill/>
        </p:spPr>
      </p:pic>
      <p:pic>
        <p:nvPicPr>
          <p:cNvPr id="51204" name="Picture 3" descr="H:\Mnichov_září2006\16.9._Výlet\Augsburg_Fugger-Stadtpalast (5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53000" y="990600"/>
            <a:ext cx="4191000" cy="55657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400" dirty="0" smtClean="0"/>
              <a:t>„Okrajová média“ renesančního tvarosloví</a:t>
            </a:r>
          </a:p>
        </p:txBody>
      </p:sp>
      <p:pic>
        <p:nvPicPr>
          <p:cNvPr id="10243" name="Picture 2" descr="C:\Documents and Settings\Administrator\Dokumenty\Brno\Přednášky a semináře\2011_ZS\Architektura renesance a manýrismu v Záalpí\Obr\P11302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914400"/>
            <a:ext cx="2057400" cy="5561013"/>
          </a:xfrm>
          <a:noFill/>
        </p:spPr>
      </p:pic>
      <p:pic>
        <p:nvPicPr>
          <p:cNvPr id="10244" name="Picture 3" descr="C:\Documents and Settings\Administrator\Dokumenty\Brno\Přednášky a semináře\2011_ZS\Architektura renesance a manýrismu v Záalpí\Obr\P11302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838200"/>
            <a:ext cx="3943350" cy="5610225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>
          <a:xfrm>
            <a:off x="4953000" y="274638"/>
            <a:ext cx="3733800" cy="944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3200" dirty="0" smtClean="0"/>
              <a:t>Augsburg,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kostel </a:t>
            </a:r>
            <a:r>
              <a:rPr lang="cs-CZ" sz="3200" dirty="0" smtClean="0"/>
              <a:t>sv. Anny</a:t>
            </a:r>
          </a:p>
        </p:txBody>
      </p:sp>
      <p:pic>
        <p:nvPicPr>
          <p:cNvPr id="52227" name="Picture 2" descr="H:\Mnichov_září2006\16.9._Výlet\Augsburg_St.Ann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52400"/>
            <a:ext cx="3408363" cy="4525963"/>
          </a:xfrm>
          <a:noFill/>
        </p:spPr>
      </p:pic>
      <p:pic>
        <p:nvPicPr>
          <p:cNvPr id="52228" name="Picture 4" descr="H:\Mnichov_září2006\16.9._Výlet\Augsburg_St.Annekirche (4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733800" y="2667000"/>
            <a:ext cx="5205413" cy="38973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>
          <a:xfrm>
            <a:off x="5334000" y="274638"/>
            <a:ext cx="3657600" cy="2544762"/>
          </a:xfrm>
        </p:spPr>
        <p:txBody>
          <a:bodyPr/>
          <a:lstStyle/>
          <a:p>
            <a:pPr eaLnBrk="1" hangingPunct="1"/>
            <a:r>
              <a:rPr lang="cs-CZ" sz="2800" smtClean="0"/>
              <a:t>Augsburg, kaple Fuggerů při sv. Anně, 1509-1512</a:t>
            </a:r>
          </a:p>
        </p:txBody>
      </p:sp>
      <p:pic>
        <p:nvPicPr>
          <p:cNvPr id="53251" name="Picture 2" descr="H:\Mnichov_září2006\16.9._Výlet\Augsburg_St.Annekirche (10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133975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cs-CZ" sz="2400" smtClean="0"/>
              <a:t>Sebastian Loscher (?)., návrh kaple Fuggerů, 1509-12</a:t>
            </a:r>
          </a:p>
        </p:txBody>
      </p:sp>
      <p:pic>
        <p:nvPicPr>
          <p:cNvPr id="54275" name="Picture 2" descr="C:\Documents and Settings\Administrator\Dokumenty\Brno\Přednášky a semináře\2011_ZS\Architektura renesance a manýrismu v Záalpí\Obr\P11304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1219200"/>
            <a:ext cx="3505200" cy="5186363"/>
          </a:xfrm>
          <a:noFill/>
        </p:spPr>
      </p:pic>
      <p:pic>
        <p:nvPicPr>
          <p:cNvPr id="54276" name="Picture 3" descr="C:\Documents and Settings\Administrator\Dokumenty\Brno\Přednášky a semináře\2011_ZS\Architektura renesance a manýrismu v Záalpí\Obr\P11304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19663" y="1219200"/>
            <a:ext cx="3671887" cy="5132388"/>
          </a:xfr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5299" name="Picture 2" descr="H:\Mnichov_září2006\16.9._Výlet\Augsburg_St.Annekirche (1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08038" y="609600"/>
            <a:ext cx="7488237" cy="5638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6" name="Augsburg_St.Annekirche (18)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4400" y="1066800"/>
            <a:ext cx="7213600" cy="52101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7347" name="Picture 3" descr="H:\Mnichov_září2006\16.9._Výlet\Augsburg_St.Annekirche (9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228600"/>
            <a:ext cx="4987925" cy="3733800"/>
          </a:xfrm>
          <a:noFill/>
        </p:spPr>
      </p:pic>
      <p:pic>
        <p:nvPicPr>
          <p:cNvPr id="57348" name="Picture 4" descr="H:\Mnichov_září2006\16.9._Výlet\Augsburg_St.Annekirche (16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733800" y="2743200"/>
            <a:ext cx="5060950" cy="38115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8371" name="Picture 2" descr="H:\Mnichov_září2006\16.9._Výlet\Augsburg_St.Annekirche (14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457200"/>
            <a:ext cx="4552950" cy="3429000"/>
          </a:xfrm>
          <a:noFill/>
        </p:spPr>
      </p:pic>
      <p:pic>
        <p:nvPicPr>
          <p:cNvPr id="58372" name="Picture 3" descr="H:\Mnichov_září2006\16.9._Výlet\Augsburg_St.Annekirche (15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429000" y="2590800"/>
            <a:ext cx="5257800" cy="39592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9395" name="Picture 2" descr="H:\Mnichov_září2006\16.9._Výlet\Augsburg_St.Annekirche (19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228600"/>
            <a:ext cx="3733800" cy="4957763"/>
          </a:xfrm>
          <a:noFill/>
        </p:spPr>
      </p:pic>
      <p:pic>
        <p:nvPicPr>
          <p:cNvPr id="59396" name="Picture 3" descr="H:\Mnichov_září2006\16.9._Výlet\Augsburg_St.Annekirche (1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429000" y="2514600"/>
            <a:ext cx="5562600" cy="4189413"/>
          </a:xfr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3" descr="C:\Documents and Settings\Administrator\Dokumenty\Koncepty_Články\Články\Kroměříž_publikace\KM_Zámek_Fotografie\HPIM40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0438"/>
            <a:ext cx="4038600" cy="3022756"/>
          </a:xfrm>
          <a:prstGeom prst="rect">
            <a:avLst/>
          </a:prstGeom>
          <a:noFill/>
        </p:spPr>
      </p:pic>
      <p:pic>
        <p:nvPicPr>
          <p:cNvPr id="67586" name="Picture 2" descr="C:\Documents and Settings\Administrator\Dokumenty\Koncepty_Články\Články\Kroměříž_publikace\Obrazové přílohy\01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38600" cy="2493059"/>
          </a:xfrm>
          <a:prstGeom prst="rect">
            <a:avLst/>
          </a:prstGeom>
          <a:noFill/>
        </p:spPr>
      </p:pic>
      <p:pic>
        <p:nvPicPr>
          <p:cNvPr id="67587" name="Picture 3" descr="C:\Documents and Settings\Administrator\Dokumenty\Koncepty_Články\Články\Kroměříž_publikace\Obrazové přílohy\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0913" y="3857628"/>
            <a:ext cx="2223087" cy="2747982"/>
          </a:xfrm>
          <a:prstGeom prst="rect">
            <a:avLst/>
          </a:prstGeom>
          <a:noFill/>
        </p:spPr>
      </p:pic>
      <p:pic>
        <p:nvPicPr>
          <p:cNvPr id="67588" name="Picture 4" descr="C:\Documents and Settings\Administrator\Dokumenty\Koncepty_Články\Články\Kroměříž_publikace\Obrazové přílohy\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928670"/>
            <a:ext cx="2466693" cy="4891014"/>
          </a:xfrm>
          <a:prstGeom prst="rect">
            <a:avLst/>
          </a:prstGeom>
          <a:noFill/>
        </p:spPr>
      </p:pic>
      <p:pic>
        <p:nvPicPr>
          <p:cNvPr id="67589" name="Picture 5" descr="C:\Documents and Settings\Administrator\Dokumenty\Brno\Přednášky a semináře\2011_ZS\Architektura renesance a manýrismu v Záalpí\Morava\P113043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05097" y="357166"/>
            <a:ext cx="2038903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pPr algn="l"/>
            <a:r>
              <a:rPr lang="cs-CZ" sz="2000" smtClean="0"/>
              <a:t>    Pietro Antonio Solari, Diamantový palác, Kreml, 1487-91</a:t>
            </a:r>
            <a:br>
              <a:rPr lang="cs-CZ" sz="2000" smtClean="0"/>
            </a:br>
            <a:r>
              <a:rPr lang="cs-CZ" sz="2000" smtClean="0"/>
              <a:t/>
            </a:r>
            <a:br>
              <a:rPr lang="cs-CZ" sz="2000" smtClean="0"/>
            </a:br>
            <a:r>
              <a:rPr lang="cs-CZ" sz="2000" smtClean="0"/>
              <a:t>	     Alvise Lamberti, chrám Archanděla Michaela, Kreml, po 1504</a:t>
            </a:r>
          </a:p>
        </p:txBody>
      </p:sp>
      <p:pic>
        <p:nvPicPr>
          <p:cNvPr id="60419" name="Picture 2" descr="C:\Documents and Settings\Administrator\Dokumenty\Brno\Přednášky a semináře\2011_ZS\Architektura renesance a manýrismu v Záalpí\Bialostocki\P11100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b="9366"/>
          <a:stretch>
            <a:fillRect/>
          </a:stretch>
        </p:blipFill>
        <p:spPr>
          <a:xfrm>
            <a:off x="152400" y="1752600"/>
            <a:ext cx="4833938" cy="3452813"/>
          </a:xfrm>
          <a:noFill/>
        </p:spPr>
      </p:pic>
      <p:pic>
        <p:nvPicPr>
          <p:cNvPr id="60420" name="Picture 3" descr="C:\Documents and Settings\Administrator\Dokumenty\Brno\Přednášky a semináře\2011_ZS\Architektura renesance a manýrismu v Záalpí\Bialostocki\P11100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70488" y="1752600"/>
            <a:ext cx="3973512" cy="5287963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 descr="C:\Documents and Settings\Administrator\Dokumenty\Brno\Přednášky a semináře\2011_ZS\Architektura renesance a manýrismu v Záalpí\Obr\P11302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71546"/>
            <a:ext cx="1674606" cy="4525963"/>
          </a:xfrm>
          <a:noFill/>
        </p:spPr>
      </p:pic>
      <p:pic>
        <p:nvPicPr>
          <p:cNvPr id="6" name="Picture 4" descr="C:\Documents and Settings\Administrator\Dokumenty\Koncepty_Články\Články\Kroměříž_publikace\Obrazové přílohy\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928670"/>
            <a:ext cx="857256" cy="5007820"/>
          </a:xfrm>
          <a:prstGeom prst="rect">
            <a:avLst/>
          </a:prstGeom>
          <a:noFill/>
        </p:spPr>
      </p:pic>
      <p:pic>
        <p:nvPicPr>
          <p:cNvPr id="2050" name="Picture 2" descr="C:\Documents and Settings\Administrator\Dokumenty\Foto\Mohelnice\P1050229.JPG"/>
          <p:cNvPicPr>
            <a:picLocks noChangeAspect="1" noChangeArrowheads="1"/>
          </p:cNvPicPr>
          <p:nvPr/>
        </p:nvPicPr>
        <p:blipFill>
          <a:blip r:embed="rId4" cstate="print"/>
          <a:srcRect l="14764" r="16609"/>
          <a:stretch>
            <a:fillRect/>
          </a:stretch>
        </p:blipFill>
        <p:spPr bwMode="auto">
          <a:xfrm>
            <a:off x="2071670" y="1142984"/>
            <a:ext cx="2286016" cy="4441939"/>
          </a:xfrm>
          <a:prstGeom prst="rect">
            <a:avLst/>
          </a:prstGeom>
          <a:noFill/>
        </p:spPr>
      </p:pic>
      <p:pic>
        <p:nvPicPr>
          <p:cNvPr id="2051" name="Picture 3" descr="C:\Documents and Settings\Administrator\Dokumenty\Brno\Přednášky a semináře\2011_ZS\Architektura renesance a manýrismu v Záalpí\Morava\P113043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1142984"/>
            <a:ext cx="3112797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>
          <a:xfrm>
            <a:off x="3929063" y="274638"/>
            <a:ext cx="4757737" cy="1654175"/>
          </a:xfrm>
        </p:spPr>
        <p:txBody>
          <a:bodyPr/>
          <a:lstStyle/>
          <a:p>
            <a:r>
              <a:rPr lang="cs-CZ" sz="2400" smtClean="0"/>
              <a:t>Scuola di S. Marco, 1487-1490: Giovanni di Antonio Buora a Pietro Lombardo; po 1490 Mauro Codussi</a:t>
            </a:r>
          </a:p>
        </p:txBody>
      </p:sp>
      <p:pic>
        <p:nvPicPr>
          <p:cNvPr id="61443" name="Picture 2" descr="C:\Documents and Settings\Administrator\Dokumenty\Brno\Přednášky a semináře\2008_ZS\Architektura 15. století\Benátky\45__Scuola di s. marco_CAna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038600" cy="3005138"/>
          </a:xfrm>
        </p:spPr>
      </p:pic>
      <p:pic>
        <p:nvPicPr>
          <p:cNvPr id="61444" name="Picture 3" descr="C:\Documents and Settings\Administrator\Dokumenty\Brno\Přednášky a semináře\2009_ZS\Obrázky_Architektura 15. století\HPIM64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214688" y="2357438"/>
            <a:ext cx="5929312" cy="4143375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Německo - počátky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075" name="Picture 2" descr="C:\Documents and Settings\Administrator\Dokumenty\Brno\Přednášky a semináře\2011_ZS\Architektura renesance a manýrismu v Záalpí\P11309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143375" y="1285875"/>
            <a:ext cx="4826000" cy="4286250"/>
          </a:xfrm>
          <a:noFill/>
        </p:spPr>
      </p:pic>
      <p:pic>
        <p:nvPicPr>
          <p:cNvPr id="3076" name="Picture 3" descr="C:\Documents and Settings\Administrator\Dokumenty\Brno\Přednášky a semináře\2011_ZS\Architektura renesance a manýrismu v Záalpí\Obr\P11309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5750" y="642938"/>
            <a:ext cx="3509963" cy="5214937"/>
          </a:xfr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43570" y="928670"/>
            <a:ext cx="3043230" cy="1439850"/>
          </a:xfrm>
        </p:spPr>
        <p:txBody>
          <a:bodyPr>
            <a:normAutofit fontScale="90000"/>
          </a:bodyPr>
          <a:lstStyle/>
          <a:p>
            <a:r>
              <a:rPr lang="cs-CZ" sz="3200" dirty="0" err="1" smtClean="0"/>
              <a:t>Annaberg</a:t>
            </a:r>
            <a:r>
              <a:rPr lang="cs-CZ" sz="3200" dirty="0" smtClean="0"/>
              <a:t>,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sv</a:t>
            </a:r>
            <a:r>
              <a:rPr lang="cs-CZ" sz="3200" dirty="0" smtClean="0"/>
              <a:t>. </a:t>
            </a:r>
            <a:r>
              <a:rPr lang="cs-CZ" sz="3200" dirty="0" smtClean="0"/>
              <a:t>Anna, </a:t>
            </a:r>
            <a:br>
              <a:rPr lang="cs-CZ" sz="3200" dirty="0" smtClean="0"/>
            </a:br>
            <a:r>
              <a:rPr lang="cs-CZ" sz="3200" dirty="0" smtClean="0"/>
              <a:t>1499-1519</a:t>
            </a:r>
            <a:endParaRPr lang="cs-CZ" sz="3200" dirty="0"/>
          </a:p>
        </p:txBody>
      </p:sp>
      <p:pic>
        <p:nvPicPr>
          <p:cNvPr id="116738" name="Picture 2" descr="G:\ONDŘEJ_DOKUMENTY\Foto\Exkurze_Německo_Po stopách Luthera_duben 2012\Annaberg\P11604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5000628" cy="3750471"/>
          </a:xfrm>
          <a:prstGeom prst="rect">
            <a:avLst/>
          </a:prstGeom>
          <a:noFill/>
        </p:spPr>
      </p:pic>
      <p:pic>
        <p:nvPicPr>
          <p:cNvPr id="116739" name="Picture 3" descr="G:\ONDŘEJ_DOKUMENTY\Foto\Exkurze_Německo_Po stopách Luthera_duben 2012\Annaberg\P11605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71810"/>
            <a:ext cx="4381499" cy="3286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4876800" y="274638"/>
            <a:ext cx="3810000" cy="944562"/>
          </a:xfrm>
        </p:spPr>
        <p:txBody>
          <a:bodyPr/>
          <a:lstStyle/>
          <a:p>
            <a:pPr eaLnBrk="1" hangingPunct="1"/>
            <a:r>
              <a:rPr lang="cs-CZ" sz="2000" dirty="0" err="1" smtClean="0"/>
              <a:t>Annaberg</a:t>
            </a:r>
            <a:r>
              <a:rPr lang="cs-CZ" sz="2000" dirty="0" smtClean="0"/>
              <a:t>, sv. Anna, portál jižní sakristie, 1519</a:t>
            </a:r>
          </a:p>
        </p:txBody>
      </p:sp>
      <p:pic>
        <p:nvPicPr>
          <p:cNvPr id="4099" name="Picture 2" descr="C:\Documents and Settings\Administrator\Dokumenty\Brno\Přednášky a semináře\2011_ZS\Architektura renesance a manýrismu v Záalpí\Obr\P11303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52400"/>
            <a:ext cx="4387850" cy="6705600"/>
          </a:xfrm>
          <a:noFill/>
        </p:spPr>
      </p:pic>
      <p:pic>
        <p:nvPicPr>
          <p:cNvPr id="4100" name="Picture 3" descr="C:\Documents and Settings\Administrator\Dokumenty\Brno\Přednášky a semináře\2011_ZS\Architektura renesance a manýrismu v Záalpí\Obr\P11303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24400" y="1143000"/>
            <a:ext cx="4241800" cy="5334000"/>
          </a:xfr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4953000" y="274638"/>
            <a:ext cx="3733800" cy="1401762"/>
          </a:xfrm>
        </p:spPr>
        <p:txBody>
          <a:bodyPr/>
          <a:lstStyle/>
          <a:p>
            <a:pPr eaLnBrk="1" hangingPunct="1"/>
            <a:r>
              <a:rPr lang="cs-CZ" sz="2000" smtClean="0"/>
              <a:t>Annaberg, oltář Hanse Dauchera, 1522</a:t>
            </a:r>
          </a:p>
        </p:txBody>
      </p:sp>
      <p:pic>
        <p:nvPicPr>
          <p:cNvPr id="5123" name="Picture 2" descr="C:\Documents and Settings\Administrator\Dokumenty\Brno\Přednášky a semináře\2011_ZS\Architektura renesance a manýrismu v Záalpí\Obr\P11303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57200"/>
            <a:ext cx="3990975" cy="5105400"/>
          </a:xfrm>
          <a:noFill/>
        </p:spPr>
      </p:pic>
      <p:pic>
        <p:nvPicPr>
          <p:cNvPr id="5124" name="Picture 3" descr="C:\Documents and Settings\Administrator\Dokumenty\Brno\Přednášky a semináře\2011_ZS\Architektura renesance a manýrismu v Záalpí\Obr\P11303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944938" y="2362200"/>
            <a:ext cx="5199062" cy="3900488"/>
          </a:xfr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pPr eaLnBrk="1" hangingPunct="1"/>
            <a:r>
              <a:rPr lang="cs-CZ" sz="2400" smtClean="0"/>
              <a:t>Hans Daucher, oltář v kapli Fuggerů v kostele sv. Anny v Augsburgu, 1512</a:t>
            </a:r>
          </a:p>
        </p:txBody>
      </p:sp>
      <p:pic>
        <p:nvPicPr>
          <p:cNvPr id="6147" name="Picture 4" descr="H:\Mnichov_září2006\16.9._Výlet\Augsburg_St.Annekirche (16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1000125"/>
            <a:ext cx="7572375" cy="5700713"/>
          </a:xfr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3571875" y="274638"/>
            <a:ext cx="5114925" cy="1368425"/>
          </a:xfrm>
        </p:spPr>
        <p:txBody>
          <a:bodyPr/>
          <a:lstStyle/>
          <a:p>
            <a:pPr eaLnBrk="1" hangingPunct="1"/>
            <a:r>
              <a:rPr lang="cs-CZ" sz="2400" smtClean="0"/>
              <a:t>Annaberg - Most</a:t>
            </a:r>
          </a:p>
        </p:txBody>
      </p:sp>
      <p:pic>
        <p:nvPicPr>
          <p:cNvPr id="7171" name="Picture 2" descr="C:\Documents and Settings\Administrator\Dokumenty\Brno\Přednášky a semináře\2011_ZS\Architektura renesance a manýrismu v Záalpí\Obr\P11303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428625"/>
            <a:ext cx="3273425" cy="5000625"/>
          </a:xfrm>
          <a:noFill/>
        </p:spPr>
      </p:pic>
      <p:pic>
        <p:nvPicPr>
          <p:cNvPr id="7172" name="Picture 2" descr="C:\Documents and Settings\Administrator\Dokumenty\Brno\Přednášky a semináře\2009_LS\Architektura českého středověku\Přednášky\07_Lucemburská architektura\1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786188" y="1928813"/>
            <a:ext cx="4945062" cy="4572000"/>
          </a:xfr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8195" name="Picture 2" descr="C:\Documents and Settings\Administrator\Dokumenty\Brno\Přednášky a semináře\2011_ZS\Architektura renesance a manýrismu v Záalpí\Obr\P11307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767263" cy="3500438"/>
          </a:xfrm>
          <a:noFill/>
        </p:spPr>
      </p:pic>
      <p:pic>
        <p:nvPicPr>
          <p:cNvPr id="8196" name="Picture 3" descr="C:\Documents and Settings\Administrator\Dokumenty\Brno\Přednášky a semináře\2011_ZS\Architektura renesance a manýrismu v Záalpí\Obr\P11307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529013" y="3357563"/>
            <a:ext cx="5614987" cy="3271837"/>
          </a:xfr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7762" name="Picture 2" descr="G:\ONDŘEJ_DOKUMENTY\Foto\Exkurze_Německo_Po stopách Luthera_duben 2012\Annaberg\P11604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667251" cy="3500438"/>
          </a:xfrm>
          <a:prstGeom prst="rect">
            <a:avLst/>
          </a:prstGeom>
          <a:noFill/>
        </p:spPr>
      </p:pic>
      <p:pic>
        <p:nvPicPr>
          <p:cNvPr id="117763" name="Picture 3" descr="G:\ONDŘEJ_DOKUMENTY\Foto\Exkurze_Německo_Po stopách Luthera_duben 2012\Annaberg\P11604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00174"/>
            <a:ext cx="3823100" cy="50974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1267" name="Picture 2" descr="C:\Documents and Settings\Administrator\Dokumenty\Brno\Přednášky a semináře\2011_ZS\Architektura renesance a manýrismu v Záalpí\Obr\P11303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209800" y="3124200"/>
            <a:ext cx="3719513" cy="3551238"/>
          </a:xfrm>
          <a:noFill/>
        </p:spPr>
      </p:pic>
      <p:pic>
        <p:nvPicPr>
          <p:cNvPr id="11268" name="Picture 3" descr="C:\Documents and Settings\Administrator\Dokumenty\Brno\Přednášky a semináře\2011_ZS\Architektura renesance a manýrismu v Záalpí\Obr\P11303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0"/>
            <a:ext cx="8474075" cy="3048000"/>
          </a:xfr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8786" name="Picture 2" descr="G:\ONDŘEJ_DOKUMENTY\Foto\Exkurze_Německo_Po stopách Luthera_duben 2012\Annaberg\P11604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2590800" y="274638"/>
            <a:ext cx="6096000" cy="1020762"/>
          </a:xfrm>
        </p:spPr>
        <p:txBody>
          <a:bodyPr/>
          <a:lstStyle/>
          <a:p>
            <a:pPr eaLnBrk="1" hangingPunct="1"/>
            <a:r>
              <a:rPr lang="cs-CZ" sz="2000" smtClean="0"/>
              <a:t>Chemnitz, zámecký kostel, 1525</a:t>
            </a:r>
            <a:br>
              <a:rPr lang="cs-CZ" sz="2000" smtClean="0"/>
            </a:br>
            <a:r>
              <a:rPr lang="cs-CZ" sz="2000" smtClean="0"/>
              <a:t>Míšeň, portál hrobní kaple Jiřího Saského, 1522</a:t>
            </a:r>
          </a:p>
        </p:txBody>
      </p:sp>
      <p:pic>
        <p:nvPicPr>
          <p:cNvPr id="9219" name="Picture 2" descr="C:\Documents and Settings\Administrator\Dokumenty\Brno\Přednášky a semináře\2011_ZS\Architektura renesance a manýrismu v Záalpí\Obr\P11303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0"/>
            <a:ext cx="2438400" cy="6862763"/>
          </a:xfrm>
          <a:noFill/>
        </p:spPr>
      </p:pic>
      <p:pic>
        <p:nvPicPr>
          <p:cNvPr id="9220" name="Picture 3" descr="C:\Documents and Settings\Administrator\Dokumenty\Brno\Přednášky a semináře\2011_ZS\Architektura renesance a manýrismu v Záalpí\Obr\P11303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91000" y="1143000"/>
            <a:ext cx="3695700" cy="5715000"/>
          </a:xfr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630362"/>
          </a:xfrm>
        </p:spPr>
        <p:txBody>
          <a:bodyPr/>
          <a:lstStyle/>
          <a:p>
            <a:pPr eaLnBrk="1" hangingPunct="1"/>
            <a:r>
              <a:rPr lang="cs-CZ" sz="2000" smtClean="0"/>
              <a:t>Epitaf dómského děkana Johanna Henniga – 1524, Míšeň, dóm</a:t>
            </a:r>
          </a:p>
        </p:txBody>
      </p:sp>
      <p:sp>
        <p:nvSpPr>
          <p:cNvPr id="10243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0244" name="Picture 2" descr="C:\Documents and Settings\Administrator\Dokumenty\Brno\Přednášky a semináře\2011_ZS\Architektura renesance a manýrismu v Záalpí\Obr\P11303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0"/>
            <a:ext cx="4592638" cy="6858000"/>
          </a:xfr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/>
          <p:cNvSpPr>
            <a:spLocks noGrp="1"/>
          </p:cNvSpPr>
          <p:nvPr>
            <p:ph type="title"/>
          </p:nvPr>
        </p:nvSpPr>
        <p:spPr>
          <a:xfrm>
            <a:off x="4191000" y="274638"/>
            <a:ext cx="4495800" cy="944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000" smtClean="0"/>
              <a:t>Dům U zlatého hada  v Lipsku, 1523 </a:t>
            </a:r>
            <a:br>
              <a:rPr lang="cs-CZ" sz="2000" smtClean="0"/>
            </a:br>
            <a:r>
              <a:rPr lang="cs-CZ" sz="2000" smtClean="0"/>
              <a:t>Cvikov, kupecký dům Friedricha Schultheiße – 1525 </a:t>
            </a:r>
          </a:p>
        </p:txBody>
      </p:sp>
      <p:pic>
        <p:nvPicPr>
          <p:cNvPr id="11267" name="Picture 2" descr="C:\Documents and Settings\Administrator\Dokumenty\Brno\Přednášky a semináře\2011_ZS\Architektura renesance a manýrismu v Záalpí\Obr\P11303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914400"/>
            <a:ext cx="3305175" cy="5334000"/>
          </a:xfrm>
          <a:noFill/>
        </p:spPr>
      </p:pic>
      <p:pic>
        <p:nvPicPr>
          <p:cNvPr id="11268" name="Picture 3" descr="C:\Documents and Settings\Administrator\Dokumenty\Brno\Přednášky a semináře\2011_ZS\Architektura renesance a manýrismu v Záalpí\Obr\P11303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00600" y="2209800"/>
            <a:ext cx="3743325" cy="3948113"/>
          </a:xfr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2291" name="Picture 2" descr="C:\Documents and Settings\Administrator\Dokumenty\Foto\Praha_Vladka\HPIM21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28600"/>
            <a:ext cx="4038600" cy="3022600"/>
          </a:xfrm>
          <a:noFill/>
        </p:spPr>
      </p:pic>
      <p:pic>
        <p:nvPicPr>
          <p:cNvPr id="12292" name="Picture 3" descr="C:\Documents and Settings\Administrator\Dokumenty\Foto\Praha_Vladka\HPIM21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352800" y="2636838"/>
            <a:ext cx="5638800" cy="4221162"/>
          </a:xfr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3315" name="Picture 2" descr="C:\Documents and Settings\Administrator\Dokumenty\Brno\Přednášky a semináře\2008_ZS\Architektura 15. století\Benátky\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42875"/>
            <a:ext cx="4297363" cy="2857500"/>
          </a:xfrm>
        </p:spPr>
      </p:pic>
      <p:pic>
        <p:nvPicPr>
          <p:cNvPr id="13316" name="Picture 3" descr="C:\Documents and Settings\Administrator\Dokumenty\Brno\Přednášky a semináře\2008_ZS\Architektura 15. století\Benátky\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635375" y="1571625"/>
            <a:ext cx="5508625" cy="5643563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4419600" y="274638"/>
            <a:ext cx="4267200" cy="1173162"/>
          </a:xfrm>
        </p:spPr>
        <p:txBody>
          <a:bodyPr/>
          <a:lstStyle/>
          <a:p>
            <a:pPr eaLnBrk="1" hangingPunct="1"/>
            <a:r>
              <a:rPr lang="cs-CZ" sz="2000" smtClean="0"/>
              <a:t>Schodiště a řečnický pult ve Zhořelci, radnice - 1537</a:t>
            </a:r>
          </a:p>
        </p:txBody>
      </p:sp>
      <p:sp>
        <p:nvSpPr>
          <p:cNvPr id="14339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4340" name="Picture 2" descr="C:\Documents and Settings\Administrator\Dokumenty\Brno\Přednášky a semináře\2011_ZS\Architektura renesance a manýrismu v Záalpí\Obr\P11303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0"/>
            <a:ext cx="4175125" cy="6858000"/>
          </a:xfr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2971800" y="-457200"/>
            <a:ext cx="6172200" cy="1447800"/>
          </a:xfrm>
        </p:spPr>
        <p:txBody>
          <a:bodyPr/>
          <a:lstStyle/>
          <a:p>
            <a:pPr eaLnBrk="1" hangingPunct="1"/>
            <a:r>
              <a:rPr lang="cs-CZ" sz="2000" smtClean="0"/>
              <a:t>Halle, dóm, kolem 1525; portál a jižní straně, 1525</a:t>
            </a:r>
          </a:p>
        </p:txBody>
      </p:sp>
      <p:pic>
        <p:nvPicPr>
          <p:cNvPr id="15363" name="Picture 2" descr="C:\Documents and Settings\Administrator\Dokumenty\Brno\Přednášky a semináře\2011_ZS\Architektura renesance a manýrismu v Záalpí\Obr\P11303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38200"/>
            <a:ext cx="4475163" cy="2895600"/>
          </a:xfrm>
          <a:noFill/>
        </p:spPr>
      </p:pic>
      <p:pic>
        <p:nvPicPr>
          <p:cNvPr id="15364" name="Picture 3" descr="C:\Documents and Settings\Administrator\Dokumenty\Brno\Přednášky a semináře\2011_ZS\Architektura renesance a manýrismu v Záalpí\Obr\P11303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24400" y="1828800"/>
            <a:ext cx="4140200" cy="4572000"/>
          </a:xfr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4038600" y="274638"/>
            <a:ext cx="4648200" cy="1096962"/>
          </a:xfrm>
        </p:spPr>
        <p:txBody>
          <a:bodyPr/>
          <a:lstStyle/>
          <a:p>
            <a:pPr eaLnBrk="1" hangingPunct="1"/>
            <a:r>
              <a:rPr lang="cs-CZ" sz="2000" smtClean="0"/>
              <a:t>Halle, – Dům U chladného pramene, 1525-1530 </a:t>
            </a:r>
          </a:p>
        </p:txBody>
      </p:sp>
      <p:pic>
        <p:nvPicPr>
          <p:cNvPr id="16388" name="Picture 2" descr="C:\Documents and Settings\Administrator\Dokumenty\Brno\Přednášky a semináře\2011_ZS\Architektura renesance a manýrismu v Záalpí\Obr\P11303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0"/>
            <a:ext cx="3351213" cy="6858000"/>
          </a:xfrm>
          <a:noFill/>
        </p:spPr>
      </p:pic>
      <p:pic>
        <p:nvPicPr>
          <p:cNvPr id="5" name="Picture 5" descr="G:\ONDŘEJ_DOKUMENTY\Foto\Itálie_květen 2012\Benátky\P12205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6314" y="1285860"/>
            <a:ext cx="3393715" cy="4525963"/>
          </a:xfrm>
          <a:noFill/>
        </p:spPr>
      </p:pic>
      <p:sp>
        <p:nvSpPr>
          <p:cNvPr id="6" name="Obdélník 5"/>
          <p:cNvSpPr/>
          <p:nvPr/>
        </p:nvSpPr>
        <p:spPr>
          <a:xfrm>
            <a:off x="4143372" y="59346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Benátky, S. </a:t>
            </a:r>
            <a:r>
              <a:rPr lang="cs-CZ" dirty="0" err="1" smtClean="0"/>
              <a:t>Zaccaria</a:t>
            </a:r>
            <a:r>
              <a:rPr lang="cs-CZ" dirty="0" smtClean="0"/>
              <a:t> – průčelí, </a:t>
            </a:r>
            <a:r>
              <a:rPr lang="cs-CZ" dirty="0" smtClean="0"/>
              <a:t>1480-1500 (</a:t>
            </a:r>
            <a:r>
              <a:rPr lang="cs-CZ" dirty="0" err="1" smtClean="0"/>
              <a:t>Mauro</a:t>
            </a:r>
            <a:r>
              <a:rPr lang="cs-CZ" dirty="0" smtClean="0"/>
              <a:t> </a:t>
            </a:r>
            <a:r>
              <a:rPr lang="cs-CZ" dirty="0" err="1" smtClean="0"/>
              <a:t>Codussi</a:t>
            </a:r>
            <a:r>
              <a:rPr lang="cs-CZ" dirty="0" smtClean="0"/>
              <a:t>)</a:t>
            </a:r>
            <a:endParaRPr lang="cs-CZ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685800" y="0"/>
            <a:ext cx="8077200" cy="1096963"/>
          </a:xfrm>
        </p:spPr>
        <p:txBody>
          <a:bodyPr/>
          <a:lstStyle/>
          <a:p>
            <a:pPr eaLnBrk="1" hangingPunct="1"/>
            <a:r>
              <a:rPr lang="cs-CZ" sz="2000" smtClean="0"/>
              <a:t>Dessau, zámek, tzv. Johannbau – 1530-33</a:t>
            </a:r>
          </a:p>
        </p:txBody>
      </p:sp>
      <p:sp>
        <p:nvSpPr>
          <p:cNvPr id="17411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7412" name="Picture 2" descr="C:\Documents and Settings\Administrator\Dokumenty\Brno\Přednášky a semináře\2011_ZS\Architektura renesance a manýrismu v Záalpí\Obr\P11303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393825"/>
            <a:ext cx="8153400" cy="5464175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2291" name="Picture 2" descr="C:\Documents and Settings\Administrator\Dokumenty\Brno\Přednášky a semináře\2011_ZS\Architektura renesance a manýrismu v Záalpí\Obr\P11303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332038"/>
            <a:ext cx="3214688" cy="4525962"/>
          </a:xfrm>
          <a:noFill/>
        </p:spPr>
      </p:pic>
      <p:pic>
        <p:nvPicPr>
          <p:cNvPr id="12292" name="Picture 3" descr="C:\Documents and Settings\Administrator\Dokumenty\Brno\Přednášky a semináře\2011_ZS\Architektura renesance a manýrismu v Záalpí\Obr\P11303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438400" y="0"/>
            <a:ext cx="6705600" cy="3357563"/>
          </a:xfr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Drážďany, </a:t>
            </a:r>
            <a:r>
              <a:rPr lang="cs-CZ" sz="2800" dirty="0" err="1" smtClean="0"/>
              <a:t>Residenz</a:t>
            </a:r>
            <a:r>
              <a:rPr lang="cs-CZ" sz="2800" dirty="0" smtClean="0"/>
              <a:t>-</a:t>
            </a:r>
            <a:r>
              <a:rPr lang="cs-CZ" sz="2800" dirty="0" err="1" smtClean="0"/>
              <a:t>Schloss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9810" name="Picture 2" descr="http://drazdany.poznej.com/files/drazdansky_zamek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57298"/>
            <a:ext cx="7731356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153400" cy="411163"/>
          </a:xfrm>
        </p:spPr>
        <p:txBody>
          <a:bodyPr/>
          <a:lstStyle/>
          <a:p>
            <a:pPr eaLnBrk="1" hangingPunct="1"/>
            <a:r>
              <a:rPr lang="cs-CZ" sz="2000" dirty="0" smtClean="0"/>
              <a:t>Drážďany, zámek</a:t>
            </a:r>
            <a:endParaRPr lang="cs-CZ" sz="2000" dirty="0" smtClean="0"/>
          </a:p>
        </p:txBody>
      </p:sp>
      <p:sp>
        <p:nvSpPr>
          <p:cNvPr id="18435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8436" name="Picture 2" descr="C:\Documents and Settings\Administrator\Dokumenty\Brno\Přednášky a semináře\2011_ZS\Architektura renesance a manýrismu v Záalpí\Obr\P11303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2976" y="906462"/>
            <a:ext cx="6781800" cy="5951538"/>
          </a:xfr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6786563" y="274638"/>
            <a:ext cx="1900237" cy="5726112"/>
          </a:xfrm>
        </p:spPr>
        <p:txBody>
          <a:bodyPr/>
          <a:lstStyle/>
          <a:p>
            <a:pPr eaLnBrk="1" hangingPunct="1"/>
            <a:r>
              <a:rPr lang="cs-CZ" sz="2400" smtClean="0"/>
              <a:t>Drážďany, zámek Georgenbau: 1530-1535 , portál</a:t>
            </a:r>
          </a:p>
        </p:txBody>
      </p:sp>
      <p:pic>
        <p:nvPicPr>
          <p:cNvPr id="19459" name="Picture 2" descr="C:\Documents and Settings\Administrator\Dokumenty\Brno\Přednášky a semináře\2011_ZS\Architektura renesance a manýrismu v Záalpí\Obr\P11303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57188"/>
            <a:ext cx="6637338" cy="6248400"/>
          </a:xfr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44562"/>
          </a:xfrm>
        </p:spPr>
        <p:txBody>
          <a:bodyPr/>
          <a:lstStyle/>
          <a:p>
            <a:pPr eaLnBrk="1" hangingPunct="1"/>
            <a:r>
              <a:rPr lang="cs-CZ" sz="1800" smtClean="0"/>
              <a:t>Rezidence altzellerského opata Andrease Schmiedewalda v Rossweinu, 1537, portál</a:t>
            </a:r>
            <a:br>
              <a:rPr lang="cs-CZ" sz="1800" smtClean="0"/>
            </a:br>
            <a:r>
              <a:rPr lang="cs-CZ" sz="1800" smtClean="0"/>
              <a:t> Freiberg, Dům na Hor. nám. 17, portál, 1535 </a:t>
            </a:r>
          </a:p>
        </p:txBody>
      </p:sp>
      <p:pic>
        <p:nvPicPr>
          <p:cNvPr id="20483" name="Picture 2" descr="C:\Documents and Settings\Administrator\Dokumenty\Brno\Přednášky a semináře\2011_ZS\Architektura renesance a manýrismu v Záalpí\Obr\P11303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1371600"/>
            <a:ext cx="3405188" cy="4572000"/>
          </a:xfrm>
          <a:noFill/>
        </p:spPr>
      </p:pic>
      <p:pic>
        <p:nvPicPr>
          <p:cNvPr id="20484" name="Picture 3" descr="C:\Documents and Settings\Administrator\Dokumenty\Brno\Přednášky a semináře\2011_ZS\Architektura renesance a manýrismu v Záalpí\Obr\P11303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00600" y="1752600"/>
            <a:ext cx="3509963" cy="4572000"/>
          </a:xfr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000" smtClean="0"/>
              <a:t>Loggie na radnici v Oschatzi, po 1537</a:t>
            </a:r>
            <a:br>
              <a:rPr lang="cs-CZ" sz="2000" smtClean="0"/>
            </a:br>
            <a:r>
              <a:rPr lang="cs-CZ" sz="2000" smtClean="0"/>
              <a:t> Zámek v Dippoldiswalde, po 1540 </a:t>
            </a:r>
          </a:p>
        </p:txBody>
      </p:sp>
      <p:pic>
        <p:nvPicPr>
          <p:cNvPr id="21507" name="Picture 2" descr="C:\Documents and Settings\Administrator\Dokumenty\Brno\Přednášky a semináře\2011_ZS\Architektura renesance a manýrismu v Záalpí\Obr\P11303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066800"/>
            <a:ext cx="3844925" cy="5181600"/>
          </a:xfrm>
          <a:noFill/>
        </p:spPr>
      </p:pic>
      <p:pic>
        <p:nvPicPr>
          <p:cNvPr id="21508" name="Picture 3" descr="C:\Documents and Settings\Administrator\Dokumenty\Brno\Přednášky a semináře\2011_ZS\Architektura renesance a manýrismu v Záalpí\Obr\P11303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53000" y="1066800"/>
            <a:ext cx="3998913" cy="5181600"/>
          </a:xfr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000" smtClean="0"/>
              <a:t>Torgau, zámek Hartenfels, od 1532, detail z malby L. Cranacha ml., </a:t>
            </a:r>
            <a:br>
              <a:rPr lang="cs-CZ" sz="2000" smtClean="0"/>
            </a:br>
            <a:r>
              <a:rPr lang="cs-CZ" sz="2000" i="1" smtClean="0"/>
              <a:t>Lov kurfiřta Johanna Friedricha</a:t>
            </a:r>
            <a:r>
              <a:rPr lang="cs-CZ" sz="2000" smtClean="0"/>
              <a:t>, 1544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2532" name="Picture 2" descr="C:\Documents and Settings\Administrator\Dokumenty\Brno\Přednášky a semináře\2011_ZS\Architektura renesance a manýrismu v Záalpí\Obr\P11304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3101" t="21851" b="34843"/>
          <a:stretch>
            <a:fillRect/>
          </a:stretch>
        </p:blipFill>
        <p:spPr>
          <a:xfrm>
            <a:off x="0" y="1643063"/>
            <a:ext cx="9164638" cy="3071812"/>
          </a:xfr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G:\ONDŘEJ_DOKUMENTY\Foto\Exkurze_Německo_Po stopách Luthera_duben 2012\Torgau_Hartenfels\P11608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628" y="274638"/>
            <a:ext cx="3686172" cy="1082660"/>
          </a:xfrm>
        </p:spPr>
        <p:txBody>
          <a:bodyPr>
            <a:noAutofit/>
          </a:bodyPr>
          <a:lstStyle/>
          <a:p>
            <a:r>
              <a:rPr lang="cs-CZ" sz="2400" dirty="0" err="1" smtClean="0"/>
              <a:t>Torgau</a:t>
            </a:r>
            <a:r>
              <a:rPr lang="cs-CZ" sz="2400" dirty="0" smtClean="0"/>
              <a:t>, </a:t>
            </a:r>
            <a:r>
              <a:rPr lang="cs-CZ" sz="2400" dirty="0" err="1" smtClean="0"/>
              <a:t>Hartenfels</a:t>
            </a:r>
            <a:r>
              <a:rPr lang="cs-CZ" sz="2400" dirty="0" smtClean="0"/>
              <a:t>, </a:t>
            </a:r>
            <a:r>
              <a:rPr lang="cs-CZ" sz="2400" dirty="0" err="1" smtClean="0"/>
              <a:t>Albrechtsbau</a:t>
            </a:r>
            <a:r>
              <a:rPr lang="cs-CZ" sz="2400" dirty="0" smtClean="0"/>
              <a:t>, kol. 1470 (Arnold </a:t>
            </a:r>
            <a:r>
              <a:rPr lang="cs-CZ" sz="2400" dirty="0" err="1" smtClean="0"/>
              <a:t>Westfálský</a:t>
            </a:r>
            <a:r>
              <a:rPr lang="cs-CZ" sz="2400" dirty="0" smtClean="0"/>
              <a:t> ?)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http://download.bildindex.de/bilder/mi09033d12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4569695" cy="5715040"/>
          </a:xfrm>
          <a:prstGeom prst="rect">
            <a:avLst/>
          </a:prstGeom>
          <a:noFill/>
        </p:spPr>
      </p:pic>
      <p:pic>
        <p:nvPicPr>
          <p:cNvPr id="2051" name="Picture 3" descr="G:\ONDŘEJ_DOKUMENTY\Foto\Exkurze_Německo_Po stopách Luthera_duben 2012\Torgau_Hartenfels\P11607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1510" y="1785926"/>
            <a:ext cx="4286280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1378" name="Picture 2" descr="G:\ONDŘEJ_DOKUMENTY\Foto\Exkurze_Německo_Po stopách Luthera_duben 2012\Torgau_Hartenfels\P11607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238755" cy="3929066"/>
          </a:xfrm>
          <a:prstGeom prst="rect">
            <a:avLst/>
          </a:prstGeom>
          <a:noFill/>
        </p:spPr>
      </p:pic>
      <p:pic>
        <p:nvPicPr>
          <p:cNvPr id="101379" name="Picture 3" descr="G:\ONDŘEJ_DOKUMENTY\Foto\Exkurze_Německo_Po stopách Luthera_duben 2012\Torgau_Hartenfels\P11607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63" y="2857472"/>
            <a:ext cx="5334037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000" dirty="0" err="1" smtClean="0"/>
              <a:t>Torgau</a:t>
            </a:r>
            <a:r>
              <a:rPr lang="cs-CZ" sz="2000" dirty="0" smtClean="0"/>
              <a:t>, zámek </a:t>
            </a:r>
            <a:r>
              <a:rPr lang="cs-CZ" sz="2000" dirty="0" err="1" smtClean="0"/>
              <a:t>Hartenfels</a:t>
            </a:r>
            <a:r>
              <a:rPr lang="cs-CZ" sz="2000" dirty="0" smtClean="0"/>
              <a:t>, od </a:t>
            </a:r>
            <a:r>
              <a:rPr lang="cs-CZ" sz="2000" dirty="0" smtClean="0"/>
              <a:t>1532, </a:t>
            </a:r>
            <a:r>
              <a:rPr lang="cs-CZ" sz="2000" dirty="0" err="1" smtClean="0"/>
              <a:t>Konrad</a:t>
            </a:r>
            <a:r>
              <a:rPr lang="cs-CZ" sz="2000" dirty="0" smtClean="0"/>
              <a:t> </a:t>
            </a:r>
            <a:r>
              <a:rPr lang="cs-CZ" sz="2000" dirty="0" err="1" smtClean="0"/>
              <a:t>Krebs</a:t>
            </a:r>
            <a:r>
              <a:rPr lang="cs-CZ" sz="2000" dirty="0" smtClean="0"/>
              <a:t> (pro Friedricha a </a:t>
            </a:r>
            <a:r>
              <a:rPr lang="cs-CZ" sz="2000" dirty="0" err="1" smtClean="0"/>
              <a:t>Johanna</a:t>
            </a:r>
            <a:r>
              <a:rPr lang="cs-CZ" sz="2000" dirty="0" smtClean="0"/>
              <a:t> Friedricha sask</a:t>
            </a:r>
            <a:r>
              <a:rPr lang="cs-CZ" sz="2000" dirty="0" smtClean="0"/>
              <a:t>é kurfiřty)</a:t>
            </a:r>
            <a:endParaRPr lang="cs-CZ" sz="2000" dirty="0" smtClean="0"/>
          </a:p>
        </p:txBody>
      </p:sp>
      <p:pic>
        <p:nvPicPr>
          <p:cNvPr id="23555" name="Picture 2" descr="C:\Documents and Settings\Administrator\Dokumenty\Brno\Přednášky a semináře\2011_ZS\Architektura renesance a manýrismu v Záalpí\Obr\P11304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000125"/>
            <a:ext cx="4572000" cy="3429000"/>
          </a:xfrm>
          <a:noFill/>
        </p:spPr>
      </p:pic>
      <p:pic>
        <p:nvPicPr>
          <p:cNvPr id="23556" name="Picture 3" descr="C:\Documents and Settings\Administrator\Dokumenty\Brno\Přednášky a semináře\2011_ZS\Architektura renesance a manýrismu v Záalpí\Obr\P11303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72063" y="1214438"/>
            <a:ext cx="3786187" cy="5072062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3315" name="Picture 2" descr="C:\Documents and Settings\Administrator\Dokumenty\Brno\Přednášky a semináře\2011_ZS\Architektura renesance a manýrismu v Záalpí\Obr\P11303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145088" cy="4648200"/>
          </a:xfrm>
          <a:noFill/>
        </p:spPr>
      </p:pic>
      <p:pic>
        <p:nvPicPr>
          <p:cNvPr id="13316" name="Picture 3" descr="C:\Documents and Settings\Administrator\Dokumenty\Brno\Přednášky a semináře\2011_ZS\Architektura renesance a manýrismu v Záalpí\Obr\P11303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00600" y="1981200"/>
            <a:ext cx="4343400" cy="4716463"/>
          </a:xfr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3427" name="Picture 3" descr="G:\ONDŘEJ_DOKUMENTY\Foto\Exkurze_Německo_Po stopách Luthera_duben 2012\Torgau_Hartenfels\P11608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8953531" cy="6715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4786313" y="274638"/>
            <a:ext cx="3900487" cy="1511300"/>
          </a:xfrm>
        </p:spPr>
        <p:txBody>
          <a:bodyPr/>
          <a:lstStyle/>
          <a:p>
            <a:pPr eaLnBrk="1" hangingPunct="1"/>
            <a:r>
              <a:rPr lang="cs-CZ" sz="2000" smtClean="0"/>
              <a:t>Torgau, zámek Hartenfels, </a:t>
            </a:r>
            <a:br>
              <a:rPr lang="cs-CZ" sz="2000" smtClean="0"/>
            </a:br>
            <a:r>
              <a:rPr lang="cs-CZ" sz="2000" smtClean="0"/>
              <a:t>tzv. Krásný arkýř, 1533-1544, </a:t>
            </a:r>
            <a:br>
              <a:rPr lang="cs-CZ" sz="2000" smtClean="0"/>
            </a:br>
            <a:r>
              <a:rPr lang="cs-CZ" sz="2000" smtClean="0"/>
              <a:t>Konrad Krebs </a:t>
            </a:r>
          </a:p>
        </p:txBody>
      </p:sp>
      <p:sp>
        <p:nvSpPr>
          <p:cNvPr id="24579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4580" name="Picture 2" descr="C:\Documents and Settings\Administrator\Dokumenty\Brno\Přednášky a semináře\2011_ZS\Architektura renesance a manýrismu v Záalpí\Obr\P11304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7973" t="1772" r="53593" b="4724"/>
          <a:stretch>
            <a:fillRect/>
          </a:stretch>
        </p:blipFill>
        <p:spPr>
          <a:xfrm>
            <a:off x="785813" y="0"/>
            <a:ext cx="3759200" cy="6858000"/>
          </a:xfr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4450" name="Picture 2" descr="G:\ONDŘEJ_DOKUMENTY\Foto\Exkurze_Německo_Po stopách Luthera_duben 2012\Torgau_Hartenfels\P11606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619757" cy="4214818"/>
          </a:xfrm>
          <a:prstGeom prst="rect">
            <a:avLst/>
          </a:prstGeom>
          <a:noFill/>
        </p:spPr>
      </p:pic>
      <p:pic>
        <p:nvPicPr>
          <p:cNvPr id="104451" name="Picture 3" descr="G:\ONDŘEJ_DOKUMENTY\Foto\Exkurze_Německo_Po stopách Luthera_duben 2012\Torgau_Hartenfels\P11606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9528" y="2332037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4929190" y="274638"/>
            <a:ext cx="3757610" cy="654032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400" dirty="0" err="1" smtClean="0"/>
              <a:t>Torgau</a:t>
            </a:r>
            <a:r>
              <a:rPr lang="cs-CZ" sz="2400" dirty="0" smtClean="0"/>
              <a:t>, zámecká kaple, 1544</a:t>
            </a:r>
            <a:endParaRPr lang="cs-CZ" sz="2400" dirty="0" smtClean="0"/>
          </a:p>
        </p:txBody>
      </p:sp>
      <p:pic>
        <p:nvPicPr>
          <p:cNvPr id="29699" name="Picture 2" descr="C:\Documents and Settings\Administrator\Dokumenty\Brno\Přednášky a semináře\2011_ZS\Architektura renesance a manýrismu v Záalpí\Obr\P11304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0"/>
            <a:ext cx="4475163" cy="6629400"/>
          </a:xfrm>
          <a:noFill/>
        </p:spPr>
      </p:pic>
      <p:pic>
        <p:nvPicPr>
          <p:cNvPr id="29700" name="Picture 3" descr="C:\Documents and Settings\Administrator\Dokumenty\Brno\Přednášky a semináře\2011_ZS\Architektura renesance a manýrismu v Záalpí\Obr\P11304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29200" y="1066800"/>
            <a:ext cx="3867150" cy="5029200"/>
          </a:xfr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6498" name="Picture 2" descr="G:\ONDŘEJ_DOKUMENTY\Foto\Exkurze_Německo_Po stopách Luthera_duben 2012\Torgau_Hartenfels\P11606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28604"/>
            <a:ext cx="4381531" cy="3286148"/>
          </a:xfrm>
          <a:prstGeom prst="rect">
            <a:avLst/>
          </a:prstGeom>
          <a:noFill/>
        </p:spPr>
      </p:pic>
      <p:pic>
        <p:nvPicPr>
          <p:cNvPr id="106499" name="Picture 3" descr="G:\ONDŘEJ_DOKUMENTY\Foto\Exkurze_Německo_Po stopách Luthera_duben 2012\Torgau_Hartenfels\P11606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142984"/>
            <a:ext cx="4125544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7522" name="Picture 2" descr="G:\ONDŘEJ_DOKUMENTY\Foto\Exkurze_Německo_Po stopách Luthera_duben 2012\Torgau_Hartenfels\P11606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38600" cy="3028950"/>
          </a:xfrm>
          <a:prstGeom prst="rect">
            <a:avLst/>
          </a:prstGeom>
          <a:noFill/>
        </p:spPr>
      </p:pic>
      <p:pic>
        <p:nvPicPr>
          <p:cNvPr id="107523" name="Picture 3" descr="G:\ONDŘEJ_DOKUMENTY\Foto\Exkurze_Německo_Po stopách Luthera_duben 2012\Torgau_Hartenfels\P11607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500042"/>
            <a:ext cx="4608918" cy="6145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8546" name="Picture 2" descr="G:\ONDŘEJ_DOKUMENTY\Foto\Exkurze_Německo_Po stopách Luthera_duben 2012\Torgau_Hartenfels\P11607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108547" name="Picture 3" descr="G:\ONDŘEJ_DOKUMENTY\Foto\Exkurze_Německo_Po stopách Luthera_duben 2012\Torgau_Hartenfels\P11607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928670"/>
            <a:ext cx="4180290" cy="5573720"/>
          </a:xfrm>
          <a:prstGeom prst="rect">
            <a:avLst/>
          </a:prstGeom>
          <a:noFill/>
        </p:spPr>
      </p:pic>
      <p:pic>
        <p:nvPicPr>
          <p:cNvPr id="108548" name="Picture 4" descr="G:\ONDŘEJ_DOKUMENTY\Foto\Exkurze_Německo_Po stopách Luthera_duben 2012\Torgau_Hartenfels\P11607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571876"/>
            <a:ext cx="2286016" cy="3048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02" name="Picture 2" descr="G:\ONDŘEJ_DOKUMENTY\Foto\Exkurze_Německo_Po stopách Luthera_duben 2012\Torgau_Hartenfels\P11607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469" y="0"/>
            <a:ext cx="8953531" cy="6715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cs-CZ" sz="2000" smtClean="0"/>
              <a:t>Blois, 1515-20</a:t>
            </a:r>
          </a:p>
        </p:txBody>
      </p:sp>
      <p:pic>
        <p:nvPicPr>
          <p:cNvPr id="27651" name="Picture 2" descr="C:\Documents and Settings\Administrator\Dokumenty\Brno\Přednášky a semináře\2011_ZS\Architektura renesance a manýrismu v Záalpí\Obr\P11303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1219200"/>
            <a:ext cx="3368675" cy="4724400"/>
          </a:xfrm>
          <a:noFill/>
        </p:spPr>
      </p:pic>
      <p:pic>
        <p:nvPicPr>
          <p:cNvPr id="27652" name="Picture 3" descr="C:\Documents and Settings\Administrator\Dokumenty\Brno\Přednášky a semináře\2011_ZS\Architektura renesance a manýrismu v Záalpí\Obr\P11303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24400" y="1295400"/>
            <a:ext cx="3916363" cy="5334000"/>
          </a:xfr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5786446" y="274638"/>
            <a:ext cx="2900354" cy="1511288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dirty="0" err="1" smtClean="0"/>
              <a:t>Johann</a:t>
            </a:r>
            <a:r>
              <a:rPr lang="cs-CZ" sz="2800" dirty="0" smtClean="0"/>
              <a:t>-</a:t>
            </a:r>
            <a:r>
              <a:rPr lang="cs-CZ" sz="2800" dirty="0" err="1" smtClean="0"/>
              <a:t>Friedrichs</a:t>
            </a:r>
            <a:r>
              <a:rPr lang="cs-CZ" sz="2800" dirty="0" smtClean="0"/>
              <a:t> </a:t>
            </a:r>
            <a:r>
              <a:rPr lang="cs-CZ" sz="2800" dirty="0" err="1" smtClean="0"/>
              <a:t>Bau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po 1533, K. </a:t>
            </a:r>
            <a:r>
              <a:rPr lang="cs-CZ" sz="2800" dirty="0" err="1" smtClean="0"/>
              <a:t>Krebs</a:t>
            </a:r>
            <a:endParaRPr lang="cs-CZ" sz="2800" dirty="0" smtClean="0"/>
          </a:p>
        </p:txBody>
      </p:sp>
      <p:pic>
        <p:nvPicPr>
          <p:cNvPr id="25603" name="Picture 2" descr="C:\Documents and Settings\Administrator\Dokumenty\Brno\Přednášky a semináře\2011_ZS\Architektura renesance a manýrismu v Záalpí\Obr\P11304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228600"/>
            <a:ext cx="5486400" cy="4114800"/>
          </a:xfrm>
          <a:noFill/>
        </p:spPr>
      </p:pic>
      <p:pic>
        <p:nvPicPr>
          <p:cNvPr id="25604" name="Picture 3" descr="C:\Documents and Settings\Administrator\Dokumenty\Brno\Přednášky a semináře\2011_ZS\Architektura renesance a manýrismu v Záalpí\Obr\P11304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715000" y="2354263"/>
            <a:ext cx="3249613" cy="4229100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4572000" y="642938"/>
            <a:ext cx="4400550" cy="2082800"/>
          </a:xfrm>
        </p:spPr>
        <p:txBody>
          <a:bodyPr/>
          <a:lstStyle/>
          <a:p>
            <a:pPr eaLnBrk="1" hangingPunct="1"/>
            <a:r>
              <a:rPr lang="cs-CZ" sz="2400" smtClean="0"/>
              <a:t>Donatello - Donato di Niccolo di Betto Bardi, (1386–1466), </a:t>
            </a:r>
            <a:br>
              <a:rPr lang="cs-CZ" sz="2400" smtClean="0"/>
            </a:br>
            <a:r>
              <a:rPr lang="cs-CZ" sz="2400" smtClean="0"/>
              <a:t/>
            </a:r>
            <a:br>
              <a:rPr lang="cs-CZ" sz="2400" smtClean="0"/>
            </a:br>
            <a:r>
              <a:rPr lang="cs-CZ" sz="2400" smtClean="0"/>
              <a:t>Florencie, Or San Michele, </a:t>
            </a:r>
            <a:br>
              <a:rPr lang="cs-CZ" sz="2400" smtClean="0"/>
            </a:br>
            <a:r>
              <a:rPr lang="cs-CZ" sz="2400" smtClean="0"/>
              <a:t>Sv. Ludvík, 1425</a:t>
            </a:r>
          </a:p>
        </p:txBody>
      </p:sp>
      <p:pic>
        <p:nvPicPr>
          <p:cNvPr id="14339" name="Picture 2" descr="C:\Documents and Settings\Administrator\Dokumenty\Brno\Přednášky a semináře\2009_ZS\Obrázky_Architektura 15. století\HPIM64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408488" cy="6858000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9570" name="Picture 2" descr="G:\ONDŘEJ_DOKUMENTY\Foto\Exkurze_Německo_Po stopách Luthera_duben 2012\Torgau_Hartenfels\P11607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71546"/>
            <a:ext cx="3750495" cy="5000660"/>
          </a:xfrm>
          <a:prstGeom prst="rect">
            <a:avLst/>
          </a:prstGeom>
          <a:noFill/>
        </p:spPr>
      </p:pic>
      <p:pic>
        <p:nvPicPr>
          <p:cNvPr id="109571" name="Picture 3" descr="G:\ONDŘEJ_DOKUMENTY\Foto\Exkurze_Německo_Po stopách Luthera_duben 2012\Torgau_Hartenfels\P11606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7639" y="0"/>
            <a:ext cx="5036361" cy="6715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0594" name="Picture 2" descr="G:\ONDŘEJ_DOKUMENTY\Foto\Exkurze_Německo_Po stopách Luthera_duben 2012\Torgau_Hartenfels\P11606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5143500" cy="6858000"/>
          </a:xfrm>
          <a:prstGeom prst="rect">
            <a:avLst/>
          </a:prstGeom>
          <a:noFill/>
        </p:spPr>
      </p:pic>
      <p:pic>
        <p:nvPicPr>
          <p:cNvPr id="110595" name="Picture 3" descr="G:\ONDŘEJ_DOKUMENTY\Foto\Exkurze_Německo_Po stopách Luthera_duben 2012\Torgau_Hartenfels\P11606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9528" y="1714488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42" name="Picture 2" descr="G:\ONDŘEJ_DOKUMENTY\Foto\Exkurze_Německo_Po stopách Luthera_duben 2012\Torgau_Hartenfels\P11607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038" y="857232"/>
            <a:ext cx="3951698" cy="5268931"/>
          </a:xfrm>
          <a:prstGeom prst="rect">
            <a:avLst/>
          </a:prstGeom>
          <a:noFill/>
        </p:spPr>
      </p:pic>
      <p:pic>
        <p:nvPicPr>
          <p:cNvPr id="112643" name="Picture 3" descr="G:\ONDŘEJ_DOKUMENTY\Foto\Exkurze_Německo_Po stopách Luthera_duben 2012\Torgau_Hartenfels\P11607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857232"/>
            <a:ext cx="3951698" cy="52689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3666" name="Picture 2" descr="G:\ONDŘEJ_DOKUMENTY\Foto\Exkurze_Německo_Po stopách Luthera_duben 2012\Torgau_Hartenfels\P11607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195" y="1000108"/>
            <a:ext cx="3844541" cy="5126055"/>
          </a:xfrm>
          <a:prstGeom prst="rect">
            <a:avLst/>
          </a:prstGeom>
          <a:noFill/>
        </p:spPr>
      </p:pic>
      <p:pic>
        <p:nvPicPr>
          <p:cNvPr id="113667" name="Picture 3" descr="G:\ONDŘEJ_DOKUMENTY\Foto\Exkurze_Německo_Po stopách Luthera_duben 2012\Torgau_Hartenfels\P11608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0195" y="1000108"/>
            <a:ext cx="3844541" cy="51260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>
          <a:xfrm>
            <a:off x="3200400" y="274638"/>
            <a:ext cx="5486400" cy="944562"/>
          </a:xfrm>
        </p:spPr>
        <p:txBody>
          <a:bodyPr/>
          <a:lstStyle/>
          <a:p>
            <a:pPr eaLnBrk="1" hangingPunct="1"/>
            <a:endParaRPr lang="cs-CZ" sz="2400" smtClean="0"/>
          </a:p>
        </p:txBody>
      </p:sp>
      <p:pic>
        <p:nvPicPr>
          <p:cNvPr id="26627" name="Picture 2" descr="C:\Documents and Settings\Administrator\Dokumenty\Brno\Přednášky a semináře\2011_ZS\Architektura renesance a manýrismu v Záalpí\Obr\P11303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04800"/>
            <a:ext cx="3932238" cy="5562600"/>
          </a:xfrm>
          <a:noFill/>
        </p:spPr>
      </p:pic>
      <p:pic>
        <p:nvPicPr>
          <p:cNvPr id="26628" name="Picture 3" descr="C:\Documents and Settings\Administrator\Dokumenty\Brno\Přednášky a semináře\2011_ZS\Architektura renesance a manýrismu v Záalpí\Obr\P11303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962400" y="2743200"/>
            <a:ext cx="5181600" cy="3886200"/>
          </a:xfr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1618" name="Picture 2" descr="G:\ONDŘEJ_DOKUMENTY\Foto\Exkurze_Německo_Po stopách Luthera_duben 2012\Torgau_Hartenfels\P11607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111619" name="Picture 3" descr="G:\ONDŘEJ_DOKUMENTY\Foto\Exkurze_Německo_Po stopách Luthera_duben 2012\Torgau_Hartenfels\P11607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4690" name="Picture 2" descr="G:\ONDŘEJ_DOKUMENTY\Foto\Exkurze_Německo_Po stopách Luthera_duben 2012\Torgau_Hartenfels\P11607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34005" cy="4000504"/>
          </a:xfrm>
          <a:prstGeom prst="rect">
            <a:avLst/>
          </a:prstGeom>
          <a:noFill/>
        </p:spPr>
      </p:pic>
      <p:pic>
        <p:nvPicPr>
          <p:cNvPr id="114691" name="Picture 3" descr="G:\ONDŘEJ_DOKUMENTY\Foto\Exkurze_Německo_Po stopách Luthera_duben 2012\Torgau_Hartenfels\P11607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9528" y="1928802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5714" name="Picture 2" descr="G:\ONDŘEJ_DOKUMENTY\Foto\Exkurze_Německo_Po stopách Luthera_duben 2012\Torgau_Hartenfels\P11607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214338"/>
            <a:ext cx="5619789" cy="4214842"/>
          </a:xfrm>
          <a:prstGeom prst="rect">
            <a:avLst/>
          </a:prstGeom>
          <a:noFill/>
        </p:spPr>
      </p:pic>
      <p:pic>
        <p:nvPicPr>
          <p:cNvPr id="115715" name="Picture 3" descr="G:\ONDŘEJ_DOKUMENTY\Foto\Exkurze_Německo_Po stopách Luthera_duben 2012\Torgau_Hartenfels\P11607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493" y="2714620"/>
            <a:ext cx="5524507" cy="4143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cs-CZ" sz="2000" smtClean="0"/>
              <a:t>Pirna, Dům na Dol. nám. 1, 1544 </a:t>
            </a:r>
            <a:br>
              <a:rPr lang="cs-CZ" sz="2000" smtClean="0"/>
            </a:br>
            <a:r>
              <a:rPr lang="cs-CZ" sz="2000" smtClean="0"/>
              <a:t>                                                      Marienburg, radnice, portál, 1539.</a:t>
            </a:r>
          </a:p>
        </p:txBody>
      </p:sp>
      <p:pic>
        <p:nvPicPr>
          <p:cNvPr id="30723" name="Picture 2" descr="C:\Documents and Settings\Administrator\Dokumenty\Brno\Přednášky a semináře\2011_ZS\Architektura renesance a manýrismu v Záalpí\Obr\P11303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1219200"/>
            <a:ext cx="3378200" cy="4419600"/>
          </a:xfrm>
          <a:noFill/>
        </p:spPr>
      </p:pic>
      <p:pic>
        <p:nvPicPr>
          <p:cNvPr id="30724" name="Picture 3" descr="C:\Documents and Settings\Administrator\Dokumenty\Brno\Přednášky a semináře\2011_ZS\Architektura renesance a manýrismu v Záalpí\Obr\P11303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86400" y="1371600"/>
            <a:ext cx="2982913" cy="4114800"/>
          </a:xfr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cs-CZ" sz="2000" smtClean="0"/>
              <a:t>Drážďany, rezidence, velké nádvoří a velká loggie, kolem 1550</a:t>
            </a:r>
          </a:p>
        </p:txBody>
      </p:sp>
      <p:pic>
        <p:nvPicPr>
          <p:cNvPr id="31747" name="Picture 2" descr="C:\Documents and Settings\Administrator\Dokumenty\Brno\Přednášky a semináře\2011_ZS\Architektura renesance a manýrismu v Záalpí\Obr\P11303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1371600"/>
            <a:ext cx="3987800" cy="4191000"/>
          </a:xfrm>
          <a:noFill/>
        </p:spPr>
      </p:pic>
      <p:pic>
        <p:nvPicPr>
          <p:cNvPr id="31748" name="Picture 3" descr="C:\Documents and Settings\Administrator\Dokumenty\Brno\Přednášky a semináře\2011_ZS\Architektura renesance a manýrismu v Záalpí\Obr\P11303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990600"/>
            <a:ext cx="4318000" cy="5638800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503</Words>
  <PresentationFormat>Předvádění na obrazovce (4:3)</PresentationFormat>
  <Paragraphs>59</Paragraphs>
  <Slides>99</Slides>
  <Notes>1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99</vt:i4>
      </vt:variant>
    </vt:vector>
  </HeadingPairs>
  <TitlesOfParts>
    <vt:vector size="100" baseType="lpstr">
      <vt:lpstr>Motiv sady Office</vt:lpstr>
      <vt:lpstr>Počátky renesanční architektury v Záalpí (ve střední Evropě)</vt:lpstr>
      <vt:lpstr>Snímek 2</vt:lpstr>
      <vt:lpstr>Snímek 3</vt:lpstr>
      <vt:lpstr>„Okrajová média“ renesančního tvarosloví</vt:lpstr>
      <vt:lpstr>Snímek 5</vt:lpstr>
      <vt:lpstr>Snímek 6</vt:lpstr>
      <vt:lpstr>Snímek 7</vt:lpstr>
      <vt:lpstr>Snímek 8</vt:lpstr>
      <vt:lpstr>Donatello - Donato di Niccolo di Betto Bardi, (1386–1466),   Florencie, Or San Michele,  Sv. Ludvík, 1425</vt:lpstr>
      <vt:lpstr>Donatello, hlavní oltář v S. Antonio v Padově, po 1443 (zničen)</vt:lpstr>
      <vt:lpstr>Donatello, oltář Zvěstování v S. Croce, Florencie, kol. 1435</vt:lpstr>
      <vt:lpstr>Olomouc, radnice – Como, portál katedrály</vt:lpstr>
      <vt:lpstr>Snímek 13</vt:lpstr>
      <vt:lpstr>Tovačov, Pardubice</vt:lpstr>
      <vt:lpstr>Pesaro, Rocca Contanza                                                                     Imola, Rocca Sforzesca</vt:lpstr>
      <vt:lpstr>„Okrajové“ médium – veřejné (efemerní) plochy</vt:lpstr>
      <vt:lpstr>Hans Holbein ml.,návrh krbu, Anglie, 1530s</vt:lpstr>
      <vt:lpstr>Návrhy pro jižní fasádu norimberské radnice, 1521 a později (A. Dürer)</vt:lpstr>
      <vt:lpstr>Snímek 19</vt:lpstr>
      <vt:lpstr>Snímek 20</vt:lpstr>
      <vt:lpstr>Norimberk, návrhy pro fasády patricijského domu Starků z Röckennhofu,  kolem 1530</vt:lpstr>
      <vt:lpstr>Snímek 22</vt:lpstr>
      <vt:lpstr>Vídeň, náhrobek Friedricha III.  (Niclas Gerahaert van Leyden, 1468)</vt:lpstr>
      <vt:lpstr>Oltář (?) sv. Jakuba, Rokytnice, kostel sv. Jakuba Většího, Veit Stoss – okruh, po 1490 Rokytnice</vt:lpstr>
      <vt:lpstr>Tovačov, zámecky portál, 1492 – Portrétní medailon Elišky z Melic</vt:lpstr>
      <vt:lpstr>S. Francesco v Rimini, po 1450 </vt:lpstr>
      <vt:lpstr>Snímek 27</vt:lpstr>
      <vt:lpstr>S.Francesco, Rimini,  po 1450</vt:lpstr>
      <vt:lpstr>„tato stavba je plná pohanských obrazů, takže se to spíše zdá být svatyní, kde se uctívají démoni, a ne jako křesťanský chrám“ (Pius II)</vt:lpstr>
      <vt:lpstr>Snímek 30</vt:lpstr>
      <vt:lpstr>Snímek 31</vt:lpstr>
      <vt:lpstr>Ulm, Kornhaus, 1494 </vt:lpstr>
      <vt:lpstr>Ulm, Kornhaus, 1594 </vt:lpstr>
      <vt:lpstr>„Ne-renesanční vznešený detail“  Rožmberský epitaf ve Vyšším Brodě</vt:lpstr>
      <vt:lpstr>Gotika kontra renesance (?) Augsburg - Tzv. Fuggerei, 1516-1521 (Thomas Krebs)</vt:lpstr>
      <vt:lpstr>Snímek 36</vt:lpstr>
      <vt:lpstr>Augsburg, městský palác Fuggerů 1512-1515</vt:lpstr>
      <vt:lpstr>Augsburg, městský palác Fuggerů</vt:lpstr>
      <vt:lpstr>Snímek 39</vt:lpstr>
      <vt:lpstr>Augsburg,  kostel sv. Anny</vt:lpstr>
      <vt:lpstr>Augsburg, kaple Fuggerů při sv. Anně, 1509-1512</vt:lpstr>
      <vt:lpstr>Sebastian Loscher (?)., návrh kaple Fuggerů, 1509-12</vt:lpstr>
      <vt:lpstr>Snímek 43</vt:lpstr>
      <vt:lpstr>Snímek 44</vt:lpstr>
      <vt:lpstr>Snímek 45</vt:lpstr>
      <vt:lpstr>Snímek 46</vt:lpstr>
      <vt:lpstr>Snímek 47</vt:lpstr>
      <vt:lpstr>Snímek 48</vt:lpstr>
      <vt:lpstr>    Pietro Antonio Solari, Diamantový palác, Kreml, 1487-91        Alvise Lamberti, chrám Archanděla Michaela, Kreml, po 1504</vt:lpstr>
      <vt:lpstr>Scuola di S. Marco, 1487-1490: Giovanni di Antonio Buora a Pietro Lombardo; po 1490 Mauro Codussi</vt:lpstr>
      <vt:lpstr>Německo - počátky</vt:lpstr>
      <vt:lpstr>Snímek 52</vt:lpstr>
      <vt:lpstr>Annaberg,  sv. Anna,  1499-1519</vt:lpstr>
      <vt:lpstr>Annaberg, sv. Anna, portál jižní sakristie, 1519</vt:lpstr>
      <vt:lpstr>Annaberg, oltář Hanse Dauchera, 1522</vt:lpstr>
      <vt:lpstr>Hans Daucher, oltář v kapli Fuggerů v kostele sv. Anny v Augsburgu, 1512</vt:lpstr>
      <vt:lpstr>Annaberg - Most</vt:lpstr>
      <vt:lpstr>Snímek 58</vt:lpstr>
      <vt:lpstr>Snímek 59</vt:lpstr>
      <vt:lpstr>Snímek 60</vt:lpstr>
      <vt:lpstr>Chemnitz, zámecký kostel, 1525 Míšeň, portál hrobní kaple Jiřího Saského, 1522</vt:lpstr>
      <vt:lpstr>Epitaf dómského děkana Johanna Henniga – 1524, Míšeň, dóm</vt:lpstr>
      <vt:lpstr>Dům U zlatého hada  v Lipsku, 1523  Cvikov, kupecký dům Friedricha Schultheiße – 1525 </vt:lpstr>
      <vt:lpstr>Snímek 64</vt:lpstr>
      <vt:lpstr>Snímek 65</vt:lpstr>
      <vt:lpstr>Schodiště a řečnický pult ve Zhořelci, radnice - 1537</vt:lpstr>
      <vt:lpstr>Halle, dóm, kolem 1525; portál a jižní straně, 1525</vt:lpstr>
      <vt:lpstr>Halle, – Dům U chladného pramene, 1525-1530 </vt:lpstr>
      <vt:lpstr>Dessau, zámek, tzv. Johannbau – 1530-33</vt:lpstr>
      <vt:lpstr>Drážďany, Residenz-Schloss</vt:lpstr>
      <vt:lpstr>Drážďany, zámek</vt:lpstr>
      <vt:lpstr>Drážďany, zámek Georgenbau: 1530-1535 , portál</vt:lpstr>
      <vt:lpstr>Rezidence altzellerského opata Andrease Schmiedewalda v Rossweinu, 1537, portál  Freiberg, Dům na Hor. nám. 17, portál, 1535 </vt:lpstr>
      <vt:lpstr>Loggie na radnici v Oschatzi, po 1537  Zámek v Dippoldiswalde, po 1540 </vt:lpstr>
      <vt:lpstr>Torgau, zámek Hartenfels, od 1532, detail z malby L. Cranacha ml.,  Lov kurfiřta Johanna Friedricha, 1544</vt:lpstr>
      <vt:lpstr>Snímek 76</vt:lpstr>
      <vt:lpstr>Torgau, Hartenfels, Albrechtsbau, kol. 1470 (Arnold Westfálský ?)</vt:lpstr>
      <vt:lpstr>Snímek 78</vt:lpstr>
      <vt:lpstr>Torgau, zámek Hartenfels, od 1532, Konrad Krebs (pro Friedricha a Johanna Friedricha saské kurfiřty)</vt:lpstr>
      <vt:lpstr>Snímek 80</vt:lpstr>
      <vt:lpstr>Torgau, zámek Hartenfels,  tzv. Krásný arkýř, 1533-1544,  Konrad Krebs </vt:lpstr>
      <vt:lpstr>Snímek 82</vt:lpstr>
      <vt:lpstr>Torgau, zámecká kaple, 1544</vt:lpstr>
      <vt:lpstr>Snímek 84</vt:lpstr>
      <vt:lpstr>Snímek 85</vt:lpstr>
      <vt:lpstr>Snímek 86</vt:lpstr>
      <vt:lpstr>Snímek 87</vt:lpstr>
      <vt:lpstr>Blois, 1515-20</vt:lpstr>
      <vt:lpstr>Johann-Friedrichs Bau po 1533, K. Krebs</vt:lpstr>
      <vt:lpstr>Snímek 90</vt:lpstr>
      <vt:lpstr>Snímek 91</vt:lpstr>
      <vt:lpstr>Snímek 92</vt:lpstr>
      <vt:lpstr>Snímek 93</vt:lpstr>
      <vt:lpstr>Snímek 94</vt:lpstr>
      <vt:lpstr>Snímek 95</vt:lpstr>
      <vt:lpstr>Snímek 96</vt:lpstr>
      <vt:lpstr>Snímek 97</vt:lpstr>
      <vt:lpstr>Pirna, Dům na Dol. nám. 1, 1544                                                        Marienburg, radnice, portál, 1539.</vt:lpstr>
      <vt:lpstr>Drážďany, rezidence, velké nádvoří a velká loggie, kolem 1550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Počátky renesanční architektury v Záalpí (ve střední Evropě)</dc:title>
  <cp:lastModifiedBy>Name</cp:lastModifiedBy>
  <cp:revision>3</cp:revision>
  <dcterms:modified xsi:type="dcterms:W3CDTF">2013-03-05T21:41:19Z</dcterms:modified>
</cp:coreProperties>
</file>