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55" r:id="rId26"/>
    <p:sldId id="282" r:id="rId27"/>
    <p:sldId id="356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359" r:id="rId37"/>
    <p:sldId id="290" r:id="rId38"/>
    <p:sldId id="296" r:id="rId39"/>
    <p:sldId id="293" r:id="rId40"/>
    <p:sldId id="297" r:id="rId41"/>
    <p:sldId id="298" r:id="rId42"/>
    <p:sldId id="299" r:id="rId43"/>
    <p:sldId id="357" r:id="rId44"/>
    <p:sldId id="35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7" r:id="rId71"/>
    <p:sldId id="328" r:id="rId72"/>
    <p:sldId id="329" r:id="rId73"/>
    <p:sldId id="330" r:id="rId74"/>
    <p:sldId id="331" r:id="rId75"/>
    <p:sldId id="332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Import renesance do střední Evropy</a:t>
            </a:r>
            <a:br>
              <a:rPr lang="cs-CZ" dirty="0" smtClean="0"/>
            </a:br>
            <a:r>
              <a:rPr lang="cs-CZ" dirty="0" smtClean="0"/>
              <a:t>Matyáš </a:t>
            </a:r>
            <a:r>
              <a:rPr lang="cs-CZ" dirty="0" err="1" smtClean="0"/>
              <a:t>Korvín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5638800" y="274638"/>
            <a:ext cx="3352800" cy="3459162"/>
          </a:xfrm>
        </p:spPr>
        <p:txBody>
          <a:bodyPr/>
          <a:lstStyle/>
          <a:p>
            <a:pPr eaLnBrk="1" hangingPunct="1"/>
            <a:r>
              <a:rPr lang="cs-CZ" sz="2400" smtClean="0"/>
              <a:t>Portrétní busta Beatrice Arragonské, odlitek podle mramoru Francesco Laurany, kolem 1476</a:t>
            </a:r>
          </a:p>
        </p:txBody>
      </p:sp>
      <p:pic>
        <p:nvPicPr>
          <p:cNvPr id="13315" name="Picture 2" descr="C:\Documents and Settings\Administrator\Dokumenty\Brno\Přednášky a semináře\2011_ZS\Architektura renesance a manýrismu v Záalpí\Obr\P11306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297488" cy="685800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4419600" cy="1020762"/>
          </a:xfrm>
        </p:spPr>
        <p:txBody>
          <a:bodyPr/>
          <a:lstStyle/>
          <a:p>
            <a:pPr eaLnBrk="1" hangingPunct="1"/>
            <a:r>
              <a:rPr lang="cs-CZ" sz="2800" smtClean="0"/>
              <a:t>Marcin Bylica, zemský globus, 1480</a:t>
            </a:r>
          </a:p>
        </p:txBody>
      </p:sp>
      <p:sp>
        <p:nvSpPr>
          <p:cNvPr id="1433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4340" name="Picture 2" descr="C:\Documents and Settings\Administrator\Dokumenty\Brno\Přednášky a semináře\2011_ZS\Architektura renesance a manýrismu v Záalpí\Obr\P11306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260850" cy="685800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4953000" cy="1325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mtClean="0"/>
              <a:t>János Vitéz</a:t>
            </a:r>
            <a:br>
              <a:rPr lang="cs-CZ" smtClean="0"/>
            </a:br>
            <a:r>
              <a:rPr lang="cs-CZ" smtClean="0"/>
              <a:t>náhrobek, 1472</a:t>
            </a:r>
          </a:p>
        </p:txBody>
      </p:sp>
      <p:pic>
        <p:nvPicPr>
          <p:cNvPr id="15363" name="Picture 2" descr="C:\Documents and Settings\Administrator\Dokumenty\Brno\Přednášky a semináře\2011_ZS\Architektura renesance a manýrismu v Záalpí\Obr\P11305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0" y="2476500"/>
            <a:ext cx="5334000" cy="4000500"/>
          </a:xfrm>
          <a:noFill/>
        </p:spPr>
      </p:pic>
      <p:pic>
        <p:nvPicPr>
          <p:cNvPr id="15364" name="Picture 3" descr="C:\Documents and Settings\Administrator\Dokumenty\Brno\Přednášky a semináře\2011_ZS\Architektura renesance a manýrismu v Záalpí\Obr\P11305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685800"/>
            <a:ext cx="3382963" cy="597376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Medaile a miniaturní portrét MK, kolem 1485</a:t>
            </a:r>
          </a:p>
        </p:txBody>
      </p:sp>
      <p:pic>
        <p:nvPicPr>
          <p:cNvPr id="16387" name="Picture 2" descr="C:\Documents and Settings\Administrator\Dokumenty\Brno\Přednášky a semináře\2011_ZS\Architektura renesance a manýrismu v Záalpí\Obr\P11306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62138"/>
            <a:ext cx="4038600" cy="4002087"/>
          </a:xfrm>
          <a:noFill/>
        </p:spPr>
      </p:pic>
      <p:pic>
        <p:nvPicPr>
          <p:cNvPr id="16388" name="Picture 3" descr="C:\Documents and Settings\Administrator\Dokumenty\Brno\Přednášky a semináře\2011_ZS\Architektura renesance a manýrismu v Záalpí\Obr\P11306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885950"/>
            <a:ext cx="4038600" cy="3954463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7411" name="Picture 7" descr="P11306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86363" y="549275"/>
            <a:ext cx="3759200" cy="5616575"/>
          </a:xfrm>
        </p:spPr>
      </p:pic>
      <p:pic>
        <p:nvPicPr>
          <p:cNvPr id="17412" name="Picture 8" descr="P11306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549275"/>
            <a:ext cx="4752975" cy="33797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pPr eaLnBrk="1" hangingPunct="1"/>
            <a:r>
              <a:rPr lang="cs-CZ" sz="2800" smtClean="0"/>
              <a:t>Rukopisy budínské knihovny MK</a:t>
            </a:r>
            <a:br>
              <a:rPr lang="cs-CZ" sz="2800" smtClean="0"/>
            </a:br>
            <a:r>
              <a:rPr lang="cs-CZ" sz="2400" smtClean="0"/>
              <a:t>(florentští iluminátoři Attavante Attavanti , Gherardo di Giovanni)</a:t>
            </a:r>
          </a:p>
        </p:txBody>
      </p:sp>
      <p:pic>
        <p:nvPicPr>
          <p:cNvPr id="18435" name="Picture 2" descr="C:\Documents and Settings\Administrator\Dokumenty\Brno\Přednášky a semináře\2011_ZS\Architektura renesance a manýrismu v Záalpí\Obr\P11305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74713" y="1600200"/>
            <a:ext cx="3203575" cy="4525963"/>
          </a:xfrm>
          <a:noFill/>
        </p:spPr>
      </p:pic>
      <p:pic>
        <p:nvPicPr>
          <p:cNvPr id="18436" name="Picture 3" descr="C:\Documents and Settings\Administrator\Dokumenty\Brno\Přednášky a semináře\2011_ZS\Architektura renesance a manýrismu v Záalpí\Obr\P11305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1600200"/>
            <a:ext cx="3038475" cy="4525963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9459" name="Picture 2" descr="C:\Documents and Settings\Administrator\Dokumenty\Brno\Přednášky a semináře\2011_ZS\Architektura renesance a manýrismu v Záalpí\Obr\P11305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609600"/>
            <a:ext cx="3700463" cy="5364163"/>
          </a:xfrm>
          <a:noFill/>
        </p:spPr>
      </p:pic>
      <p:pic>
        <p:nvPicPr>
          <p:cNvPr id="19460" name="Picture 3" descr="C:\Documents and Settings\Administrator\Dokumenty\Brno\Přednášky a semináře\2011_ZS\Architektura renesance a manýrismu v Záalpí\Obr\P11305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685800"/>
            <a:ext cx="3919538" cy="5364163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0483" name="Picture 2" descr="C:\Documents and Settings\Administrator\Dokumenty\Brno\Přednášky a semináře\2011_ZS\Architektura renesance a manýrismu v Záalpí\Obr\P1130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457200"/>
            <a:ext cx="4237038" cy="5930900"/>
          </a:xfrm>
          <a:noFill/>
        </p:spPr>
      </p:pic>
      <p:pic>
        <p:nvPicPr>
          <p:cNvPr id="20484" name="Picture 3" descr="C:\Documents and Settings\Administrator\Dokumenty\Brno\Přednášky a semináře\2011_ZS\Architektura renesance a manýrismu v Záalpí\Obr\P11305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609600"/>
            <a:ext cx="4003675" cy="593090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1507" name="Picture 2" descr="C:\Documents and Settings\Administrator\Dokumenty\Brno\Přednášky a semináře\2011_ZS\Architektura renesance a manýrismu v Záalpí\Obr\P11305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677863"/>
            <a:ext cx="3746500" cy="5911850"/>
          </a:xfrm>
          <a:noFill/>
        </p:spPr>
      </p:pic>
      <p:pic>
        <p:nvPicPr>
          <p:cNvPr id="21508" name="Picture 3" descr="C:\Documents and Settings\Administrator\Dokumenty\Brno\Přednášky a semináře\2011_ZS\Architektura renesance a manýrismu v Záalpí\Obr\P11305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64075" y="677863"/>
            <a:ext cx="3717925" cy="591185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2531" name="Picture 2" descr="C:\Documents and Settings\Administrator\Dokumenty\Brno\Přednášky a semináře\2011_ZS\Architektura renesance a manýrismu v Záalpí\Obr\P11305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490538"/>
            <a:ext cx="3997325" cy="5635625"/>
          </a:xfrm>
          <a:noFill/>
        </p:spPr>
      </p:pic>
      <p:pic>
        <p:nvPicPr>
          <p:cNvPr id="22532" name="Picture 3" descr="C:\Documents and Settings\Administrator\Dokumenty\Brno\Přednášky a semináře\2011_ZS\Architektura renesance a manýrismu v Záalpí\Obr\P11305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57738" y="490538"/>
            <a:ext cx="3929062" cy="563562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512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124" name="Picture 2" descr="C:\Documents and Settings\Administrator\Dokumenty\Brno\Přednášky a semináře\2011_ZS\Architektura renesance a manýrismu v Záalpí\Obr\P11306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8600"/>
            <a:ext cx="9102725" cy="6096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Tzv. Wappenbrief</a:t>
            </a:r>
          </a:p>
        </p:txBody>
      </p:sp>
      <p:sp>
        <p:nvSpPr>
          <p:cNvPr id="23555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3556" name="Picture 2" descr="C:\Documents and Settings\Administrator\Dokumenty\Brno\Přednášky a semináře\2011_ZS\Architektura renesance a manýrismu v Záalpí\Obr\P11305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371600"/>
            <a:ext cx="8545513" cy="51816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6781800" y="381000"/>
            <a:ext cx="2362200" cy="4800600"/>
          </a:xfrm>
        </p:spPr>
        <p:txBody>
          <a:bodyPr/>
          <a:lstStyle/>
          <a:p>
            <a:pPr eaLnBrk="1" hangingPunct="1"/>
            <a:r>
              <a:rPr lang="cs-CZ" sz="2000" smtClean="0"/>
              <a:t>Giovanni Dalmata (Ivan Duknovič), </a:t>
            </a:r>
            <a:br>
              <a:rPr lang="cs-CZ" sz="2000" smtClean="0"/>
            </a:br>
            <a:r>
              <a:rPr lang="cs-CZ" sz="2000" smtClean="0"/>
              <a:t>Madona z Diósgyöru, </a:t>
            </a:r>
            <a:br>
              <a:rPr lang="cs-CZ" sz="2000" smtClean="0"/>
            </a:br>
            <a:r>
              <a:rPr lang="cs-CZ" sz="2000" smtClean="0"/>
              <a:t>kolem 1480</a:t>
            </a:r>
          </a:p>
        </p:txBody>
      </p:sp>
      <p:pic>
        <p:nvPicPr>
          <p:cNvPr id="24579" name="Picture 2" descr="C:\Documents and Settings\Administrator\Dokumenty\Brno\Přednášky a semináře\2011_ZS\Architektura renesance a manýrismu v Záalpí\Obr\P11100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729413" cy="74676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73162"/>
          </a:xfrm>
        </p:spPr>
        <p:txBody>
          <a:bodyPr/>
          <a:lstStyle/>
          <a:p>
            <a:pPr eaLnBrk="1" hangingPunct="1"/>
            <a:r>
              <a:rPr lang="cs-CZ" sz="2400" smtClean="0"/>
              <a:t>Lombardský sochař</a:t>
            </a:r>
            <a:br>
              <a:rPr lang="cs-CZ" sz="2400" smtClean="0"/>
            </a:br>
            <a:r>
              <a:rPr lang="cs-CZ" sz="2400" smtClean="0"/>
              <a:t>Portrét MK, po 1485</a:t>
            </a:r>
          </a:p>
        </p:txBody>
      </p:sp>
      <p:sp>
        <p:nvSpPr>
          <p:cNvPr id="2560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5604" name="Picture 2" descr="C:\Documents and Settings\Administrator\Dokumenty\Brno\Přednášky a semináře\2011_ZS\Architektura renesance a manýrismu v Záalpí\Obr\P11306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52400"/>
            <a:ext cx="4103688" cy="64770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cs-CZ" sz="2400" smtClean="0"/>
              <a:t>Majolikové talíře se znakem MK, 1485-90 </a:t>
            </a:r>
          </a:p>
        </p:txBody>
      </p:sp>
      <p:pic>
        <p:nvPicPr>
          <p:cNvPr id="26627" name="Picture 2" descr="C:\Documents and Settings\Administrator\Dokumenty\Brno\Přednášky a semináře\2011_ZS\Architektura renesance a manýrismu v Záalpí\Obr\P11305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79588"/>
            <a:ext cx="4038600" cy="4167187"/>
          </a:xfrm>
          <a:noFill/>
        </p:spPr>
      </p:pic>
      <p:pic>
        <p:nvPicPr>
          <p:cNvPr id="26628" name="Picture 3" descr="C:\Documents and Settings\Administrator\Dokumenty\Brno\Přednášky a semináře\2011_ZS\Architektura renesance a manýrismu v Záalpí\Obr\P11305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57400"/>
            <a:ext cx="4038600" cy="3611563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5715000" cy="944563"/>
          </a:xfrm>
        </p:spPr>
        <p:txBody>
          <a:bodyPr/>
          <a:lstStyle/>
          <a:p>
            <a:pPr eaLnBrk="1" hangingPunct="1"/>
            <a:r>
              <a:rPr lang="cs-CZ" sz="2400" smtClean="0"/>
              <a:t>Kříž se znakem MK, Ostřihom, 1485-90 </a:t>
            </a:r>
          </a:p>
        </p:txBody>
      </p:sp>
      <p:pic>
        <p:nvPicPr>
          <p:cNvPr id="27651" name="Picture 2" descr="C:\Documents and Settings\Administrator\Dokumenty\Brno\Přednášky a semináře\2011_ZS\Architektura renesance a manýrismu v Záalpí\Obr\P11305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0"/>
            <a:ext cx="2819400" cy="6692900"/>
          </a:xfrm>
          <a:noFill/>
        </p:spPr>
      </p:pic>
      <p:pic>
        <p:nvPicPr>
          <p:cNvPr id="27652" name="Picture 3" descr="C:\Documents and Settings\Administrator\Dokumenty\Brno\Přednášky a semináře\2011_ZS\Architektura renesance a manýrismu v Záalpí\Obr\P11305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14800" y="1604963"/>
            <a:ext cx="3856038" cy="5253037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smtClean="0"/>
              <a:t>Visegrád, Lví a Herkulova kašna, 1473, 1484</a:t>
            </a:r>
          </a:p>
        </p:txBody>
      </p:sp>
      <p:pic>
        <p:nvPicPr>
          <p:cNvPr id="75779" name="Picture 2" descr="C:\Documents and Settings\Administrator\Dokumenty\Brno\Přednášky a semináře\2011_ZS\Architektura renesance a manýrismu v Záalpí\Obr\P1140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81600" y="990600"/>
            <a:ext cx="3702050" cy="5257800"/>
          </a:xfrm>
          <a:noFill/>
        </p:spPr>
      </p:pic>
      <p:pic>
        <p:nvPicPr>
          <p:cNvPr id="75780" name="Picture 3" descr="C:\Documents and Settings\Administrator\Dokumenty\Brno\Přednášky a semináře\2011_ZS\Architektura renesance a manýrismu v Záalpí\Obr\P11305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990600"/>
            <a:ext cx="3921125" cy="533400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62"/>
          </a:xfrm>
        </p:spPr>
        <p:txBody>
          <a:bodyPr/>
          <a:lstStyle/>
          <a:p>
            <a:pPr eaLnBrk="1" hangingPunct="1"/>
            <a:r>
              <a:rPr lang="cs-CZ" sz="2400" smtClean="0"/>
              <a:t>Ideální portréty Alexandra Velikého, okruh Andrey del Verrochio, </a:t>
            </a:r>
          </a:p>
        </p:txBody>
      </p:sp>
      <p:pic>
        <p:nvPicPr>
          <p:cNvPr id="29699" name="Picture 2" descr="C:\Documents and Settings\Administrator\Dokumenty\Brno\Přednášky a semináře\2011_ZS\Architektura renesance a manýrismu v Záalpí\Obr\P1130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143000"/>
            <a:ext cx="3657600" cy="5402263"/>
          </a:xfrm>
          <a:noFill/>
        </p:spPr>
      </p:pic>
      <p:pic>
        <p:nvPicPr>
          <p:cNvPr id="29700" name="Picture 3" descr="C:\Documents and Settings\Administrator\Dokumenty\Brno\Přednášky a semináře\2011_ZS\Architektura renesance a manýrismu v Záalpí\Obr\P11306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1524000"/>
            <a:ext cx="4267200" cy="4567238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5728"/>
            <a:ext cx="4614866" cy="1143000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Péter</a:t>
            </a:r>
            <a:r>
              <a:rPr lang="cs-CZ" sz="2400" dirty="0" smtClean="0"/>
              <a:t> </a:t>
            </a:r>
            <a:r>
              <a:rPr lang="cs-CZ" sz="2400" dirty="0" err="1" smtClean="0"/>
              <a:t>Farbaky</a:t>
            </a:r>
            <a:r>
              <a:rPr lang="cs-CZ" sz="2400" dirty="0" smtClean="0"/>
              <a:t> (</a:t>
            </a:r>
            <a:r>
              <a:rPr lang="cs-CZ" sz="2400" dirty="0" err="1" smtClean="0"/>
              <a:t>ed</a:t>
            </a:r>
            <a:r>
              <a:rPr lang="cs-CZ" sz="2400" dirty="0" smtClean="0"/>
              <a:t>.), </a:t>
            </a:r>
            <a:r>
              <a:rPr lang="cs-CZ" sz="2400" i="1" dirty="0" err="1" smtClean="0"/>
              <a:t>Matthias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Corvinus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the</a:t>
            </a:r>
            <a:r>
              <a:rPr lang="cs-CZ" sz="2400" i="1" dirty="0" smtClean="0"/>
              <a:t> King…</a:t>
            </a:r>
            <a:r>
              <a:rPr lang="cs-CZ" sz="2400" dirty="0" smtClean="0"/>
              <a:t>,</a:t>
            </a:r>
            <a:br>
              <a:rPr lang="cs-CZ" sz="2400" dirty="0" smtClean="0"/>
            </a:br>
            <a:r>
              <a:rPr lang="cs-CZ" sz="2400" dirty="0" smtClean="0"/>
              <a:t> </a:t>
            </a:r>
            <a:r>
              <a:rPr lang="cs-CZ" sz="2400" dirty="0" err="1" smtClean="0"/>
              <a:t>Budapest</a:t>
            </a:r>
            <a:r>
              <a:rPr lang="cs-CZ" sz="2400" dirty="0" smtClean="0"/>
              <a:t> 2008.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571480"/>
            <a:ext cx="4495800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	</a:t>
            </a:r>
            <a:r>
              <a:rPr lang="cs-CZ" sz="2400" dirty="0" err="1" smtClean="0"/>
              <a:t>Péter</a:t>
            </a:r>
            <a:r>
              <a:rPr lang="cs-CZ" sz="2400" dirty="0" smtClean="0"/>
              <a:t> </a:t>
            </a:r>
            <a:r>
              <a:rPr lang="cs-CZ" sz="2400" dirty="0" err="1" smtClean="0"/>
              <a:t>Farbaky</a:t>
            </a:r>
            <a:r>
              <a:rPr lang="cs-CZ" sz="2400" dirty="0" smtClean="0"/>
              <a:t> (</a:t>
            </a:r>
            <a:r>
              <a:rPr lang="cs-CZ" sz="2400" dirty="0" err="1" smtClean="0"/>
              <a:t>ed</a:t>
            </a:r>
            <a:r>
              <a:rPr lang="cs-CZ" sz="2400" dirty="0" smtClean="0"/>
              <a:t>.), </a:t>
            </a:r>
            <a:r>
              <a:rPr lang="cs-CZ" sz="2400" i="1" dirty="0" smtClean="0"/>
              <a:t>Italy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i="1" dirty="0" err="1" smtClean="0"/>
              <a:t>Hungary</a:t>
            </a:r>
            <a:r>
              <a:rPr lang="cs-CZ" sz="2400" dirty="0" smtClean="0"/>
              <a:t>: </a:t>
            </a:r>
            <a:r>
              <a:rPr lang="cs-CZ" sz="2400" i="1" dirty="0" err="1" smtClean="0"/>
              <a:t>Humanism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i="1" dirty="0" err="1" smtClean="0"/>
              <a:t>Art</a:t>
            </a:r>
            <a:r>
              <a:rPr lang="cs-CZ" sz="2400" dirty="0" smtClean="0"/>
              <a:t> in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i="1" dirty="0" err="1" smtClean="0"/>
              <a:t>Early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Renaissance</a:t>
            </a:r>
            <a:r>
              <a:rPr lang="cs-CZ" sz="2400" dirty="0" smtClean="0"/>
              <a:t>. </a:t>
            </a:r>
            <a:r>
              <a:rPr lang="cs-CZ" sz="2400" dirty="0" err="1" smtClean="0"/>
              <a:t>Acts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an</a:t>
            </a:r>
            <a:r>
              <a:rPr lang="cs-CZ" sz="2400" dirty="0" smtClean="0"/>
              <a:t> </a:t>
            </a:r>
            <a:r>
              <a:rPr lang="cs-CZ" sz="2400" dirty="0" err="1" smtClean="0"/>
              <a:t>International</a:t>
            </a:r>
            <a:r>
              <a:rPr lang="cs-CZ" sz="2400" dirty="0" smtClean="0"/>
              <a:t> </a:t>
            </a:r>
            <a:r>
              <a:rPr lang="cs-CZ" sz="2400" dirty="0" err="1" smtClean="0"/>
              <a:t>Conference</a:t>
            </a:r>
            <a:r>
              <a:rPr lang="cs-CZ" sz="2400" dirty="0" smtClean="0"/>
              <a:t>, Florence, </a:t>
            </a:r>
            <a:r>
              <a:rPr lang="cs-CZ" sz="2400" dirty="0" err="1" smtClean="0"/>
              <a:t>Villa</a:t>
            </a:r>
            <a:r>
              <a:rPr lang="cs-CZ" sz="2400" dirty="0" smtClean="0"/>
              <a:t> I </a:t>
            </a:r>
            <a:r>
              <a:rPr lang="cs-CZ" sz="2400" dirty="0" err="1" smtClean="0"/>
              <a:t>Tatti</a:t>
            </a:r>
            <a:r>
              <a:rPr lang="cs-CZ" sz="2400" dirty="0" smtClean="0"/>
              <a:t>, June 6-8, 2007</a:t>
            </a:r>
            <a:endParaRPr lang="cs-CZ" sz="2400" dirty="0"/>
          </a:p>
        </p:txBody>
      </p:sp>
      <p:pic>
        <p:nvPicPr>
          <p:cNvPr id="1026" name="Picture 2" descr="http://www.miniaturaitaliana.com/blog/wp-content/uploads/2009/06/mathia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3630764" cy="5005613"/>
          </a:xfrm>
          <a:prstGeom prst="rect">
            <a:avLst/>
          </a:prstGeom>
          <a:noFill/>
        </p:spPr>
      </p:pic>
      <p:pic>
        <p:nvPicPr>
          <p:cNvPr id="1028" name="Picture 4" descr="http://www0.alibris-static.com/isbn/978067406346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928934"/>
            <a:ext cx="2523250" cy="3495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3428992" y="131762"/>
            <a:ext cx="5715008" cy="1011222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Gottfried</a:t>
            </a:r>
            <a:r>
              <a:rPr lang="cs-CZ" sz="2400" dirty="0" smtClean="0"/>
              <a:t>  </a:t>
            </a:r>
            <a:r>
              <a:rPr lang="cs-CZ" sz="2400" dirty="0" err="1" smtClean="0"/>
              <a:t>Stangler</a:t>
            </a:r>
            <a:r>
              <a:rPr lang="cs-CZ" sz="2400" dirty="0" smtClean="0"/>
              <a:t> (</a:t>
            </a:r>
            <a:r>
              <a:rPr lang="cs-CZ" sz="2400" dirty="0" err="1" smtClean="0"/>
              <a:t>ed</a:t>
            </a:r>
            <a:r>
              <a:rPr lang="cs-CZ" sz="2400" dirty="0" smtClean="0"/>
              <a:t>.), </a:t>
            </a:r>
            <a:r>
              <a:rPr lang="cs-CZ" sz="2400" i="1" dirty="0" err="1" smtClean="0"/>
              <a:t>Matthias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Corvinus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und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die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Renaissance</a:t>
            </a:r>
            <a:r>
              <a:rPr lang="cs-CZ" sz="2400" i="1" dirty="0" smtClean="0"/>
              <a:t> in </a:t>
            </a:r>
            <a:r>
              <a:rPr lang="cs-CZ" sz="2400" i="1" dirty="0" err="1" smtClean="0"/>
              <a:t>Ungarn</a:t>
            </a:r>
            <a:r>
              <a:rPr lang="cs-CZ" sz="2400" i="1" dirty="0" smtClean="0"/>
              <a:t>, 1458- </a:t>
            </a:r>
            <a:r>
              <a:rPr lang="cs-CZ" sz="2400" i="1" dirty="0" smtClean="0"/>
              <a:t>1541</a:t>
            </a:r>
            <a:r>
              <a:rPr lang="cs-CZ" sz="2400" dirty="0" smtClean="0"/>
              <a:t>, </a:t>
            </a:r>
            <a:r>
              <a:rPr lang="cs-CZ" sz="2400" dirty="0" err="1" smtClean="0"/>
              <a:t>Schallaburg</a:t>
            </a:r>
            <a:r>
              <a:rPr lang="cs-CZ" sz="2400" dirty="0" smtClean="0"/>
              <a:t> 1982.</a:t>
            </a:r>
            <a:endParaRPr lang="cs-CZ" sz="2400" dirty="0" smtClean="0"/>
          </a:p>
        </p:txBody>
      </p:sp>
      <p:pic>
        <p:nvPicPr>
          <p:cNvPr id="28675" name="Picture 2" descr="C:\Documents and Settings\Administrator\Dokumenty\Brno\Přednášky a semináře\2011_ZS\Architektura renesance a manýrismu v Záalpí\Obr\P1120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28670"/>
            <a:ext cx="3721100" cy="5322888"/>
          </a:xfrm>
          <a:noFill/>
        </p:spPr>
      </p:pic>
      <p:pic>
        <p:nvPicPr>
          <p:cNvPr id="28676" name="Picture 3" descr="C:\Documents and Settings\Administrator\Dokumenty\Brno\Přednášky a semináře\2011_ZS\Architektura renesance a manýrismu v Záalpí\Obr\P11301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6" y="1357298"/>
            <a:ext cx="4575175" cy="5322888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0723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smtClean="0"/>
              <a:t>Francesco Petrarka </a:t>
            </a:r>
            <a:r>
              <a:rPr lang="cs-CZ" sz="2400" i="1" smtClean="0"/>
              <a:t>De remediis utriusque fortunae </a:t>
            </a:r>
            <a:r>
              <a:rPr lang="cs-CZ" sz="2400" smtClean="0"/>
              <a:t>– </a:t>
            </a:r>
          </a:p>
          <a:p>
            <a:pPr>
              <a:buFontTx/>
              <a:buNone/>
            </a:pPr>
            <a:r>
              <a:rPr lang="cs-CZ" sz="2400" smtClean="0"/>
              <a:t>	zejm. 34. dialog De magnificentia aedium</a:t>
            </a:r>
          </a:p>
          <a:p>
            <a:pPr>
              <a:buFontTx/>
              <a:buNone/>
            </a:pPr>
            <a:r>
              <a:rPr lang="cs-CZ" sz="2400" smtClean="0"/>
              <a:t>	Gaudius a Ratio</a:t>
            </a:r>
          </a:p>
          <a:p>
            <a:pPr>
              <a:buFontTx/>
              <a:buNone/>
            </a:pPr>
            <a:r>
              <a:rPr lang="cs-CZ" sz="2400" smtClean="0"/>
              <a:t>	: </a:t>
            </a:r>
            <a:r>
              <a:rPr lang="cs-CZ" sz="2400" i="1" smtClean="0"/>
              <a:t>Nechť naše domy navýší naši důstojnost, ale neočekávejme, že tak budou činit domy samotné. Nikoliv dům dodává vážnost a úctu pánovi, ale pán svému domu</a:t>
            </a:r>
            <a:r>
              <a:rPr lang="cs-CZ" sz="2400" smtClean="0"/>
              <a:t>. </a:t>
            </a:r>
          </a:p>
          <a:p>
            <a:pPr>
              <a:buFontTx/>
              <a:buNone/>
            </a:pPr>
            <a:r>
              <a:rPr lang="cs-CZ" sz="2400" smtClean="0"/>
              <a:t>	</a:t>
            </a:r>
          </a:p>
          <a:p>
            <a:r>
              <a:rPr lang="cs-CZ" sz="2400" smtClean="0"/>
              <a:t>Aristoteles, </a:t>
            </a:r>
            <a:r>
              <a:rPr lang="cs-CZ" sz="2400" i="1" smtClean="0"/>
              <a:t>Etika Nikomachova </a:t>
            </a:r>
            <a:r>
              <a:rPr lang="cs-CZ" sz="2400" smtClean="0"/>
              <a:t>– </a:t>
            </a:r>
          </a:p>
          <a:p>
            <a:pPr>
              <a:buFontTx/>
              <a:buNone/>
            </a:pPr>
            <a:r>
              <a:rPr lang="cs-CZ" sz="2400" smtClean="0"/>
              <a:t>	megaloprepeia - magnificentia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Matyáš Korvín a renesance v Uhrách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Aristotelo Fioravanti</a:t>
            </a:r>
          </a:p>
          <a:p>
            <a:pPr eaLnBrk="1" hangingPunct="1"/>
            <a:r>
              <a:rPr lang="cs-CZ" smtClean="0"/>
              <a:t>Chimenti Camicia </a:t>
            </a:r>
          </a:p>
          <a:p>
            <a:pPr eaLnBrk="1" hangingPunct="1"/>
            <a:r>
              <a:rPr lang="cs-CZ" smtClean="0"/>
              <a:t>Giovanni Dalmata</a:t>
            </a:r>
          </a:p>
          <a:p>
            <a:pPr eaLnBrk="1" hangingPunct="1"/>
            <a:r>
              <a:rPr lang="cs-CZ" smtClean="0"/>
              <a:t>János Vitéz (Pannonius)</a:t>
            </a:r>
          </a:p>
          <a:p>
            <a:pPr eaLnBrk="1" hangingPunct="1"/>
            <a:r>
              <a:rPr lang="cs-CZ" smtClean="0"/>
              <a:t>Antonio Bonfini</a:t>
            </a:r>
          </a:p>
          <a:p>
            <a:pPr eaLnBrk="1" hangingPunct="1"/>
            <a:r>
              <a:rPr lang="cs-CZ" smtClean="0"/>
              <a:t>Francesco Arrigoni</a:t>
            </a:r>
          </a:p>
          <a:p>
            <a:pPr eaLnBrk="1" hangingPunct="1"/>
            <a:r>
              <a:rPr lang="cs-CZ" smtClean="0"/>
              <a:t>Francesco Bandini </a:t>
            </a:r>
          </a:p>
          <a:p>
            <a:pPr eaLnBrk="1" hangingPunct="1"/>
            <a:endParaRPr lang="cs-CZ" smtClean="0"/>
          </a:p>
        </p:txBody>
      </p:sp>
      <p:pic>
        <p:nvPicPr>
          <p:cNvPr id="6148" name="Picture 2" descr="C:\Documents and Settings\Administrator\Dokumenty\Brno\Přednášky a semináře\2011_ZS\Architektura renesance a manýrismu v Záalpí\Obr\P11305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43488" y="1600200"/>
            <a:ext cx="3248025" cy="4525963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smtClean="0"/>
              <a:t>Antonio Bonfini – 1427-1483)</a:t>
            </a:r>
            <a:endParaRPr lang="cs-CZ" smtClean="0"/>
          </a:p>
          <a:p>
            <a:pPr>
              <a:buFontTx/>
              <a:buNone/>
            </a:pPr>
            <a:r>
              <a:rPr lang="cs-CZ" i="1" smtClean="0"/>
              <a:t>	Rerum Ungaricarum decades</a:t>
            </a:r>
          </a:p>
          <a:p>
            <a:pPr>
              <a:buFontTx/>
              <a:buNone/>
            </a:pPr>
            <a:r>
              <a:rPr lang="cs-CZ" smtClean="0"/>
              <a:t> </a:t>
            </a:r>
          </a:p>
          <a:p>
            <a:r>
              <a:rPr lang="cs-CZ" u="sng" smtClean="0"/>
              <a:t>Francesco Arrigoni</a:t>
            </a:r>
            <a:r>
              <a:rPr lang="cs-CZ" smtClean="0"/>
              <a:t> </a:t>
            </a:r>
          </a:p>
          <a:p>
            <a:pPr>
              <a:buFontTx/>
              <a:buNone/>
            </a:pPr>
            <a:r>
              <a:rPr lang="cs-CZ" b="1" smtClean="0"/>
              <a:t> </a:t>
            </a:r>
            <a:endParaRPr lang="cs-CZ" smtClean="0"/>
          </a:p>
          <a:p>
            <a:r>
              <a:rPr lang="cs-CZ" u="sng" smtClean="0"/>
              <a:t>Francesco Bandidi de Baroncelli</a:t>
            </a:r>
            <a:endParaRPr lang="cs-CZ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Opis </a:t>
            </a:r>
            <a:r>
              <a:rPr lang="cs-CZ" sz="2800" i="1" smtClean="0"/>
              <a:t>Epistolarum libri </a:t>
            </a:r>
            <a:r>
              <a:rPr lang="cs-CZ" sz="2800" smtClean="0"/>
              <a:t>C. Plinia Secunda </a:t>
            </a:r>
            <a:br>
              <a:rPr lang="cs-CZ" sz="2800" smtClean="0"/>
            </a:br>
            <a:r>
              <a:rPr lang="cs-CZ" sz="2800" smtClean="0"/>
              <a:t>s poznámkami Jánose Vitéze</a:t>
            </a:r>
          </a:p>
        </p:txBody>
      </p:sp>
      <p:pic>
        <p:nvPicPr>
          <p:cNvPr id="32771" name="Picture 2" descr="C:\Documents and Settings\Administrator\Dokumenty\Brno\Přednášky a semináře\2011_ZS\Architektura renesance a manýrismu v Záalpí\Obr\P11306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524000"/>
            <a:ext cx="7315200" cy="2176463"/>
          </a:xfrm>
          <a:noFill/>
        </p:spPr>
      </p:pic>
      <p:pic>
        <p:nvPicPr>
          <p:cNvPr id="32772" name="Picture 3" descr="C:\Documents and Settings\Administrator\Dokumenty\Brno\Přednášky a semináře\2011_ZS\Architektura renesance a manýrismu v Záalpí\Obr\P11305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17126" r="17274"/>
          <a:stretch>
            <a:fillRect/>
          </a:stretch>
        </p:blipFill>
        <p:spPr>
          <a:xfrm>
            <a:off x="4419600" y="3946525"/>
            <a:ext cx="3875088" cy="2911475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4495800" y="274638"/>
            <a:ext cx="4191000" cy="868362"/>
          </a:xfrm>
        </p:spPr>
        <p:txBody>
          <a:bodyPr/>
          <a:lstStyle/>
          <a:p>
            <a:r>
              <a:rPr lang="cs-CZ" sz="2400" smtClean="0"/>
              <a:t>Tzv. Liviův kodex J. Vitéze, 1465-1470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3796" name="Picture 2" descr="C:\Documents and Settings\Administrator\Dokumenty\Brno\Přednášky a semináře\2011_ZS\Architektura renesance a manýrismu v Záalpí\Obr\P11305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59288" cy="6858000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Antonio Bonfini, rukopisný překlad Filareteho traktátu  - Averulinus-Kodex, 1486-1489</a:t>
            </a:r>
          </a:p>
        </p:txBody>
      </p:sp>
      <p:sp>
        <p:nvSpPr>
          <p:cNvPr id="34819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4820" name="Picture 2" descr="C:\Documents and Settings\Administrator\Dokumenty\Brno\Přednášky a semináře\2011_ZS\Architektura renesance a manýrismu v Záalpí\Obr\P11306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76400"/>
            <a:ext cx="9144000" cy="4175125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543925" cy="1143000"/>
          </a:xfrm>
        </p:spPr>
        <p:txBody>
          <a:bodyPr/>
          <a:lstStyle/>
          <a:p>
            <a:r>
              <a:rPr lang="cs-CZ" sz="2400" smtClean="0"/>
              <a:t> Pienza (1460-62)  urbanistický koncept pro papeže Pia II. </a:t>
            </a:r>
          </a:p>
        </p:txBody>
      </p:sp>
      <p:pic>
        <p:nvPicPr>
          <p:cNvPr id="35843" name="Zástupný symbol pro obsah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7313" y="1500188"/>
            <a:ext cx="6297612" cy="5715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400" dirty="0" err="1"/>
              <a:t>Federico</a:t>
            </a:r>
            <a:r>
              <a:rPr lang="cs-CZ" sz="2400" dirty="0"/>
              <a:t> </a:t>
            </a:r>
            <a:r>
              <a:rPr lang="cs-CZ" sz="2400" dirty="0" err="1"/>
              <a:t>da</a:t>
            </a:r>
            <a:r>
              <a:rPr lang="cs-CZ" sz="2400" dirty="0"/>
              <a:t> </a:t>
            </a:r>
            <a:r>
              <a:rPr lang="cs-CZ" sz="2400" dirty="0" err="1" smtClean="0"/>
              <a:t>Montefeltro</a:t>
            </a:r>
            <a:r>
              <a:rPr lang="cs-CZ" sz="2400" dirty="0" smtClean="0"/>
              <a:t> (</a:t>
            </a:r>
            <a:r>
              <a:rPr lang="cs-CZ" sz="2400" dirty="0"/>
              <a:t>1420–1482)</a:t>
            </a:r>
          </a:p>
        </p:txBody>
      </p:sp>
      <p:pic>
        <p:nvPicPr>
          <p:cNvPr id="36867" name="Zástupný symbol pro obsah 4" descr="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50" y="785813"/>
            <a:ext cx="4929188" cy="5822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51799" y="1600200"/>
            <a:ext cx="3831401" cy="4525963"/>
          </a:xfrm>
        </p:spPr>
      </p:pic>
      <p:pic>
        <p:nvPicPr>
          <p:cNvPr id="6" name="Picture 2" descr="C:\Documents and Settings\Administrator\Dokumenty\Brno\Přednášky a semináře\2011_ZS\Architektura renesance a manýrismu v Záalpí\Obr\P11306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9854" y="1600200"/>
            <a:ext cx="3253292" cy="4525963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38" y="285750"/>
            <a:ext cx="8229600" cy="2968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400" dirty="0" err="1" smtClean="0"/>
              <a:t>Urbino</a:t>
            </a:r>
            <a:r>
              <a:rPr lang="cs-CZ" sz="2400" dirty="0" smtClean="0"/>
              <a:t>: </a:t>
            </a:r>
            <a:r>
              <a:rPr lang="cs-CZ" sz="2400" dirty="0" err="1" smtClean="0"/>
              <a:t>Palazzo</a:t>
            </a:r>
            <a:r>
              <a:rPr lang="cs-CZ" sz="2400" dirty="0" smtClean="0"/>
              <a:t> </a:t>
            </a:r>
            <a:r>
              <a:rPr lang="cs-CZ" sz="2400" dirty="0" err="1" smtClean="0"/>
              <a:t>Ducale</a:t>
            </a:r>
            <a:endParaRPr lang="cs-CZ" sz="2400" dirty="0"/>
          </a:p>
        </p:txBody>
      </p:sp>
      <p:pic>
        <p:nvPicPr>
          <p:cNvPr id="37891" name="Zástupný symbol pro obsah 4" descr="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357313"/>
            <a:ext cx="4351337" cy="4786312"/>
          </a:xfrm>
        </p:spPr>
      </p:pic>
      <p:pic>
        <p:nvPicPr>
          <p:cNvPr id="37892" name="Zástupný symbol pro obsah 5" descr="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88" y="857250"/>
            <a:ext cx="4000500" cy="56435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4035" name="Zástupný symbol pro obsah 4" descr="02_Palazzo_Ducal02e_at_Urbino(Italy)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64638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0963" name="Zástupný symbol pro obsah 4" descr="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928813"/>
            <a:ext cx="3500438" cy="2751137"/>
          </a:xfrm>
        </p:spPr>
      </p:pic>
      <p:pic>
        <p:nvPicPr>
          <p:cNvPr id="40964" name="Picture 2" descr="C:\Documents and Settings\Administrator\Dokumenty\Brno\Přednášky a semináře\2009_ZS\Obrázky_Architektura 15. století\HPIM64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71900" y="714375"/>
            <a:ext cx="5372100" cy="67151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505200" cy="1173162"/>
          </a:xfrm>
        </p:spPr>
        <p:txBody>
          <a:bodyPr/>
          <a:lstStyle/>
          <a:p>
            <a:pPr eaLnBrk="1" hangingPunct="1"/>
            <a:r>
              <a:rPr lang="cs-CZ" sz="2400" smtClean="0"/>
              <a:t>Hornoitalský sochař, Portrét MK, kolem 1490</a:t>
            </a:r>
          </a:p>
        </p:txBody>
      </p:sp>
      <p:sp>
        <p:nvSpPr>
          <p:cNvPr id="717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172" name="Picture 2" descr="C:\Documents and Settings\Administrator\Dokumenty\Brno\Přednášky a semináře\2011_ZS\Architektura renesance a manýrismu v Záalpí\Obr\P11306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65675" cy="6629400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5059" name="Zástupný symbol pro obsah 4" descr="31 (3)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0163" y="500063"/>
            <a:ext cx="9174163" cy="54292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 err="1" smtClean="0"/>
              <a:t>Sala</a:t>
            </a:r>
            <a:r>
              <a:rPr lang="cs-CZ" sz="2400" dirty="0" smtClean="0"/>
              <a:t> </a:t>
            </a:r>
            <a:r>
              <a:rPr lang="cs-CZ" sz="2400" dirty="0" err="1" smtClean="0"/>
              <a:t>del</a:t>
            </a:r>
            <a:r>
              <a:rPr lang="cs-CZ" sz="2400" dirty="0" smtClean="0"/>
              <a:t> Trono                            Podesta hlavního schodiště </a:t>
            </a:r>
            <a:endParaRPr lang="cs-CZ" sz="2400" dirty="0"/>
          </a:p>
        </p:txBody>
      </p:sp>
      <p:pic>
        <p:nvPicPr>
          <p:cNvPr id="46083" name="Picture 2" descr="C:\Documents and Settings\Administrator\Dokumenty\Brno\Přednášky a semináře\2009_ZS\Obrázky_Architektura 15. století\HPIM64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071563"/>
            <a:ext cx="4357688" cy="4643437"/>
          </a:xfrm>
        </p:spPr>
      </p:pic>
      <p:pic>
        <p:nvPicPr>
          <p:cNvPr id="46084" name="Picture 3" descr="C:\Documents and Settings\Administrator\Dokumenty\Brno\Přednášky a semináře\2009_ZS\Obrázky_Architektura 15. století\HPIM64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86300" y="1785938"/>
            <a:ext cx="4457700" cy="557212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>
          <a:xfrm>
            <a:off x="4071938" y="274638"/>
            <a:ext cx="5072062" cy="1797050"/>
          </a:xfrm>
        </p:spPr>
        <p:txBody>
          <a:bodyPr/>
          <a:lstStyle/>
          <a:p>
            <a:r>
              <a:rPr lang="cs-CZ" sz="2400" smtClean="0"/>
              <a:t>Sala degli Veglie </a:t>
            </a:r>
            <a:br>
              <a:rPr lang="cs-CZ" sz="2400" smtClean="0"/>
            </a:br>
            <a:r>
              <a:rPr lang="cs-CZ" sz="2400" smtClean="0"/>
              <a:t>florentští dekoratéři </a:t>
            </a:r>
            <a:br>
              <a:rPr lang="cs-CZ" sz="2400" smtClean="0"/>
            </a:br>
            <a:r>
              <a:rPr lang="cs-CZ" sz="2400" smtClean="0"/>
              <a:t>Domenico Rosselli, Ambrogio Barocci </a:t>
            </a:r>
          </a:p>
        </p:txBody>
      </p:sp>
      <p:pic>
        <p:nvPicPr>
          <p:cNvPr id="47107" name="Picture 2" descr="C:\Documents and Settings\Administrator\Dokumenty\Brno\Přednášky a semináře\2008_ZS\Architektura 15. století\07_Urbino\28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038600" cy="3028950"/>
          </a:xfrm>
        </p:spPr>
      </p:pic>
      <p:pic>
        <p:nvPicPr>
          <p:cNvPr id="47108" name="Picture 4" descr="C:\Documents and Settings\Administrator\Dokumenty\Brno\Přednášky a semináře\2008_ZS\Architektura 15. století\07_Urbino\28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29000" y="2692400"/>
            <a:ext cx="5718175" cy="4064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cs-CZ" sz="2000" smtClean="0"/>
              <a:t>Villa del Poggio a Caiano (1485-1497)</a:t>
            </a:r>
          </a:p>
        </p:txBody>
      </p:sp>
      <p:sp>
        <p:nvSpPr>
          <p:cNvPr id="8192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1924" name="Picture 2" descr="C:\Documents and Settings\Administrator\Dokumenty\Brno\Přednášky a semináře\2010_LS\Architektura 16. století\01_Konec Quattrocenta\Poggio a Caiano_00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838200"/>
            <a:ext cx="8280400" cy="586740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2947" name="Picture 2" descr="C:\Documents and Settings\Administrator\Dokumenty\Brno\Přednášky a semináře\2010_LS\Architektura 16. století\01_Konec Quattrocenta\Poggio a Caiano_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278313" cy="2895600"/>
          </a:xfrm>
          <a:noFill/>
        </p:spPr>
      </p:pic>
      <p:pic>
        <p:nvPicPr>
          <p:cNvPr id="82948" name="Picture 3" descr="C:\Documents and Settings\Administrator\Dokumenty\Brno\Přednášky a semináře\2010_LS\Architektura 16. století\01_Konec Quattrocenta\Poggio a Caiano_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41738" y="2667000"/>
            <a:ext cx="5402262" cy="4052888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868362"/>
          </a:xfrm>
        </p:spPr>
        <p:txBody>
          <a:bodyPr/>
          <a:lstStyle/>
          <a:p>
            <a:pPr eaLnBrk="1" hangingPunct="1"/>
            <a:r>
              <a:rPr lang="cs-CZ" smtClean="0"/>
              <a:t>Buda - hrad</a:t>
            </a:r>
          </a:p>
        </p:txBody>
      </p:sp>
      <p:pic>
        <p:nvPicPr>
          <p:cNvPr id="48131" name="Picture 2" descr="C:\Documents and Settings\Administrator\Dokumenty\Brno\Přednášky a semináře\2011_ZS\Architektura renesance a manýrismu v Záalpí\Obr\P11401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32300" cy="2819400"/>
          </a:xfrm>
          <a:noFill/>
        </p:spPr>
      </p:pic>
      <p:pic>
        <p:nvPicPr>
          <p:cNvPr id="48132" name="Picture 3" descr="C:\Documents and Settings\Administrator\Dokumenty\Brno\Přednášky a semináře\2011_ZS\Architektura renesance a manýrismu v Záalpí\Obr\P1140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24388" y="1828800"/>
            <a:ext cx="4519612" cy="4724400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9155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9156" name="Picture 3" descr="C:\Documents and Settings\Administrator\Dokumenty\Foto\Budapest\Pešť\HPIM18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16264" r="10716" b="32237"/>
          <a:stretch>
            <a:fillRect/>
          </a:stretch>
        </p:blipFill>
        <p:spPr>
          <a:xfrm>
            <a:off x="0" y="381000"/>
            <a:ext cx="9144000" cy="3971925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0179" name="Picture 2" descr="C:\Documents and Settings\Administrator\Dokumenty\Foto\Budapest\Buda_Hrad\Budínské staré město (1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86575"/>
          </a:xfrm>
          <a:noFill/>
        </p:spPr>
      </p:pic>
      <p:sp>
        <p:nvSpPr>
          <p:cNvPr id="50180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1203" name="Picture 2" descr="C:\Documents and Settings\Administrator\Dokumenty\Foto\Budapest\Buda_Hrad\Hrad (8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56150" cy="3581400"/>
          </a:xfrm>
          <a:noFill/>
        </p:spPr>
      </p:pic>
      <p:pic>
        <p:nvPicPr>
          <p:cNvPr id="51204" name="Picture 3" descr="C:\Documents and Settings\Administrator\Dokumenty\Foto\Budapest\Buda_Hrad\Budínské staré město (57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86238" y="3124200"/>
            <a:ext cx="4957762" cy="3733800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267200" cy="1554162"/>
          </a:xfrm>
        </p:spPr>
        <p:txBody>
          <a:bodyPr/>
          <a:lstStyle/>
          <a:p>
            <a:pPr eaLnBrk="1" hangingPunct="1"/>
            <a:r>
              <a:rPr lang="cs-CZ" sz="2400" smtClean="0"/>
              <a:t>Plán archeologických výzkumů na hradě v Budě</a:t>
            </a:r>
          </a:p>
        </p:txBody>
      </p:sp>
      <p:pic>
        <p:nvPicPr>
          <p:cNvPr id="52227" name="Picture 2" descr="C:\Documents and Settings\Administrator\Dokumenty\Brno\Přednášky a semináře\2011_ZS\Architektura renesance a manýrismu v Záalpí\Obr\P11306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57200"/>
            <a:ext cx="4310063" cy="5486400"/>
          </a:xfrm>
          <a:noFill/>
        </p:spPr>
      </p:pic>
      <p:pic>
        <p:nvPicPr>
          <p:cNvPr id="52228" name="Picture 2" descr="C:\Documents and Settings\Administrator\Dokumenty\Foto\Budapest\Buda_Hrad\Hrad (2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2057400"/>
            <a:ext cx="4343400" cy="3268663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8195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196" name="Picture 2" descr="C:\Documents and Settings\Administrator\Dokumenty\Brno\Přednášky a semináře\2011_ZS\Architektura renesance a manýrismu v Záalpí\Obr\P11306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0"/>
            <a:ext cx="5638800" cy="6908800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3251" name="Picture 2" descr="C:\Documents and Settings\Administrator\Dokumenty\Brno\Přednášky a semináře\2011_ZS\Architektura renesance a manýrismu v Záalpí\Obr\P11401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648200" cy="3276600"/>
          </a:xfrm>
          <a:noFill/>
        </p:spPr>
      </p:pic>
      <p:pic>
        <p:nvPicPr>
          <p:cNvPr id="53252" name="Picture 3" descr="C:\Documents and Settings\Administrator\Dokumenty\Brno\Přednášky a semináře\2011_ZS\Architektura renesance a manýrismu v Záalpí\Obr\P11401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62400" y="2286000"/>
            <a:ext cx="5181600" cy="4819650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4275" name="Picture 2" descr="C:\Documents and Settings\Administrator\Dokumenty\Foto\Budapest\Buda_Hrad\Budínské staré město (2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64138" cy="6858000"/>
          </a:xfrm>
          <a:noFill/>
        </p:spPr>
      </p:pic>
      <p:pic>
        <p:nvPicPr>
          <p:cNvPr id="54276" name="Picture 3" descr="C:\Documents and Settings\Administrator\Dokumenty\Foto\Budapest\Buda_Hrad\Budínské staré město (27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35638" y="2332038"/>
            <a:ext cx="3408362" cy="4525962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5529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5300" name="Picture 2" descr="C:\Documents and Settings\Administrator\Dokumenty\Foto\Budapest\Buda_Hrad\Budínské staré město (2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28600" y="0"/>
            <a:ext cx="9372600" cy="7058025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cs-CZ" sz="2800" smtClean="0"/>
              <a:t>Buda a Budyšín, brána Ortenburgu, 1486</a:t>
            </a:r>
          </a:p>
        </p:txBody>
      </p:sp>
      <p:pic>
        <p:nvPicPr>
          <p:cNvPr id="56323" name="Picture 2" descr="C:\Documents and Settings\Administrator\Dokumenty\Brno\Přednášky a semináře\2011_ZS\Architektura renesance a manýrismu v Záalpí\Obr\P11401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1066800"/>
            <a:ext cx="3429000" cy="5591175"/>
          </a:xfrm>
          <a:noFill/>
        </p:spPr>
      </p:pic>
      <p:pic>
        <p:nvPicPr>
          <p:cNvPr id="56324" name="Picture 2" descr="C:\Documents and Settings\Administrator\Dokumenty\Foto\Budapest\Buda_Hrad\Budínské staré město (2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752600"/>
            <a:ext cx="5260975" cy="3962400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7347" name="Picture 4" descr="C:\Documents and Settings\Administrator\Dokumenty\Brno\Přednášky a semináře\2011_ZS\Architektura renesance a manýrismu v Záalpí\Obr\P11401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1828800"/>
            <a:ext cx="4495800" cy="3613150"/>
          </a:xfrm>
          <a:noFill/>
        </p:spPr>
      </p:pic>
      <p:pic>
        <p:nvPicPr>
          <p:cNvPr id="57348" name="Picture 2" descr="C:\Documents and Settings\Administrator\Dokumenty\Brno\Přednášky a semináře\2011_ZS\Architektura renesance a manýrismu v Záalpí\Obr\P11401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98438"/>
            <a:ext cx="3635375" cy="5927725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>Kamenické detaily z hradního paláce v Budě, kol. 1479</a:t>
            </a:r>
          </a:p>
        </p:txBody>
      </p:sp>
      <p:pic>
        <p:nvPicPr>
          <p:cNvPr id="58371" name="Picture 3" descr="C:\Documents and Settings\Administrator\Dokumenty\Brno\Přednášky a semináře\2011_ZS\Architektura renesance a manýrismu v Záalpí\Obr\P1130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1371600"/>
            <a:ext cx="4040188" cy="5102225"/>
          </a:xfrm>
          <a:noFill/>
        </p:spPr>
      </p:pic>
      <p:pic>
        <p:nvPicPr>
          <p:cNvPr id="58372" name="Picture 4" descr="C:\Documents and Settings\Administrator\Dokumenty\Brno\Přednášky a semináře\2011_ZS\Architektura renesance a manýrismu v Záalpí\Obr\P11305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219200"/>
            <a:ext cx="3733800" cy="5308600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59395" name="Picture 2" descr="C:\Documents and Settings\Administrator\Dokumenty\Brno\Přednášky a semináře\2011_ZS\Architektura renesance a manýrismu v Záalpí\Obr\P11306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971800"/>
            <a:ext cx="3602038" cy="3581400"/>
          </a:xfrm>
          <a:noFill/>
        </p:spPr>
      </p:pic>
      <p:pic>
        <p:nvPicPr>
          <p:cNvPr id="59396" name="Picture 3" descr="C:\Documents and Settings\Administrator\Dokumenty\Brno\Přednášky a semináře\2011_ZS\Architektura renesance a manýrismu v Záalpí\Obr\P11306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47700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4" descr="C:\Documents and Settings\Administrator\Dokumenty\Brno\Přednášky a semináře\2011_ZS\Architektura renesance a manýrismu v Záalpí\Obr\P11306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0" y="1905000"/>
            <a:ext cx="3622675" cy="4525963"/>
          </a:xfr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60419" name="Picture 2" descr="C:\Documents and Settings\Administrator\Dokumenty\Brno\Přednášky a semináře\2011_ZS\Architektura renesance a manýrismu v Záalpí\Obr\P1130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738" y="838200"/>
            <a:ext cx="5122862" cy="5078413"/>
          </a:xfrm>
          <a:noFill/>
        </p:spPr>
      </p:pic>
      <p:pic>
        <p:nvPicPr>
          <p:cNvPr id="60420" name="Picture 3" descr="C:\Documents and Settings\Administrator\Dokumenty\Brno\Přednášky a semináře\2011_ZS\Architektura renesance a manýrismu v Záalpí\Obr\P11306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5450" y="385763"/>
            <a:ext cx="3333750" cy="5740400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61443" name="Picture 2" descr="C:\Documents and Settings\Administrator\Dokumenty\Brno\Přednášky a semináře\2011_ZS\Architektura renesance a manýrismu v Záalpí\Obr\P11306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8200"/>
            <a:ext cx="4572000" cy="5362575"/>
          </a:xfrm>
          <a:noFill/>
        </p:spPr>
      </p:pic>
      <p:pic>
        <p:nvPicPr>
          <p:cNvPr id="61444" name="Picture 3" descr="C:\Documents and Settings\Administrator\Dokumenty\Brno\Přednášky a semináře\2011_ZS\Architektura renesance a manýrismu v Záalpí\Obr\P11306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905000"/>
            <a:ext cx="4038600" cy="3268663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cs-CZ" sz="2400" smtClean="0"/>
              <a:t>Sochy Diany, Herkula a Venuše (?) – palác v Budě</a:t>
            </a:r>
          </a:p>
        </p:txBody>
      </p:sp>
      <p:pic>
        <p:nvPicPr>
          <p:cNvPr id="62467" name="Picture 2" descr="C:\Documents and Settings\Administrator\Dokumenty\Brno\Přednášky a semináře\2011_ZS\Architektura renesance a manýrismu v Záalpí\Obr\P11401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43000"/>
            <a:ext cx="4876800" cy="4441825"/>
          </a:xfrm>
          <a:noFill/>
        </p:spPr>
      </p:pic>
      <p:pic>
        <p:nvPicPr>
          <p:cNvPr id="62468" name="Picture 5" descr="C:\Documents and Settings\Administrator\Dokumenty\Brno\Přednášky a semináře\2011_ZS\Architektura renesance a manýrismu v Záalpí\Obr\P11306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2971800"/>
            <a:ext cx="4038600" cy="3127375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921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220" name="Picture 2" descr="C:\Documents and Settings\Administrator\Dokumenty\Brno\Přednášky a semináře\2011_ZS\Architektura renesance a manýrismu v Záalpí\Obr\P11306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0"/>
            <a:ext cx="6934200" cy="6816725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962400" cy="1630362"/>
          </a:xfrm>
        </p:spPr>
        <p:txBody>
          <a:bodyPr/>
          <a:lstStyle/>
          <a:p>
            <a:r>
              <a:rPr lang="cs-CZ" sz="2000" smtClean="0"/>
              <a:t>Madona s dítětem z kostela </a:t>
            </a:r>
            <a:br>
              <a:rPr lang="cs-CZ" sz="2000" smtClean="0"/>
            </a:br>
            <a:r>
              <a:rPr lang="cs-CZ" sz="2000" smtClean="0"/>
              <a:t>P. Marie na budínském hradě, poslední čtvrtina 15. století</a:t>
            </a:r>
          </a:p>
        </p:txBody>
      </p:sp>
      <p:pic>
        <p:nvPicPr>
          <p:cNvPr id="63491" name="Picture 2" descr="C:\Documents and Settings\Administrator\Dokumenty\Brno\Přednášky a semináře\2011_ZS\Architektura renesance a manýrismu v Záalpí\Obr\P11306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28600"/>
            <a:ext cx="4279900" cy="6096000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4876800" cy="2316162"/>
          </a:xfrm>
        </p:spPr>
        <p:txBody>
          <a:bodyPr/>
          <a:lstStyle/>
          <a:p>
            <a:r>
              <a:rPr lang="cs-CZ" sz="2400" smtClean="0"/>
              <a:t>Bertoldo di Giovanni (z Florencie), Štítonoš z budínského paláce, bronz, kolem 1490</a:t>
            </a:r>
          </a:p>
        </p:txBody>
      </p:sp>
      <p:pic>
        <p:nvPicPr>
          <p:cNvPr id="64515" name="Picture 2" descr="C:\Documents and Settings\Administrator\Dokumenty\Brno\Přednášky a semináře\2011_ZS\Architektura renesance a manýrismu v Záalpí\Obr\P11306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114800" cy="6962775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65539" name="Picture 2" descr="C:\Documents and Settings\Administrator\Dokumenty\Brno\Přednášky a semináře\2011_ZS\Architektura renesance a manýrismu v Záalpí\Obr\P11306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841625" cy="6596063"/>
          </a:xfrm>
          <a:noFill/>
        </p:spPr>
      </p:pic>
      <p:pic>
        <p:nvPicPr>
          <p:cNvPr id="65540" name="Picture 4" descr="C:\Documents and Settings\Administrator\Dokumenty\Brno\Přednášky a semináře\2011_ZS\Architektura renesance a manýrismu v Záalpí\Obr\P11306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57550" y="1676400"/>
            <a:ext cx="5886450" cy="3679825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6656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66564" name="Picture 2" descr="C:\Documents and Settings\Administrator\Dokumenty\Brno\Přednášky a semináře\2011_ZS\Architektura renesance a manýrismu v Záalpí\Obr\P11306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088" y="304800"/>
            <a:ext cx="9078912" cy="5867400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>
          <a:xfrm>
            <a:off x="4267200" y="304800"/>
            <a:ext cx="4648200" cy="1858963"/>
          </a:xfrm>
        </p:spPr>
        <p:txBody>
          <a:bodyPr/>
          <a:lstStyle/>
          <a:p>
            <a:r>
              <a:rPr lang="cs-CZ" sz="2800" b="1" smtClean="0"/>
              <a:t>Diósgyör</a:t>
            </a:r>
            <a:r>
              <a:rPr lang="cs-CZ" sz="2800" smtClean="0"/>
              <a:t> – hrad; </a:t>
            </a:r>
            <a:br>
              <a:rPr lang="cs-CZ" sz="2800" smtClean="0"/>
            </a:br>
            <a:r>
              <a:rPr lang="cs-CZ" sz="2800" smtClean="0"/>
              <a:t>Madona (Giovanni Dalmata)</a:t>
            </a:r>
          </a:p>
        </p:txBody>
      </p:sp>
      <p:pic>
        <p:nvPicPr>
          <p:cNvPr id="67587" name="Picture 2" descr="C:\Documents and Settings\Administrator\Dokumenty\Brno\Přednášky a semináře\2011_ZS\Architektura renesance a manýrismu v Záalpí\Obr\P11306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800"/>
            <a:ext cx="4038600" cy="2360613"/>
          </a:xfrm>
          <a:noFill/>
        </p:spPr>
      </p:pic>
      <p:pic>
        <p:nvPicPr>
          <p:cNvPr id="67588" name="Picture 3" descr="C:\Documents and Settings\Administrator\Dokumenty\Brno\Přednášky a semináře\2011_ZS\Architektura renesance a manýrismu v Záalpí\Obr\P11306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124200" y="2881313"/>
            <a:ext cx="6019800" cy="3976687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>
          <a:xfrm>
            <a:off x="381000" y="0"/>
            <a:ext cx="3886200" cy="944563"/>
          </a:xfrm>
        </p:spPr>
        <p:txBody>
          <a:bodyPr/>
          <a:lstStyle/>
          <a:p>
            <a:pPr eaLnBrk="1" hangingPunct="1"/>
            <a:r>
              <a:rPr lang="cs-CZ" sz="2800" smtClean="0"/>
              <a:t>Visegrád</a:t>
            </a:r>
          </a:p>
        </p:txBody>
      </p:sp>
      <p:pic>
        <p:nvPicPr>
          <p:cNvPr id="68611" name="Picture 2" descr="C:\Documents and Settings\Administrator\Dokumenty\Foto\Budapest\Visegrá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28600"/>
            <a:ext cx="4451350" cy="3352800"/>
          </a:xfrm>
          <a:noFill/>
        </p:spPr>
      </p:pic>
      <p:pic>
        <p:nvPicPr>
          <p:cNvPr id="68612" name="Picture 3" descr="C:\Documents and Settings\Administrator\Dokumenty\Brno\Přednášky a semináře\2011_ZS\Architektura renesance a manýrismu v Záalpí\Obr\P11306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" y="1219200"/>
            <a:ext cx="4487863" cy="2282825"/>
          </a:xfrm>
          <a:noFill/>
        </p:spPr>
      </p:pic>
      <p:pic>
        <p:nvPicPr>
          <p:cNvPr id="68613" name="Picture 4" descr="C:\Documents and Settings\Administrator\Dokumenty\Brno\Přednášky a semináře\2011_ZS\Architektura renesance a manýrismu v Záalpí\Obr\P11306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886200"/>
            <a:ext cx="7396163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69635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69636" name="Picture 2" descr="C:\Documents and Settings\Administrator\Dokumenty\Brno\Přednášky a semináře\2011_ZS\Architektura renesance a manýrismu v Záalpí\Obr\P11306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813" y="838200"/>
            <a:ext cx="8993187" cy="4800600"/>
          </a:xfr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0659" name="Picture 2" descr="C:\Documents and Settings\Administrator\Dokumenty\Brno\Přednášky a semináře\2011_ZS\Architektura renesance a manýrismu v Záalpí\Obr\P11306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395288"/>
            <a:ext cx="1752600" cy="6462712"/>
          </a:xfrm>
          <a:noFill/>
        </p:spPr>
      </p:pic>
      <p:pic>
        <p:nvPicPr>
          <p:cNvPr id="70660" name="Picture 3" descr="C:\Documents and Settings\Administrator\Dokumenty\Brno\Přednášky a semináře\2011_ZS\Architektura renesance a manýrismu v Záalpí\Obr\P11306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b="65375"/>
          <a:stretch>
            <a:fillRect/>
          </a:stretch>
        </p:blipFill>
        <p:spPr>
          <a:xfrm>
            <a:off x="3962400" y="1447800"/>
            <a:ext cx="4114800" cy="5253038"/>
          </a:xfr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Fiesole, Chiesa Badia , kolem 1460</a:t>
            </a:r>
          </a:p>
        </p:txBody>
      </p:sp>
      <p:pic>
        <p:nvPicPr>
          <p:cNvPr id="71683" name="Picture 3" descr="C:\Documents and Settings\Administrator\Dokumenty\Brno\Přednášky a semináře\2009_ZS\Obrázky_Architektura 15. století\HPIM64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36650" y="1220788"/>
            <a:ext cx="7199313" cy="54229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>
          <a:xfrm>
            <a:off x="4929188" y="1214438"/>
            <a:ext cx="4214812" cy="5826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smtClean="0"/>
              <a:t>Michelozzo di Bartolomeo, Florencie, SS. Annunziata, kol. 1450</a:t>
            </a:r>
            <a:br>
              <a:rPr lang="cs-CZ" sz="2400" smtClean="0"/>
            </a:br>
            <a:r>
              <a:rPr lang="cs-CZ" sz="2400" smtClean="0"/>
              <a:t/>
            </a:r>
            <a:br>
              <a:rPr lang="cs-CZ" sz="2400" smtClean="0"/>
            </a:br>
            <a:r>
              <a:rPr lang="cs-CZ" sz="2400" smtClean="0"/>
              <a:t>Michelozzo di Bartolomeo, Florencie, S. Miniato, oltář, 1448</a:t>
            </a:r>
          </a:p>
        </p:txBody>
      </p:sp>
      <p:pic>
        <p:nvPicPr>
          <p:cNvPr id="72707" name="Picture 3" descr="C:\Documents and Settings\Administrator\Dokumenty\Brno\Přednášky a semináře\2009_ZS\Obrázky_Architektura 15. století\HPIM64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29188" cy="3711575"/>
          </a:xfrm>
        </p:spPr>
      </p:pic>
      <p:pic>
        <p:nvPicPr>
          <p:cNvPr id="72708" name="Picture 4" descr="C:\Documents and Settings\Administrator\Dokumenty\Brno\Přednášky a semináře\2009_ZS\Obrázky_Architektura 15. století\HPIM6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02125" y="3357563"/>
            <a:ext cx="4841875" cy="35004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096962"/>
          </a:xfrm>
        </p:spPr>
        <p:txBody>
          <a:bodyPr/>
          <a:lstStyle/>
          <a:p>
            <a:pPr eaLnBrk="1" hangingPunct="1"/>
            <a:r>
              <a:rPr lang="cs-CZ" sz="3200" smtClean="0"/>
              <a:t>Jan Hunyadi</a:t>
            </a:r>
          </a:p>
        </p:txBody>
      </p:sp>
      <p:pic>
        <p:nvPicPr>
          <p:cNvPr id="10243" name="Picture 2" descr="C:\Documents and Settings\Administrator\Dokumenty\Brno\Přednášky a semináře\2011_ZS\Architektura renesance a manýrismu v Záalpí\Obr\P11306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800"/>
            <a:ext cx="4611688" cy="5943600"/>
          </a:xfrm>
          <a:noFill/>
        </p:spPr>
      </p:pic>
      <p:pic>
        <p:nvPicPr>
          <p:cNvPr id="10244" name="Picture 3" descr="C:\Documents and Settings\Administrator\Dokumenty\Brno\Přednášky a semináře\2011_ZS\Architektura renesance a manýrismu v Záalpí\Obr\P11306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0" y="1524000"/>
            <a:ext cx="3284538" cy="4525963"/>
          </a:xfr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smtClean="0"/>
              <a:t>Visegrád, Lví a Herkulova kašna, 1473, 1484</a:t>
            </a:r>
          </a:p>
        </p:txBody>
      </p:sp>
      <p:pic>
        <p:nvPicPr>
          <p:cNvPr id="75779" name="Picture 2" descr="C:\Documents and Settings\Administrator\Dokumenty\Brno\Přednášky a semináře\2011_ZS\Architektura renesance a manýrismu v Záalpí\Obr\P1140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81600" y="990600"/>
            <a:ext cx="3702050" cy="5257800"/>
          </a:xfrm>
          <a:noFill/>
        </p:spPr>
      </p:pic>
      <p:pic>
        <p:nvPicPr>
          <p:cNvPr id="75780" name="Picture 3" descr="C:\Documents and Settings\Administrator\Dokumenty\Brno\Přednášky a semináře\2011_ZS\Architektura renesance a manýrismu v Záalpí\Obr\P11305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990600"/>
            <a:ext cx="3921125" cy="5334000"/>
          </a:xfr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>Detail z Herkulovy a Lví kašny ve Visegrádu, 1484; 1473</a:t>
            </a:r>
          </a:p>
        </p:txBody>
      </p:sp>
      <p:pic>
        <p:nvPicPr>
          <p:cNvPr id="76803" name="Picture 2" descr="C:\Documents and Settings\Administrator\Dokumenty\Brno\Přednášky a semináře\2011_ZS\Architektura renesance a manýrismu v Záalpí\Obr\P11305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295400"/>
            <a:ext cx="4191000" cy="5199063"/>
          </a:xfrm>
          <a:noFill/>
        </p:spPr>
      </p:pic>
      <p:pic>
        <p:nvPicPr>
          <p:cNvPr id="76804" name="Picture 3" descr="C:\Documents and Settings\Administrator\Dokumenty\Brno\Přednášky a semináře\2011_ZS\Architektura renesance a manýrismu v Záalpí\Obr\P11305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19200"/>
            <a:ext cx="3386138" cy="5310188"/>
          </a:xfr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7827" name="Picture 2" descr="C:\Documents and Settings\Administrator\Dokumenty\Brno\Přednášky a semináře\2011_ZS\Architektura renesance a manýrismu v Záalpí\Obr\P11306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2057400"/>
            <a:ext cx="3505200" cy="4525963"/>
          </a:xfrm>
          <a:noFill/>
        </p:spPr>
      </p:pic>
      <p:pic>
        <p:nvPicPr>
          <p:cNvPr id="77828" name="Picture 3" descr="C:\Documents and Settings\Administrator\Dokumenty\Brno\Přednášky a semináře\2011_ZS\Architektura renesance a manýrismu v Záalpí\Obr\P11306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85800"/>
            <a:ext cx="5192713" cy="3505200"/>
          </a:xfr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Madona z Visegrádu</a:t>
            </a:r>
            <a:r>
              <a:rPr lang="cs-CZ" sz="2800" smtClean="0"/>
              <a:t> – 1485 – Giovanni Ricci</a:t>
            </a:r>
          </a:p>
        </p:txBody>
      </p:sp>
      <p:sp>
        <p:nvSpPr>
          <p:cNvPr id="7885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8852" name="Picture 2" descr="C:\Documents and Settings\Administrator\Dokumenty\Brno\Přednášky a semináře\2011_ZS\Architektura renesance a manýrismu v Záalpí\Obr\P11305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828800"/>
            <a:ext cx="8686800" cy="4283075"/>
          </a:xfr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79875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9876" name="Picture 2" descr="C:\Documents and Settings\Administrator\Dokumenty\Brno\Přednášky a semináře\2011_ZS\Architektura renesance a manýrismu v Záalpí\Obr\P11305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0"/>
            <a:ext cx="4724400" cy="6881813"/>
          </a:xfr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505200" cy="1173162"/>
          </a:xfrm>
        </p:spPr>
        <p:txBody>
          <a:bodyPr/>
          <a:lstStyle/>
          <a:p>
            <a:r>
              <a:rPr lang="cs-CZ" sz="2400" smtClean="0"/>
              <a:t>Desiderius da Settignano – Madona</a:t>
            </a:r>
          </a:p>
        </p:txBody>
      </p:sp>
      <p:sp>
        <p:nvSpPr>
          <p:cNvPr id="8089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80900" name="Picture 2" descr="C:\Documents and Settings\Administrator\Dokumenty\Brno\Přednášky a semináře\2011_ZS\Architektura renesance a manýrismu v Záalpí\Obr\P11306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2400"/>
            <a:ext cx="4816475" cy="6248400"/>
          </a:xfr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Šíření „korvínského stylu“</a:t>
            </a:r>
          </a:p>
        </p:txBody>
      </p:sp>
      <p:sp>
        <p:nvSpPr>
          <p:cNvPr id="83971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83972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352800" cy="2697162"/>
          </a:xfrm>
        </p:spPr>
        <p:txBody>
          <a:bodyPr/>
          <a:lstStyle/>
          <a:p>
            <a:r>
              <a:rPr lang="cs-CZ" sz="2000" dirty="0" smtClean="0"/>
              <a:t>Tabernákly z </a:t>
            </a:r>
            <a:r>
              <a:rPr lang="cs-CZ" sz="2000" dirty="0" err="1" smtClean="0"/>
              <a:t>Peště</a:t>
            </a:r>
            <a:r>
              <a:rPr lang="cs-CZ" sz="2000" dirty="0" smtClean="0"/>
              <a:t>, </a:t>
            </a:r>
            <a:br>
              <a:rPr lang="cs-CZ" sz="2000" dirty="0" smtClean="0"/>
            </a:br>
            <a:r>
              <a:rPr lang="cs-CZ" sz="2000" dirty="0" smtClean="0"/>
              <a:t>po 1500 </a:t>
            </a:r>
            <a:br>
              <a:rPr lang="cs-CZ" sz="2000" dirty="0" smtClean="0"/>
            </a:br>
            <a:r>
              <a:rPr lang="cs-CZ" sz="2000" dirty="0" smtClean="0"/>
              <a:t>(katedrála,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err="1" smtClean="0"/>
              <a:t>Belvárošský</a:t>
            </a:r>
            <a:r>
              <a:rPr lang="cs-CZ" sz="2000" dirty="0" smtClean="0"/>
              <a:t> </a:t>
            </a:r>
            <a:r>
              <a:rPr lang="cs-CZ" sz="2000" dirty="0" smtClean="0"/>
              <a:t>farní </a:t>
            </a:r>
            <a:r>
              <a:rPr lang="cs-CZ" sz="2000" dirty="0" smtClean="0"/>
              <a:t>kostel) </a:t>
            </a:r>
          </a:p>
        </p:txBody>
      </p:sp>
      <p:pic>
        <p:nvPicPr>
          <p:cNvPr id="84995" name="Picture 2" descr="C:\Documents and Settings\Administrator\Dokumenty\Brno\Přednášky a semináře\2011_ZS\Architektura renesance a manýrismu v Záalpí\Obr\P11100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305425" cy="6858000"/>
          </a:xfr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9000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dirty="0" smtClean="0"/>
              <a:t>Pešť, </a:t>
            </a:r>
            <a:r>
              <a:rPr lang="cs-CZ" sz="2400" dirty="0" err="1" smtClean="0"/>
              <a:t>Belvárošský</a:t>
            </a:r>
            <a:r>
              <a:rPr lang="cs-CZ" sz="2400" dirty="0" smtClean="0"/>
              <a:t> kostel, tzv. </a:t>
            </a:r>
            <a:r>
              <a:rPr lang="cs-CZ" sz="2400" dirty="0" err="1" smtClean="0"/>
              <a:t>Nagyrévi</a:t>
            </a:r>
            <a:r>
              <a:rPr lang="cs-CZ" sz="2400" dirty="0" smtClean="0"/>
              <a:t> tabernákl, 1503-1506</a:t>
            </a:r>
          </a:p>
        </p:txBody>
      </p:sp>
      <p:pic>
        <p:nvPicPr>
          <p:cNvPr id="86019" name="Picture 4" descr="C:\Documents and Settings\Administrator\Dokumenty\Foto\Budapest\Pešť\Belvárošský kostel\HPIM17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0"/>
            <a:ext cx="5164138" cy="6858000"/>
          </a:xfrm>
          <a:noFill/>
        </p:spPr>
      </p:pic>
      <p:pic>
        <p:nvPicPr>
          <p:cNvPr id="86020" name="Picture 5" descr="C:\Documents and Settings\Administrator\Dokumenty\Foto\Budapest\Pešť\Belvárošský kostel\HPIM18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371600"/>
            <a:ext cx="4038600" cy="3041650"/>
          </a:xfr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7043" name="Picture 2" descr="C:\Documents and Settings\Administrator\Dokumenty\Foto\Budapest\Pešť\Belvárošský kostel\HPIM17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856163" cy="3657600"/>
          </a:xfrm>
          <a:noFill/>
        </p:spPr>
      </p:pic>
      <p:pic>
        <p:nvPicPr>
          <p:cNvPr id="87044" name="Picture 3" descr="C:\Documents and Settings\Administrator\Dokumenty\Foto\Budapest\Pešť\Belvárošský kostel\HPIM17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7838" y="3200400"/>
            <a:ext cx="4856162" cy="365760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cs-CZ" sz="2400" smtClean="0"/>
              <a:t>Hrad Vajdahunyad</a:t>
            </a:r>
          </a:p>
        </p:txBody>
      </p:sp>
      <p:sp>
        <p:nvSpPr>
          <p:cNvPr id="11267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1268" name="Picture 2" descr="C:\Documents and Settings\Administrator\Dokumenty\Brno\Přednášky a semináře\2011_ZS\Architektura renesance a manýrismu v Záalpí\Obr\P11306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914400"/>
            <a:ext cx="7620000" cy="5715000"/>
          </a:xfr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8067" name="Picture 3" descr="C:\Documents and Settings\Administrator\Dokumenty\Foto\Budapest\Pešť\Belvárošský kostel\HPIM17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231462">
            <a:off x="1746250" y="39688"/>
            <a:ext cx="5443538" cy="7227887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9091" name="Picture 2" descr="C:\Documents and Settings\Administrator\Dokumenty\Foto\Budapest\Pešť\Belvárošský kostel\HPIM17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800"/>
            <a:ext cx="4075113" cy="5410200"/>
          </a:xfrm>
          <a:noFill/>
        </p:spPr>
      </p:pic>
      <p:pic>
        <p:nvPicPr>
          <p:cNvPr id="89092" name="Picture 3" descr="C:\Documents and Settings\Administrator\Dokumenty\Foto\Budapest\Pešť\Belvárošský kostel\HPIM17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1676400"/>
            <a:ext cx="4654550" cy="3505200"/>
          </a:xfr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90115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0116" name="Picture 2" descr="C:\Documents and Settings\Administrator\Dokumenty\Foto\Budapest\Pešť\Belvárošský kostel\HPIM18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05900" cy="6858000"/>
          </a:xfr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Ostřihom</a:t>
            </a:r>
            <a:endParaRPr lang="cs-CZ" dirty="0" smtClean="0"/>
          </a:p>
        </p:txBody>
      </p:sp>
      <p:pic>
        <p:nvPicPr>
          <p:cNvPr id="91139" name="Picture 2" descr="D:\Ostřihom 25.6.09\P101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6675" y="1357298"/>
            <a:ext cx="9210675" cy="5181600"/>
          </a:xfr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2163" name="Picture 2" descr="C:\Documents and Settings\Administrator\Dokumenty\Brno\Přednášky a semináře\2011_ZS\Architektura renesance a manýrismu v Záalpí\Obr\P11101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033963" cy="3124200"/>
          </a:xfrm>
          <a:noFill/>
        </p:spPr>
      </p:pic>
      <p:pic>
        <p:nvPicPr>
          <p:cNvPr id="92164" name="Picture 2" descr="C:\Documents and Settings\Administrator\Dokumenty\Brno\Přednášky a semináře\2011_ZS\Architektura renesance a manýrismu v Záalpí\Obr\P1140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2133600"/>
            <a:ext cx="4038600" cy="4475163"/>
          </a:xfr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93187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3188" name="Picture 2" descr="C:\Documents and Settings\Administrator\Dokumenty\Brno\Přednášky a semináře\2011_ZS\Architektura renesance a manýrismu v Záalpí\Obr\P10009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4663" y="609600"/>
            <a:ext cx="8669337" cy="4876800"/>
          </a:xfr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cs-CZ" sz="2800" dirty="0" smtClean="0"/>
              <a:t>Ostřihom, </a:t>
            </a:r>
            <a:r>
              <a:rPr lang="cs-CZ" sz="2800" dirty="0" err="1" smtClean="0"/>
              <a:t>Bákoczyho</a:t>
            </a:r>
            <a:r>
              <a:rPr lang="cs-CZ" sz="2800" dirty="0" smtClean="0"/>
              <a:t> kaple</a:t>
            </a:r>
            <a:endParaRPr lang="cs-CZ" sz="2800" dirty="0" smtClean="0"/>
          </a:p>
        </p:txBody>
      </p:sp>
      <p:pic>
        <p:nvPicPr>
          <p:cNvPr id="94211" name="Picture 2" descr="C:\Documents and Settings\Administrator\Dokumenty\Brno\Přednášky a semináře\2011_ZS\Architektura renesance a manýrismu v Záalpí\Bialostocki\P11101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143000"/>
            <a:ext cx="3836988" cy="5105400"/>
          </a:xfrm>
          <a:noFill/>
        </p:spPr>
      </p:pic>
      <p:pic>
        <p:nvPicPr>
          <p:cNvPr id="94212" name="Picture 3" descr="C:\Documents and Settings\Administrator\Dokumenty\Brno\Přednášky a semináře\2011_ZS\Architektura renesance a manýrismu v Záalpí\Bialostocki\P1110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57800" y="1143000"/>
            <a:ext cx="2986088" cy="5105400"/>
          </a:xfr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95235" name="Picture 2" descr="C:\Documents and Settings\Administrator\Dokumenty\Brno\Přednášky a semináře\2011_ZS\Architektura renesance a manýrismu v Záalpí\Bialostocki\P1110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066800"/>
            <a:ext cx="3802063" cy="5059363"/>
          </a:xfrm>
          <a:noFill/>
        </p:spPr>
      </p:pic>
      <p:pic>
        <p:nvPicPr>
          <p:cNvPr id="95236" name="Picture 3" descr="C:\Documents and Settings\Administrator\Dokumenty\Brno\Přednášky a semináře\2011_ZS\Architektura renesance a manýrismu v Záalpí\Obr\P11401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762000"/>
            <a:ext cx="3605213" cy="5364163"/>
          </a:xfr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6259" name="Picture 2" descr="C:\Documents and Settings\Administrator\Dokumenty\Brno\Přednášky a semináře\2011_ZS\Architektura renesance a manýrismu v Záalpí\Obr\P11306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831975"/>
            <a:ext cx="4038600" cy="4062413"/>
          </a:xfrm>
          <a:noFill/>
        </p:spPr>
      </p:pic>
      <p:pic>
        <p:nvPicPr>
          <p:cNvPr id="96260" name="Picture 3" descr="C:\Documents and Settings\Administrator\Dokumenty\Brno\Přednášky a semináře\2011_ZS\Architektura renesance a manýrismu v Záalpí\Obr\P11306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96938" y="1600200"/>
            <a:ext cx="3159125" cy="4525963"/>
          </a:xfr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97283" name="Picture 2" descr="C:\Documents and Settings\Administrator\Dokumenty\Brno\Přednášky a semináře\2011_ZS\Architektura renesance a manýrismu v Záalpí\Obr\P11306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61007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3" descr="C:\Documents and Settings\Administrator\Dokumenty\Brno\Přednášky a semináře\2011_ZS\Architektura renesance a manýrismu v Záalpí\Obr\P11306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2332038"/>
            <a:ext cx="3683000" cy="4525962"/>
          </a:xfrm>
          <a:noFill/>
        </p:spPr>
      </p:pic>
      <p:pic>
        <p:nvPicPr>
          <p:cNvPr id="97285" name="Picture 4" descr="C:\Documents and Settings\Administrator\Dokumenty\Brno\Přednášky a semináře\2011_ZS\Architektura renesance a manýrismu v Záalpí\Obr\P11306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24400" y="2332038"/>
            <a:ext cx="3848100" cy="4525962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b="1" smtClean="0"/>
              <a:t>Portrétní medailony</a:t>
            </a:r>
            <a:r>
              <a:rPr lang="cs-CZ" sz="2800" smtClean="0"/>
              <a:t> – MK a Beatrice Arragonská, Giovanni Cristoforo Romano, před 1480</a:t>
            </a:r>
          </a:p>
        </p:txBody>
      </p:sp>
      <p:sp>
        <p:nvSpPr>
          <p:cNvPr id="1229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2292" name="Picture 2" descr="C:\Documents and Settings\Administrator\Dokumenty\Brno\Přednášky a semináře\2011_ZS\Architektura renesance a manýrismu v Záalpí\Obr\P11306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295400"/>
            <a:ext cx="7239000" cy="5345113"/>
          </a:xfr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8307" name="Picture 3" descr="C:\Documents and Settings\Administrator\Dokumenty\Brno\Přednášky a semináře\2011_ZS\Architektura renesance a manýrismu v Záalpí\Obr\P11306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1752600"/>
            <a:ext cx="4038600" cy="4243388"/>
          </a:xfrm>
          <a:noFill/>
        </p:spPr>
      </p:pic>
      <p:pic>
        <p:nvPicPr>
          <p:cNvPr id="98308" name="Picture 2" descr="C:\Documents and Settings\Administrator\Dokumenty\Brno\Přednášky a semináře\2011_ZS\Architektura renesance a manýrismu v Záalpí\Obr\P11101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609600"/>
            <a:ext cx="4302125" cy="5867400"/>
          </a:xfr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9331" name="Picture 2" descr="C:\Documents and Settings\Administrator\Dokumenty\Brno\Přednášky a semináře\2011_ZS\Architektura renesance a manýrismu v Záalpí\Obr\P11101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838200"/>
            <a:ext cx="4743450" cy="5314950"/>
          </a:xfrm>
          <a:noFill/>
        </p:spPr>
      </p:pic>
      <p:pic>
        <p:nvPicPr>
          <p:cNvPr id="99332" name="Picture 3" descr="C:\Documents and Settings\Administrator\Dokumenty\Brno\Přednášky a semináře\2011_ZS\Architektura renesance a manýrismu v Záalpí\Obr\P11306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762000"/>
            <a:ext cx="3740150" cy="5314950"/>
          </a:xfr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1935162"/>
          </a:xfrm>
        </p:spPr>
        <p:txBody>
          <a:bodyPr/>
          <a:lstStyle/>
          <a:p>
            <a:pPr eaLnBrk="1" hangingPunct="1"/>
            <a:r>
              <a:rPr lang="cs-CZ" sz="2400" smtClean="0"/>
              <a:t>Andrea Ferrucci, </a:t>
            </a:r>
            <a:br>
              <a:rPr lang="cs-CZ" sz="2400" smtClean="0"/>
            </a:br>
            <a:r>
              <a:rPr lang="cs-CZ" sz="2400" smtClean="0"/>
              <a:t>oltář v Bákocziho kapli, 1519</a:t>
            </a:r>
          </a:p>
        </p:txBody>
      </p:sp>
      <p:pic>
        <p:nvPicPr>
          <p:cNvPr id="100355" name="Picture 2" descr="C:\Documents and Settings\Administrator\Dokumenty\Brno\Přednášky a semináře\2011_ZS\Architektura renesance a manýrismu v Záalpí\Obr\P10009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2362200"/>
            <a:ext cx="5148263" cy="2895600"/>
          </a:xfrm>
          <a:noFill/>
        </p:spPr>
      </p:pic>
      <p:pic>
        <p:nvPicPr>
          <p:cNvPr id="100356" name="Picture 3" descr="C:\Documents and Settings\Administrator\Dokumenty\Brno\Přednášky a semináře\2011_ZS\Architektura renesance a manýrismu v Záalpí\Obr\P11101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481513" cy="6858000"/>
          </a:xfr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cs-CZ" sz="2000" smtClean="0"/>
              <a:t>Ostřihom, bývalý arcibiskupský palác, personifikace Ctností, před 1495</a:t>
            </a:r>
          </a:p>
        </p:txBody>
      </p:sp>
      <p:sp>
        <p:nvSpPr>
          <p:cNvPr id="10137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01380" name="Picture 2" descr="C:\Documents and Settings\Administrator\Dokumenty\Brno\Přednášky a semináře\2011_ZS\Architektura renesance a manýrismu v Záalpí\Obr\P11305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371600"/>
            <a:ext cx="6858000" cy="5143500"/>
          </a:xfr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cs-CZ" sz="2400" smtClean="0"/>
              <a:t>Gyulafehérvár, kaple Jánosze Lázóie, 1512</a:t>
            </a:r>
          </a:p>
        </p:txBody>
      </p:sp>
      <p:pic>
        <p:nvPicPr>
          <p:cNvPr id="102403" name="Picture 2" descr="C:\Documents and Settings\Administrator\Dokumenty\Brno\Přednášky a semináře\2011_ZS\Architektura renesance a manýrismu v Záalpí\Obr\P11101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4306"/>
          <a:stretch>
            <a:fillRect/>
          </a:stretch>
        </p:blipFill>
        <p:spPr>
          <a:xfrm>
            <a:off x="381000" y="990600"/>
            <a:ext cx="3875088" cy="5176838"/>
          </a:xfrm>
          <a:noFill/>
        </p:spPr>
      </p:pic>
      <p:pic>
        <p:nvPicPr>
          <p:cNvPr id="102404" name="Picture 3" descr="C:\Documents and Settings\Administrator\Dokumenty\Brno\Přednášky a semináře\2011_ZS\Architektura renesance a manýrismu v Záalpí\Obr\P11101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b="9494"/>
          <a:stretch>
            <a:fillRect/>
          </a:stretch>
        </p:blipFill>
        <p:spPr>
          <a:xfrm>
            <a:off x="4724400" y="990600"/>
            <a:ext cx="4257675" cy="533400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391</Words>
  <PresentationFormat>Předvádění na obrazovce (4:3)</PresentationFormat>
  <Paragraphs>73</Paragraphs>
  <Slides>94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5" baseType="lpstr">
      <vt:lpstr>Motiv sady Office</vt:lpstr>
      <vt:lpstr>Import renesance do střední Evropy Matyáš Korvín</vt:lpstr>
      <vt:lpstr>Snímek 2</vt:lpstr>
      <vt:lpstr>Matyáš Korvín a renesance v Uhrách</vt:lpstr>
      <vt:lpstr>Hornoitalský sochař, Portrét MK, kolem 1490</vt:lpstr>
      <vt:lpstr>Snímek 5</vt:lpstr>
      <vt:lpstr>Snímek 6</vt:lpstr>
      <vt:lpstr>Jan Hunyadi</vt:lpstr>
      <vt:lpstr>Hrad Vajdahunyad</vt:lpstr>
      <vt:lpstr>Portrétní medailony – MK a Beatrice Arragonská, Giovanni Cristoforo Romano, před 1480</vt:lpstr>
      <vt:lpstr>Portrétní busta Beatrice Arragonské, odlitek podle mramoru Francesco Laurany, kolem 1476</vt:lpstr>
      <vt:lpstr>Marcin Bylica, zemský globus, 1480</vt:lpstr>
      <vt:lpstr>János Vitéz náhrobek, 1472</vt:lpstr>
      <vt:lpstr>Medaile a miniaturní portrét MK, kolem 1485</vt:lpstr>
      <vt:lpstr>Snímek 14</vt:lpstr>
      <vt:lpstr>Rukopisy budínské knihovny MK (florentští iluminátoři Attavante Attavanti , Gherardo di Giovanni)</vt:lpstr>
      <vt:lpstr>Snímek 16</vt:lpstr>
      <vt:lpstr>Snímek 17</vt:lpstr>
      <vt:lpstr>Snímek 18</vt:lpstr>
      <vt:lpstr>Snímek 19</vt:lpstr>
      <vt:lpstr>Tzv. Wappenbrief</vt:lpstr>
      <vt:lpstr>Giovanni Dalmata (Ivan Duknovič),  Madona z Diósgyöru,  kolem 1480</vt:lpstr>
      <vt:lpstr>Lombardský sochař Portrét MK, po 1485</vt:lpstr>
      <vt:lpstr>Majolikové talíře se znakem MK, 1485-90 </vt:lpstr>
      <vt:lpstr>Kříž se znakem MK, Ostřihom, 1485-90 </vt:lpstr>
      <vt:lpstr>Visegrád, Lví a Herkulova kašna, 1473, 1484</vt:lpstr>
      <vt:lpstr>Ideální portréty Alexandra Velikého, okruh Andrey del Verrochio, </vt:lpstr>
      <vt:lpstr>Péter Farbaky (ed.), Matthias Corvinus, the King…,  Budapest 2008.</vt:lpstr>
      <vt:lpstr>Gottfried  Stangler (ed.), Matthias Corvinus und die Renaissance in Ungarn, 1458- 1541, Schallaburg 1982.</vt:lpstr>
      <vt:lpstr>Snímek 29</vt:lpstr>
      <vt:lpstr>Snímek 30</vt:lpstr>
      <vt:lpstr>Opis Epistolarum libri C. Plinia Secunda  s poznámkami Jánose Vitéze</vt:lpstr>
      <vt:lpstr>Tzv. Liviův kodex J. Vitéze, 1465-1470</vt:lpstr>
      <vt:lpstr>Antonio Bonfini, rukopisný překlad Filareteho traktátu  - Averulinus-Kodex, 1486-1489</vt:lpstr>
      <vt:lpstr> Pienza (1460-62)  urbanistický koncept pro papeže Pia II. </vt:lpstr>
      <vt:lpstr>Federico da Montefeltro (1420–1482)</vt:lpstr>
      <vt:lpstr>Snímek 36</vt:lpstr>
      <vt:lpstr>Urbino: Palazzo Ducale</vt:lpstr>
      <vt:lpstr>Snímek 38</vt:lpstr>
      <vt:lpstr>Snímek 39</vt:lpstr>
      <vt:lpstr>Snímek 40</vt:lpstr>
      <vt:lpstr>Sala del Trono                            Podesta hlavního schodiště </vt:lpstr>
      <vt:lpstr>Sala degli Veglie  florentští dekoratéři  Domenico Rosselli, Ambrogio Barocci </vt:lpstr>
      <vt:lpstr>Villa del Poggio a Caiano (1485-1497)</vt:lpstr>
      <vt:lpstr>Snímek 44</vt:lpstr>
      <vt:lpstr>Buda - hrad</vt:lpstr>
      <vt:lpstr>Snímek 46</vt:lpstr>
      <vt:lpstr>Snímek 47</vt:lpstr>
      <vt:lpstr>Snímek 48</vt:lpstr>
      <vt:lpstr>Plán archeologických výzkumů na hradě v Budě</vt:lpstr>
      <vt:lpstr>Snímek 50</vt:lpstr>
      <vt:lpstr>Snímek 51</vt:lpstr>
      <vt:lpstr>Snímek 52</vt:lpstr>
      <vt:lpstr>Buda a Budyšín, brána Ortenburgu, 1486</vt:lpstr>
      <vt:lpstr>Snímek 54</vt:lpstr>
      <vt:lpstr>Kamenické detaily z hradního paláce v Budě, kol. 1479</vt:lpstr>
      <vt:lpstr>Snímek 56</vt:lpstr>
      <vt:lpstr>Snímek 57</vt:lpstr>
      <vt:lpstr>Snímek 58</vt:lpstr>
      <vt:lpstr>Sochy Diany, Herkula a Venuše (?) – palác v Budě</vt:lpstr>
      <vt:lpstr>Madona s dítětem z kostela  P. Marie na budínském hradě, poslední čtvrtina 15. století</vt:lpstr>
      <vt:lpstr>Bertoldo di Giovanni (z Florencie), Štítonoš z budínského paláce, bronz, kolem 1490</vt:lpstr>
      <vt:lpstr>Snímek 62</vt:lpstr>
      <vt:lpstr>Snímek 63</vt:lpstr>
      <vt:lpstr>Diósgyör – hrad;  Madona (Giovanni Dalmata)</vt:lpstr>
      <vt:lpstr>Visegrád</vt:lpstr>
      <vt:lpstr>Snímek 66</vt:lpstr>
      <vt:lpstr>Snímek 67</vt:lpstr>
      <vt:lpstr>Fiesole, Chiesa Badia , kolem 1460</vt:lpstr>
      <vt:lpstr>Michelozzo di Bartolomeo, Florencie, SS. Annunziata, kol. 1450  Michelozzo di Bartolomeo, Florencie, S. Miniato, oltář, 1448</vt:lpstr>
      <vt:lpstr>Visegrád, Lví a Herkulova kašna, 1473, 1484</vt:lpstr>
      <vt:lpstr>Detail z Herkulovy a Lví kašny ve Visegrádu, 1484; 1473</vt:lpstr>
      <vt:lpstr>Snímek 72</vt:lpstr>
      <vt:lpstr>Madona z Visegrádu – 1485 – Giovanni Ricci</vt:lpstr>
      <vt:lpstr>Snímek 74</vt:lpstr>
      <vt:lpstr>Desiderius da Settignano – Madona</vt:lpstr>
      <vt:lpstr>Šíření „korvínského stylu“</vt:lpstr>
      <vt:lpstr>Tabernákly z Peště,  po 1500  (katedrála,  Belvárošský farní kostel) </vt:lpstr>
      <vt:lpstr>Pešť, Belvárošský kostel, tzv. Nagyrévi tabernákl, 1503-1506</vt:lpstr>
      <vt:lpstr>Snímek 79</vt:lpstr>
      <vt:lpstr>Snímek 80</vt:lpstr>
      <vt:lpstr>Snímek 81</vt:lpstr>
      <vt:lpstr>Snímek 82</vt:lpstr>
      <vt:lpstr>Ostřihom</vt:lpstr>
      <vt:lpstr>Snímek 84</vt:lpstr>
      <vt:lpstr>Snímek 85</vt:lpstr>
      <vt:lpstr>Ostřihom, Bákoczyho kaple</vt:lpstr>
      <vt:lpstr>Snímek 87</vt:lpstr>
      <vt:lpstr>Snímek 88</vt:lpstr>
      <vt:lpstr>Snímek 89</vt:lpstr>
      <vt:lpstr>Snímek 90</vt:lpstr>
      <vt:lpstr>Snímek 91</vt:lpstr>
      <vt:lpstr>Andrea Ferrucci,  oltář v Bákocziho kapli, 1519</vt:lpstr>
      <vt:lpstr>Ostřihom, bývalý arcibiskupský palác, personifikace Ctností, před 1495</vt:lpstr>
      <vt:lpstr>Gyulafehérvár, kaple Jánosze Lázóie, 1512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 renesance do střední Evropy Matyáš Korvín</dc:title>
  <cp:lastModifiedBy>Name</cp:lastModifiedBy>
  <cp:revision>3</cp:revision>
  <dcterms:modified xsi:type="dcterms:W3CDTF">2013-03-12T22:03:23Z</dcterms:modified>
</cp:coreProperties>
</file>