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8"/>
  </p:notesMasterIdLst>
  <p:sldIdLst>
    <p:sldId id="256" r:id="rId2"/>
    <p:sldId id="257" r:id="rId3"/>
    <p:sldId id="258" r:id="rId4"/>
    <p:sldId id="259" r:id="rId5"/>
    <p:sldId id="392" r:id="rId6"/>
    <p:sldId id="395" r:id="rId7"/>
    <p:sldId id="393" r:id="rId8"/>
    <p:sldId id="394" r:id="rId9"/>
    <p:sldId id="260" r:id="rId10"/>
    <p:sldId id="386" r:id="rId11"/>
    <p:sldId id="261" r:id="rId12"/>
    <p:sldId id="262" r:id="rId13"/>
    <p:sldId id="263" r:id="rId14"/>
    <p:sldId id="384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412" r:id="rId32"/>
    <p:sldId id="413" r:id="rId33"/>
    <p:sldId id="280" r:id="rId34"/>
    <p:sldId id="414" r:id="rId35"/>
    <p:sldId id="281" r:id="rId36"/>
    <p:sldId id="282" r:id="rId37"/>
    <p:sldId id="283" r:id="rId38"/>
    <p:sldId id="415" r:id="rId39"/>
    <p:sldId id="285" r:id="rId40"/>
    <p:sldId id="387" r:id="rId41"/>
    <p:sldId id="286" r:id="rId42"/>
    <p:sldId id="389" r:id="rId43"/>
    <p:sldId id="287" r:id="rId44"/>
    <p:sldId id="391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96" r:id="rId77"/>
    <p:sldId id="397" r:id="rId78"/>
    <p:sldId id="320" r:id="rId79"/>
    <p:sldId id="321" r:id="rId80"/>
    <p:sldId id="322" r:id="rId81"/>
    <p:sldId id="323" r:id="rId82"/>
    <p:sldId id="385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98" r:id="rId94"/>
    <p:sldId id="399" r:id="rId95"/>
    <p:sldId id="334" r:id="rId96"/>
    <p:sldId id="400" r:id="rId97"/>
    <p:sldId id="401" r:id="rId98"/>
    <p:sldId id="335" r:id="rId99"/>
    <p:sldId id="402" r:id="rId100"/>
    <p:sldId id="336" r:id="rId101"/>
    <p:sldId id="337" r:id="rId102"/>
    <p:sldId id="338" r:id="rId103"/>
    <p:sldId id="339" r:id="rId104"/>
    <p:sldId id="340" r:id="rId105"/>
    <p:sldId id="341" r:id="rId106"/>
    <p:sldId id="342" r:id="rId107"/>
    <p:sldId id="343" r:id="rId108"/>
    <p:sldId id="344" r:id="rId109"/>
    <p:sldId id="345" r:id="rId110"/>
    <p:sldId id="346" r:id="rId111"/>
    <p:sldId id="347" r:id="rId112"/>
    <p:sldId id="348" r:id="rId113"/>
    <p:sldId id="349" r:id="rId114"/>
    <p:sldId id="350" r:id="rId115"/>
    <p:sldId id="351" r:id="rId116"/>
    <p:sldId id="352" r:id="rId117"/>
    <p:sldId id="353" r:id="rId118"/>
    <p:sldId id="354" r:id="rId119"/>
    <p:sldId id="355" r:id="rId120"/>
    <p:sldId id="404" r:id="rId121"/>
    <p:sldId id="406" r:id="rId122"/>
    <p:sldId id="356" r:id="rId123"/>
    <p:sldId id="405" r:id="rId124"/>
    <p:sldId id="403" r:id="rId125"/>
    <p:sldId id="357" r:id="rId126"/>
    <p:sldId id="358" r:id="rId127"/>
    <p:sldId id="359" r:id="rId128"/>
    <p:sldId id="360" r:id="rId129"/>
    <p:sldId id="361" r:id="rId130"/>
    <p:sldId id="362" r:id="rId131"/>
    <p:sldId id="363" r:id="rId132"/>
    <p:sldId id="364" r:id="rId133"/>
    <p:sldId id="365" r:id="rId134"/>
    <p:sldId id="366" r:id="rId135"/>
    <p:sldId id="408" r:id="rId136"/>
    <p:sldId id="407" r:id="rId137"/>
    <p:sldId id="409" r:id="rId138"/>
    <p:sldId id="410" r:id="rId139"/>
    <p:sldId id="411" r:id="rId140"/>
    <p:sldId id="367" r:id="rId141"/>
    <p:sldId id="368" r:id="rId142"/>
    <p:sldId id="369" r:id="rId143"/>
    <p:sldId id="370" r:id="rId144"/>
    <p:sldId id="371" r:id="rId145"/>
    <p:sldId id="372" r:id="rId146"/>
    <p:sldId id="373" r:id="rId147"/>
    <p:sldId id="374" r:id="rId148"/>
    <p:sldId id="375" r:id="rId149"/>
    <p:sldId id="376" r:id="rId150"/>
    <p:sldId id="377" r:id="rId151"/>
    <p:sldId id="378" r:id="rId152"/>
    <p:sldId id="379" r:id="rId153"/>
    <p:sldId id="380" r:id="rId154"/>
    <p:sldId id="381" r:id="rId155"/>
    <p:sldId id="382" r:id="rId156"/>
    <p:sldId id="383" r:id="rId1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5EDBE-8C12-4B81-9353-FBF5C0D4F093}" type="datetimeFigureOut">
              <a:rPr lang="cs-CZ" smtClean="0"/>
              <a:t>20.3.2013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4BEA0-C508-4FC8-8376-3DE9B4272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55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60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41AEFA-2F9A-4FAC-8633-862FB8F2B622}" type="slidenum">
              <a:rPr lang="cs-CZ" smtClean="0"/>
              <a:pPr/>
              <a:t>44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C0188-8AB0-4E32-B41D-EEF9F983B078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138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26D675-BD3C-491B-AD71-295AB0421650}" type="datetimeFigureOut">
              <a:rPr lang="cs-CZ"/>
              <a:pPr>
                <a:defRPr/>
              </a:pPr>
              <a:t>20.3.2013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C6FEE4-E122-480E-9224-AD4EB7E4C9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20.3.2013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//upload.wikimedia.org/wikipedia/commons/7/7c/Polish-Lithuanian_Commonwealth_1635.sv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hyperlink" Target="http://en.wikipedia.org/wiki/File:Great_Chor%C4%85%C5%BCy_of_the_Polish_Crown.jpg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hyperlink" Target="//upload.wikimedia.org/wikipedia/commons/a/a5/Upland_Gate_in_Gdansk_April_2010.JPG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hyperlink" Target="http://www.polskiekrajobrazy.pl/images/stories/big/28197.jpg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9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0/Chelmno_ratusz_03.jpg" TargetMode="External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hyperlink" Target="//upload.wikimedia.org/wikipedia/commons/a/a2/Kazimierz_Dolny_(kamienica_pod_sw_Mikolajem_i_Krzysztofem)_01.jpg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7.jpeg"/><Relationship Id="rId4" Type="http://schemas.openxmlformats.org/officeDocument/2006/relationships/hyperlink" Target="http://en.wikipedia.org/wiki/File:Pultusk_kolegiata.jpg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9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hyperlink" Target="//upload.wikimedia.org/wikipedia/commons/7/73/Alians_PL_SpacerPoKazimierzuDolnym_Jesien,02_10_2008,PA020005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2.jpeg"/><Relationship Id="rId4" Type="http://schemas.openxmlformats.org/officeDocument/2006/relationships/hyperlink" Target="//upload.wikimedia.org/wikipedia/commons/b/b6/Church,_Kazimierz_Dolny.JPG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7/77/Church,_Kazimierz_Dolny_-_interior.JPG" TargetMode="External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7/Krakow_Wawel_20070804_0930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brzeg.mapofpoland.pl/Brzeg,galeria,5.html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//upload.wikimedia.org/wikipedia/commons/4/4c/Kaplica_Zygmuntowska_-_wn%C4%99trze_(6.III.2007)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9/9a/Heinrich_Rybisch_nagrobek_ko%C5%9Bci%C3%B3%C5%82_garnizonowy_Wroc%C5%82aw_2.jp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//upload.wikimedia.org/wikipedia/commons/1/18/Krakow_(Rynek_Glowny_-_Sukiennice).JPG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//upload.wikimedia.org/wikipedia/commons/5/50/Zamosc_pierzeja_polnocna.jpg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39.jpeg"/><Relationship Id="rId2" Type="http://schemas.openxmlformats.org/officeDocument/2006/relationships/hyperlink" Target="http://en.wikipedia.org/wiki/File:Rynek_Zamosc_poludni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Rynek_wielki_5.JPG" TargetMode="External"/><Relationship Id="rId5" Type="http://schemas.openxmlformats.org/officeDocument/2006/relationships/image" Target="../media/image138.jpeg"/><Relationship Id="rId4" Type="http://schemas.openxmlformats.org/officeDocument/2006/relationships/hyperlink" Target="http://en.wikipedia.org/wiki/File:MorandowskaII.j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8/Katedra_zamo%C5%9B%C4%872.JPG" TargetMode="Externa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hyperlink" Target="//upload.wikimedia.org/wikipedia/commons/9/9a/Synagogag.jpg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//upload.wikimedia.org/wikipedia/commons/3/3d/Pieskowa_Ska%C5%82a_-_zamek_-_kru%C5%BCganki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Polsko a </a:t>
            </a:r>
            <a:r>
              <a:rPr lang="cs-CZ" smtClean="0"/>
              <a:t>architektura renesance</a:t>
            </a:r>
            <a:endParaRPr lang="cs-CZ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Polsko-litevská unie: 1569-1795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7458" name="Picture 2" descr="File:Polish-Lithuanian Commonwealth 1635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7215206" cy="5715000"/>
          </a:xfrm>
          <a:prstGeom prst="rect">
            <a:avLst/>
          </a:prstGeom>
          <a:noFill/>
        </p:spPr>
      </p:pic>
      <p:pic>
        <p:nvPicPr>
          <p:cNvPr id="147460" name="Picture 4" descr="http://upload.wikimedia.org/wikipedia/commons/thumb/5/58/Great_Chor%C4%85%C5%BCy_of_the_Polish_Crown.jpg/170px-Great_Chor%C4%85%C5%BCy_of_the_Polish_Crown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3643314"/>
            <a:ext cx="2000252" cy="3000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Městská brána v Gdańsku,  Hans Kramer z Drážďan – 1586-88  fasádu navrhl Wilhelm van de Blocke </a:t>
            </a:r>
          </a:p>
        </p:txBody>
      </p:sp>
      <p:pic>
        <p:nvPicPr>
          <p:cNvPr id="219141" name="Picture 5" descr="P111028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03461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03467" name="Picture 11" descr="File:Upland Gate in Gdansk April 2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22275"/>
            <a:ext cx="7980362" cy="5984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/>
          <a:lstStyle/>
          <a:p>
            <a:r>
              <a:rPr lang="cs-CZ" sz="2400" smtClean="0"/>
              <a:t>Abraham van de Blocke, Zlatá brána v Gdaňsku, 1612-14 </a:t>
            </a:r>
          </a:p>
        </p:txBody>
      </p:sp>
      <p:pic>
        <p:nvPicPr>
          <p:cNvPr id="221189" name="Picture 5" descr="P11102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3492500" cy="4525963"/>
          </a:xfrm>
        </p:spPr>
      </p:pic>
      <p:sp>
        <p:nvSpPr>
          <p:cNvPr id="221191" name="Rectangl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1195" name="Picture 11" descr="Golden_Gate_in_Gda%C5%84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620713"/>
            <a:ext cx="4405312" cy="587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05509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05511" name="Picture 7" descr="Gdansk_Green%20G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1249025" cy="775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Grp="1"/>
          </p:cNvSpPr>
          <p:nvPr>
            <p:ph type="title"/>
          </p:nvPr>
        </p:nvSpPr>
        <p:spPr>
          <a:xfrm>
            <a:off x="4211638" y="274638"/>
            <a:ext cx="4475162" cy="993775"/>
          </a:xfrm>
        </p:spPr>
        <p:txBody>
          <a:bodyPr/>
          <a:lstStyle/>
          <a:p>
            <a:r>
              <a:rPr lang="cs-CZ" sz="2400" smtClean="0"/>
              <a:t>Anthonis van Opbergen, Arsenal, Gdańsk, 1605 </a:t>
            </a:r>
          </a:p>
        </p:txBody>
      </p:sp>
      <p:pic>
        <p:nvPicPr>
          <p:cNvPr id="224263" name="Picture 7" descr="P111029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359275" cy="4437063"/>
          </a:xfrm>
        </p:spPr>
      </p:pic>
      <p:pic>
        <p:nvPicPr>
          <p:cNvPr id="224264" name="Picture 8" descr="P11102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3317875"/>
            <a:ext cx="4859337" cy="3540125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6310" name="Picture 6" descr="P111029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0"/>
            <a:ext cx="4957763" cy="7173913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Santi Gucci </a:t>
            </a:r>
            <a:br>
              <a:rPr lang="cs-CZ" sz="2400" smtClean="0"/>
            </a:br>
            <a:r>
              <a:rPr lang="cs-CZ" sz="2400" smtClean="0"/>
              <a:t>Palác Piotra Myszkowského v Ksiazu Wielkim (Mirow)– 1585-95 </a:t>
            </a:r>
          </a:p>
        </p:txBody>
      </p:sp>
      <p:pic>
        <p:nvPicPr>
          <p:cNvPr id="228359" name="Picture 7" descr="P111028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35225"/>
            <a:ext cx="4038600" cy="2854325"/>
          </a:xfrm>
        </p:spPr>
      </p:pic>
      <p:pic>
        <p:nvPicPr>
          <p:cNvPr id="228360" name="Picture 8" descr="P11403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79575"/>
            <a:ext cx="4038600" cy="4365625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08581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08583" name="Picture 7" descr="20110201185607_1261567c7074533cfe3347d570d76f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8820150" cy="5881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10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10629" name="Picture 5" descr="Książ Wielki - zamek MIRÓW 1585-95 - Polski Akropol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836613"/>
            <a:ext cx="8243888" cy="5119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67271" name="Rectangl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67273" name="Picture 9" descr="100px-Ksi%C4%85%C5%BC_Wielki_budynek_przy_dziedzi%C5%84cu_zam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0350"/>
            <a:ext cx="7656512" cy="5741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286250" y="428625"/>
            <a:ext cx="4443413" cy="1571625"/>
          </a:xfrm>
        </p:spPr>
        <p:txBody>
          <a:bodyPr/>
          <a:lstStyle/>
          <a:p>
            <a:pPr eaLnBrk="1" hangingPunct="1"/>
            <a:r>
              <a:rPr lang="cs-CZ" sz="2400" dirty="0" smtClean="0"/>
              <a:t>Hrobka krále Jana </a:t>
            </a:r>
            <a:r>
              <a:rPr lang="cs-CZ" sz="2400" dirty="0" err="1" smtClean="0"/>
              <a:t>Olbrachta</a:t>
            </a:r>
            <a:r>
              <a:rPr lang="cs-CZ" sz="2400" dirty="0" smtClean="0"/>
              <a:t> </a:t>
            </a:r>
            <a:r>
              <a:rPr lang="cs-CZ" sz="2400" dirty="0" err="1" smtClean="0"/>
              <a:t>Jagiella</a:t>
            </a:r>
            <a:r>
              <a:rPr lang="cs-CZ" sz="2400" dirty="0" smtClean="0"/>
              <a:t> – 1502-05 na </a:t>
            </a:r>
            <a:r>
              <a:rPr lang="cs-CZ" sz="2400" dirty="0" err="1" smtClean="0"/>
              <a:t>Wawelu</a:t>
            </a:r>
            <a:endParaRPr lang="cs-CZ" sz="2400" dirty="0" smtClean="0"/>
          </a:p>
        </p:txBody>
      </p:sp>
      <p:pic>
        <p:nvPicPr>
          <p:cNvPr id="8195" name="Picture 2" descr="C:\Documents and Settings\Administrator\Dokumenty\Brno\Přednášky a semináře\2011_ZS\Architektura renesance a manýrismu v Záalpí\Polsko\P11402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313"/>
            <a:ext cx="4056063" cy="6286500"/>
          </a:xfrm>
          <a:noFill/>
        </p:spPr>
      </p:pic>
      <p:pic>
        <p:nvPicPr>
          <p:cNvPr id="8196" name="Picture 3" descr="C:\Documents and Settings\Administrator\Dokumenty\Brno\Přednášky a semináře\2011_ZS\Architektura renesance a manýrismu v Záalpí\Polsko\P11402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0" y="2428875"/>
            <a:ext cx="4678363" cy="3509963"/>
          </a:xfr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Nadpis 1"/>
          <p:cNvSpPr>
            <a:spLocks noGrp="1"/>
          </p:cNvSpPr>
          <p:nvPr>
            <p:ph type="title" idx="4294967295"/>
          </p:nvPr>
        </p:nvSpPr>
        <p:spPr>
          <a:xfrm>
            <a:off x="6011863" y="5229225"/>
            <a:ext cx="2952750" cy="850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smtClean="0"/>
              <a:t>Santi Gucci, </a:t>
            </a:r>
            <a:br>
              <a:rPr lang="cs-CZ" sz="2000" smtClean="0"/>
            </a:br>
            <a:r>
              <a:rPr lang="cs-CZ" sz="2000" smtClean="0"/>
              <a:t>kaple Myszkowských v Krakově u dominikánů 1603</a:t>
            </a:r>
          </a:p>
        </p:txBody>
      </p:sp>
      <p:pic>
        <p:nvPicPr>
          <p:cNvPr id="266243" name="Picture 2" descr="C:\Documents and Settings\Administrator\Dokumenty\Foto\Krakov\P10303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038600" cy="3028950"/>
          </a:xfrm>
          <a:noFill/>
        </p:spPr>
      </p:pic>
      <p:pic>
        <p:nvPicPr>
          <p:cNvPr id="266244" name="Picture 4" descr="C:\Documents and Settings\Administrator\Dokumenty\Foto\Krakov\P103032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49925" y="0"/>
            <a:ext cx="3394075" cy="4525963"/>
          </a:xfrm>
          <a:noFill/>
        </p:spPr>
      </p:pic>
      <p:pic>
        <p:nvPicPr>
          <p:cNvPr id="266245" name="Picture 5" descr="C:\Documents and Settings\Administrator\Dokumenty\Foto\Krakov\P10303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2139950"/>
            <a:ext cx="3538537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/>
          </p:cNvSpPr>
          <p:nvPr>
            <p:ph type="title"/>
          </p:nvPr>
        </p:nvSpPr>
        <p:spPr>
          <a:xfrm>
            <a:off x="684213" y="0"/>
            <a:ext cx="8229600" cy="1143000"/>
          </a:xfrm>
        </p:spPr>
        <p:txBody>
          <a:bodyPr/>
          <a:lstStyle/>
          <a:p>
            <a:r>
              <a:rPr lang="cs-CZ" sz="2400" smtClean="0"/>
              <a:t>Santi Gucci, Kapitulní palác v Krakově – 1592 </a:t>
            </a:r>
          </a:p>
        </p:txBody>
      </p:sp>
      <p:pic>
        <p:nvPicPr>
          <p:cNvPr id="269319" name="Picture 7" descr="P114034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484313"/>
            <a:ext cx="4824412" cy="4022725"/>
          </a:xfrm>
        </p:spPr>
      </p:pic>
      <p:pic>
        <p:nvPicPr>
          <p:cNvPr id="269320" name="Picture 8" descr="P11403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40338" y="1844675"/>
            <a:ext cx="3903662" cy="5472113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/>
          </p:cNvSpPr>
          <p:nvPr>
            <p:ph type="title"/>
          </p:nvPr>
        </p:nvSpPr>
        <p:spPr>
          <a:xfrm>
            <a:off x="5724525" y="274638"/>
            <a:ext cx="3168650" cy="1641475"/>
          </a:xfrm>
        </p:spPr>
        <p:txBody>
          <a:bodyPr/>
          <a:lstStyle/>
          <a:p>
            <a:r>
              <a:rPr lang="cs-CZ" sz="2000" smtClean="0">
                <a:latin typeface="Arial" charset="0"/>
              </a:rPr>
              <a:t>Santi Gucci, lavice v kapli P. Marie v krakovské katedrále, 1594</a:t>
            </a:r>
          </a:p>
        </p:txBody>
      </p:sp>
      <p:pic>
        <p:nvPicPr>
          <p:cNvPr id="232454" name="Picture 6" descr="P11103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57825" cy="7245350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3" name="Rectangle 7"/>
          <p:cNvSpPr>
            <a:spLocks noGrp="1"/>
          </p:cNvSpPr>
          <p:nvPr>
            <p:ph type="title"/>
          </p:nvPr>
        </p:nvSpPr>
        <p:spPr>
          <a:xfrm>
            <a:off x="6037263" y="549275"/>
            <a:ext cx="3106737" cy="2217738"/>
          </a:xfrm>
        </p:spPr>
        <p:txBody>
          <a:bodyPr/>
          <a:lstStyle/>
          <a:p>
            <a:r>
              <a:rPr lang="cs-CZ" sz="2000" smtClean="0"/>
              <a:t>Zámek v Baranówě (Sandoměřsko) </a:t>
            </a:r>
            <a:br>
              <a:rPr lang="cs-CZ" sz="2000" smtClean="0"/>
            </a:br>
            <a:r>
              <a:rPr lang="cs-CZ" sz="2000" smtClean="0"/>
              <a:t>rodina Leszczyńských – 1591-1606 </a:t>
            </a:r>
          </a:p>
        </p:txBody>
      </p:sp>
      <p:pic>
        <p:nvPicPr>
          <p:cNvPr id="234505" name="Picture 9" descr="P11403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4462463"/>
            <a:ext cx="4038600" cy="2395537"/>
          </a:xfrm>
        </p:spPr>
      </p:pic>
      <p:sp>
        <p:nvSpPr>
          <p:cNvPr id="234506" name="Rectangle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4508" name="Picture 12" descr="zamek_w_baranowie_sandomierskim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84888" cy="453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64549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4551" name="Picture 7" descr="baran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9456738" cy="5997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6551" name="Rectangl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6553" name="Picture 9" descr="bara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260350"/>
            <a:ext cx="8988425" cy="5848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0646" name="Picture 6" descr="P111030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76250"/>
            <a:ext cx="8064500" cy="6061075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/>
          </p:cNvSpPr>
          <p:nvPr>
            <p:ph type="title"/>
          </p:nvPr>
        </p:nvSpPr>
        <p:spPr>
          <a:xfrm>
            <a:off x="5724525" y="274638"/>
            <a:ext cx="2962275" cy="1930400"/>
          </a:xfrm>
        </p:spPr>
        <p:txBody>
          <a:bodyPr/>
          <a:lstStyle/>
          <a:p>
            <a:r>
              <a:rPr lang="cs-CZ" sz="2400" smtClean="0"/>
              <a:t>Náhrobek belského vojvody Pawla Uchanského, Uchanie, poč. 17. stol. </a:t>
            </a:r>
          </a:p>
        </p:txBody>
      </p:sp>
      <p:pic>
        <p:nvPicPr>
          <p:cNvPr id="248837" name="Picture 5" descr="P114035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5463" y="0"/>
            <a:ext cx="3413125" cy="6659563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/>
          </p:cNvSpPr>
          <p:nvPr>
            <p:ph type="title"/>
          </p:nvPr>
        </p:nvSpPr>
        <p:spPr>
          <a:xfrm>
            <a:off x="4427538" y="765175"/>
            <a:ext cx="4835525" cy="1498600"/>
          </a:xfrm>
        </p:spPr>
        <p:txBody>
          <a:bodyPr/>
          <a:lstStyle/>
          <a:p>
            <a:r>
              <a:rPr lang="cs-CZ" sz="2400" smtClean="0"/>
              <a:t>Náhrobek rodiny Uchanskich v Uchanie, kolem 1600 </a:t>
            </a:r>
          </a:p>
        </p:txBody>
      </p:sp>
      <p:pic>
        <p:nvPicPr>
          <p:cNvPr id="249861" name="Picture 5" descr="P111030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40300" cy="746125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5" name="Rectangle 7"/>
          <p:cNvSpPr>
            <a:spLocks noGrp="1"/>
          </p:cNvSpPr>
          <p:nvPr>
            <p:ph type="title"/>
          </p:nvPr>
        </p:nvSpPr>
        <p:spPr>
          <a:xfrm>
            <a:off x="611188" y="5300663"/>
            <a:ext cx="3692525" cy="936625"/>
          </a:xfrm>
        </p:spPr>
        <p:txBody>
          <a:bodyPr/>
          <a:lstStyle/>
          <a:p>
            <a:r>
              <a:rPr lang="cs-CZ" sz="2000" smtClean="0"/>
              <a:t>Samuel Światkowicz, Bejcse, kaple rodiny Firlejů, do 1601 </a:t>
            </a:r>
          </a:p>
        </p:txBody>
      </p:sp>
      <p:pic>
        <p:nvPicPr>
          <p:cNvPr id="242694" name="Picture 6" descr="P11103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156325" cy="5002213"/>
          </a:xfrm>
        </p:spPr>
      </p:pic>
      <p:pic>
        <p:nvPicPr>
          <p:cNvPr id="242697" name="Picture 9" descr="P11103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4171950"/>
            <a:ext cx="3779837" cy="26860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857750" y="476250"/>
            <a:ext cx="4286250" cy="1357313"/>
          </a:xfrm>
        </p:spPr>
        <p:txBody>
          <a:bodyPr/>
          <a:lstStyle/>
          <a:p>
            <a:pPr eaLnBrk="1" hangingPunct="1"/>
            <a:r>
              <a:rPr lang="cs-CZ" sz="2000" dirty="0" err="1" smtClean="0"/>
              <a:t>Benedetto</a:t>
            </a:r>
            <a:r>
              <a:rPr lang="cs-CZ" sz="2000" dirty="0" smtClean="0"/>
              <a:t> </a:t>
            </a:r>
            <a:r>
              <a:rPr lang="cs-CZ" sz="2000" dirty="0" err="1" smtClean="0"/>
              <a:t>da</a:t>
            </a:r>
            <a:r>
              <a:rPr lang="cs-CZ" sz="2000" dirty="0" smtClean="0"/>
              <a:t> </a:t>
            </a:r>
            <a:r>
              <a:rPr lang="cs-CZ" sz="2000" dirty="0" err="1" smtClean="0"/>
              <a:t>Rovezzano</a:t>
            </a:r>
            <a:r>
              <a:rPr lang="cs-CZ" sz="2000" dirty="0" smtClean="0"/>
              <a:t> – hrobka </a:t>
            </a:r>
            <a:r>
              <a:rPr lang="cs-CZ" sz="2000" dirty="0" err="1" smtClean="0"/>
              <a:t>Ganfaloniera</a:t>
            </a:r>
            <a:r>
              <a:rPr lang="cs-CZ" sz="2000" dirty="0" smtClean="0"/>
              <a:t> </a:t>
            </a:r>
            <a:r>
              <a:rPr lang="cs-CZ" sz="2000" dirty="0" err="1" smtClean="0"/>
              <a:t>Soderiniho</a:t>
            </a:r>
            <a:r>
              <a:rPr lang="cs-CZ" sz="2000" dirty="0" smtClean="0"/>
              <a:t>, </a:t>
            </a:r>
            <a:br>
              <a:rPr lang="cs-CZ" sz="2000" dirty="0" smtClean="0"/>
            </a:br>
            <a:r>
              <a:rPr lang="cs-CZ" sz="2000" dirty="0" smtClean="0"/>
              <a:t>Florencie, S. Maria </a:t>
            </a:r>
            <a:r>
              <a:rPr lang="cs-CZ" sz="2000" dirty="0" err="1" smtClean="0"/>
              <a:t>del</a:t>
            </a:r>
            <a:r>
              <a:rPr lang="cs-CZ" sz="2000" dirty="0" smtClean="0"/>
              <a:t> </a:t>
            </a:r>
            <a:r>
              <a:rPr lang="cs-CZ" sz="2000" dirty="0" err="1" smtClean="0"/>
              <a:t>Carmine</a:t>
            </a:r>
            <a:r>
              <a:rPr lang="cs-CZ" sz="2000" dirty="0" smtClean="0"/>
              <a:t>, kolem 1509</a:t>
            </a:r>
          </a:p>
        </p:txBody>
      </p:sp>
      <p:sp>
        <p:nvSpPr>
          <p:cNvPr id="921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220" name="Picture 2" descr="C:\Documents and Settings\Administrator\Dokumenty\Brno\Přednášky a semináře\2011_ZS\Architektura renesance a manýrismu v Záalpí\Bialostocki\P11101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7950" y="-171450"/>
            <a:ext cx="5000625" cy="7321550"/>
          </a:xfr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Dílna Samuela </a:t>
            </a:r>
            <a:r>
              <a:rPr lang="cs-CZ" sz="2800" dirty="0" err="1" smtClean="0"/>
              <a:t>Światkowicz</a:t>
            </a:r>
            <a:r>
              <a:rPr lang="cs-CZ" sz="2800" dirty="0" smtClean="0"/>
              <a:t>: </a:t>
            </a:r>
            <a:r>
              <a:rPr lang="cs-CZ" sz="2800" dirty="0" err="1" smtClean="0"/>
              <a:t>Bejsce</a:t>
            </a:r>
            <a:r>
              <a:rPr lang="cs-CZ" sz="2800" dirty="0" smtClean="0"/>
              <a:t>, kaple rodiny </a:t>
            </a:r>
            <a:r>
              <a:rPr lang="cs-CZ" sz="2800" dirty="0" err="1" smtClean="0"/>
              <a:t>Firlejů</a:t>
            </a:r>
            <a:r>
              <a:rPr lang="cs-CZ" sz="2800" dirty="0" smtClean="0"/>
              <a:t>, 1601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7938" name="Picture 2" descr="http://dnidziedzictwa.pl/wp-content/uploads/4539896215_b016cec51d_b-690x4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5" y="1785926"/>
            <a:ext cx="6779421" cy="4519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9986" name="Picture 2" descr="http://dziedzictwo.ekai.pl/_album/726,500,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4331699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Bejsce</a:t>
            </a:r>
          </a:p>
        </p:txBody>
      </p:sp>
      <p:pic>
        <p:nvPicPr>
          <p:cNvPr id="245767" name="Picture 7" descr="P11403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2454275" cy="4525963"/>
          </a:xfrm>
        </p:spPr>
      </p:pic>
      <p:pic>
        <p:nvPicPr>
          <p:cNvPr id="245768" name="Picture 8" descr="P114036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43240" y="1214422"/>
            <a:ext cx="2349500" cy="4648200"/>
          </a:xfrm>
        </p:spPr>
      </p:pic>
      <p:pic>
        <p:nvPicPr>
          <p:cNvPr id="245770" name="Picture 10" descr="P114036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67400" y="1052513"/>
            <a:ext cx="2822575" cy="4652962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8962" name="Picture 2" descr="http://mw2.google.com/mw-panoramio/photos/medium/562857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5323969" cy="3929090"/>
          </a:xfrm>
          <a:prstGeom prst="rect">
            <a:avLst/>
          </a:prstGeom>
          <a:noFill/>
        </p:spPr>
      </p:pic>
      <p:pic>
        <p:nvPicPr>
          <p:cNvPr id="168964" name="Picture 4" descr="http://mw2.google.com/mw-panoramio/photos/medium/562869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857232"/>
            <a:ext cx="3571875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6914" name="Picture 2" descr="http://kazimierzaw.pl/Starostwo/Galerie/Bejsce%20Z.Pilarski%2007-2008/slides/Bejsce%2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620021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0" name="Rectangle 4"/>
          <p:cNvSpPr>
            <a:spLocks noGrp="1"/>
          </p:cNvSpPr>
          <p:nvPr>
            <p:ph type="title"/>
          </p:nvPr>
        </p:nvSpPr>
        <p:spPr>
          <a:xfrm>
            <a:off x="395288" y="-315913"/>
            <a:ext cx="8229600" cy="1143001"/>
          </a:xfrm>
        </p:spPr>
        <p:txBody>
          <a:bodyPr/>
          <a:lstStyle/>
          <a:p>
            <a:r>
              <a:rPr lang="cs-CZ" sz="2400" smtClean="0"/>
              <a:t>zámek v Krasiczyně, 1598-1633</a:t>
            </a:r>
            <a:r>
              <a:rPr lang="cs-CZ" smtClean="0"/>
              <a:t> </a:t>
            </a:r>
          </a:p>
        </p:txBody>
      </p:sp>
      <p:sp>
        <p:nvSpPr>
          <p:cNvPr id="275463" name="Rectangl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5465" name="Picture 9" descr="m_zam_krasiczyn_p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765175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7511" name="Picture 7" descr="P11403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620713"/>
            <a:ext cx="3727450" cy="5329237"/>
          </a:xfrm>
        </p:spPr>
      </p:pic>
      <p:pic>
        <p:nvPicPr>
          <p:cNvPr id="277512" name="Picture 8" descr="P11403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92325"/>
            <a:ext cx="4038600" cy="3541713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66597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6599" name="Picture 7" descr="krasiczyn_zamek1_ivmq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497888" cy="5665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8599" name="Picture 7" descr="P11103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88913"/>
            <a:ext cx="4608513" cy="3403600"/>
          </a:xfrm>
        </p:spPr>
      </p:pic>
      <p:pic>
        <p:nvPicPr>
          <p:cNvPr id="238600" name="Picture 8" descr="P11103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92500" y="3357563"/>
            <a:ext cx="5122863" cy="2841625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8" name="Rectangle 4"/>
          <p:cNvSpPr>
            <a:spLocks noGrp="1"/>
          </p:cNvSpPr>
          <p:nvPr>
            <p:ph type="title"/>
          </p:nvPr>
        </p:nvSpPr>
        <p:spPr>
          <a:xfrm>
            <a:off x="4356100" y="260350"/>
            <a:ext cx="4619625" cy="922338"/>
          </a:xfrm>
        </p:spPr>
        <p:txBody>
          <a:bodyPr/>
          <a:lstStyle/>
          <a:p>
            <a:r>
              <a:rPr lang="cs-CZ" sz="2400" smtClean="0"/>
              <a:t>Chelmno v Pomořansku – radnice 1567-70 </a:t>
            </a:r>
          </a:p>
        </p:txBody>
      </p:sp>
      <p:pic>
        <p:nvPicPr>
          <p:cNvPr id="251912" name="Picture 8" descr="P11103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744663"/>
            <a:ext cx="4038600" cy="4235450"/>
          </a:xfrm>
        </p:spPr>
      </p:pic>
      <p:sp>
        <p:nvSpPr>
          <p:cNvPr id="251913" name="Rectangle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1915" name="Picture 11" descr="File:Chelmno ratusz 0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0713"/>
            <a:ext cx="4267200" cy="5705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024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cs-CZ" smtClean="0"/>
              <a:t>hrobka krále Jana Olbrachta Jagiella – 1502-05 na Wawelu,</a:t>
            </a:r>
          </a:p>
          <a:p>
            <a:pPr eaLnBrk="1" hangingPunct="1"/>
            <a:r>
              <a:rPr lang="cs-CZ" smtClean="0"/>
              <a:t>detail vlysu pilastru</a:t>
            </a:r>
          </a:p>
        </p:txBody>
      </p:sp>
      <p:pic>
        <p:nvPicPr>
          <p:cNvPr id="10244" name="Picture 2" descr="C:\Documents and Settings\Administrator\Dokumenty\Brno\Přednášky a semináře\2011_ZS\Architektura renesance a manýrismu v Záalpí\Polsko\P11401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0"/>
            <a:ext cx="2571750" cy="7275513"/>
          </a:xfr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8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smtClean="0"/>
              <a:t>Kazimierz Dolny</a:t>
            </a:r>
          </a:p>
        </p:txBody>
      </p:sp>
      <p:sp>
        <p:nvSpPr>
          <p:cNvPr id="133129" name="Rectangl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33131" name="Picture 11" descr="File:Kazimierz Dolny (kamienica pod sw Mikolajem i Krzysztofem) 0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2000" smtClean="0"/>
          </a:p>
        </p:txBody>
      </p:sp>
      <p:pic>
        <p:nvPicPr>
          <p:cNvPr id="253958" name="Picture 6" descr="P11103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038600" cy="3275013"/>
          </a:xfrm>
        </p:spPr>
      </p:pic>
      <p:pic>
        <p:nvPicPr>
          <p:cNvPr id="253959" name="Picture 7" descr="P11103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2708275"/>
            <a:ext cx="5410200" cy="3968750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Rectangle 4"/>
          <p:cNvSpPr>
            <a:spLocks noGrp="1"/>
          </p:cNvSpPr>
          <p:nvPr>
            <p:ph type="title"/>
          </p:nvPr>
        </p:nvSpPr>
        <p:spPr>
          <a:xfrm>
            <a:off x="4787900" y="274638"/>
            <a:ext cx="3898900" cy="1354137"/>
          </a:xfrm>
        </p:spPr>
        <p:txBody>
          <a:bodyPr/>
          <a:lstStyle/>
          <a:p>
            <a:r>
              <a:rPr lang="cs-CZ" sz="2000" smtClean="0"/>
              <a:t>Kazimierz Dolny, dům Celejowských, kolem 1635 </a:t>
            </a:r>
          </a:p>
        </p:txBody>
      </p:sp>
      <p:pic>
        <p:nvPicPr>
          <p:cNvPr id="256006" name="Picture 6" descr="P11103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8913"/>
            <a:ext cx="4618038" cy="6858000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4" name="Rectangle 6"/>
          <p:cNvSpPr>
            <a:spLocks noGrp="1"/>
          </p:cNvSpPr>
          <p:nvPr>
            <p:ph type="title"/>
          </p:nvPr>
        </p:nvSpPr>
        <p:spPr>
          <a:xfrm>
            <a:off x="250825" y="476250"/>
            <a:ext cx="7200900" cy="73025"/>
          </a:xfrm>
        </p:spPr>
        <p:txBody>
          <a:bodyPr>
            <a:normAutofit fontScale="90000"/>
          </a:bodyPr>
          <a:lstStyle/>
          <a:p>
            <a:r>
              <a:rPr lang="cs-CZ" sz="2400" smtClean="0"/>
              <a:t>Pułtusk – kolegiátní kostel  - pro plockého biskupa </a:t>
            </a:r>
            <a:br>
              <a:rPr lang="cs-CZ" sz="2400" smtClean="0"/>
            </a:br>
            <a:r>
              <a:rPr lang="cs-CZ" sz="2400" smtClean="0"/>
              <a:t>Jan Baptista z Benátek, kol. 1560 </a:t>
            </a:r>
          </a:p>
        </p:txBody>
      </p:sp>
      <p:pic>
        <p:nvPicPr>
          <p:cNvPr id="258057" name="Picture 9" descr="P11403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412875"/>
            <a:ext cx="4038600" cy="1860550"/>
          </a:xfrm>
        </p:spPr>
      </p:pic>
      <p:sp>
        <p:nvSpPr>
          <p:cNvPr id="258059" name="Rectangl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8061" name="Picture 13" descr="Pu%C5%82tusk_collegiate_chu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881063"/>
            <a:ext cx="4483100" cy="5976937"/>
          </a:xfrm>
          <a:prstGeom prst="rect">
            <a:avLst/>
          </a:prstGeom>
          <a:noFill/>
        </p:spPr>
      </p:pic>
      <p:pic>
        <p:nvPicPr>
          <p:cNvPr id="258063" name="Picture 15" descr="220px-Pultusk_kolegiat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3429000"/>
            <a:ext cx="2979737" cy="3168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Brok – </a:t>
            </a:r>
            <a:r>
              <a:rPr lang="cs-CZ" sz="2400" dirty="0" err="1" smtClean="0"/>
              <a:t>f</a:t>
            </a:r>
            <a:r>
              <a:rPr lang="cs-CZ" sz="2400" dirty="0" smtClean="0"/>
              <a:t>. kostel, 1560, ¨Jan baptista z </a:t>
            </a:r>
            <a:r>
              <a:rPr lang="cs-CZ" sz="2400" dirty="0" err="1" smtClean="0"/>
              <a:t>benátek</a:t>
            </a:r>
            <a:r>
              <a:rPr lang="cs-CZ" sz="2400" dirty="0" smtClean="0"/>
              <a:t>, 1561 </a:t>
            </a:r>
          </a:p>
        </p:txBody>
      </p:sp>
      <p:pic>
        <p:nvPicPr>
          <p:cNvPr id="261126" name="Picture 6" descr="P11403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84313"/>
            <a:ext cx="4038600" cy="2114550"/>
          </a:xfrm>
        </p:spPr>
      </p:pic>
      <p:pic>
        <p:nvPicPr>
          <p:cNvPr id="261127" name="Picture 7" descr="P11403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65288"/>
            <a:ext cx="4038600" cy="4395787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err="1" smtClean="0"/>
              <a:t>Brochów</a:t>
            </a:r>
            <a:r>
              <a:rPr lang="cs-CZ" sz="2800" dirty="0" smtClean="0"/>
              <a:t>, sv. </a:t>
            </a:r>
            <a:r>
              <a:rPr lang="cs-CZ" sz="2800" dirty="0" err="1" smtClean="0"/>
              <a:t>Roch</a:t>
            </a:r>
            <a:r>
              <a:rPr lang="cs-CZ" sz="2800" dirty="0" smtClean="0"/>
              <a:t>, Jan </a:t>
            </a:r>
            <a:r>
              <a:rPr lang="cs-CZ" sz="2800" dirty="0" err="1" smtClean="0"/>
              <a:t>Patista</a:t>
            </a:r>
            <a:r>
              <a:rPr lang="cs-CZ" sz="2800" dirty="0" smtClean="0"/>
              <a:t> z Benátek, 1551-1561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2034" name="Picture 2" descr="http://www.e-sochaczew.pl/foto_kontent/brochow_x78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7066839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1010" name="Picture 2" descr="http://www.stepniak.info/images/brochow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71480"/>
            <a:ext cx="7239051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1296987"/>
          </a:xfrm>
        </p:spPr>
        <p:txBody>
          <a:bodyPr/>
          <a:lstStyle/>
          <a:p>
            <a:pPr eaLnBrk="1" hangingPunct="1"/>
            <a:r>
              <a:rPr lang="cs-CZ" sz="2400" smtClean="0"/>
              <a:t>S. Maria dei Miracoli, </a:t>
            </a:r>
            <a:br>
              <a:rPr lang="cs-CZ" sz="2400" smtClean="0"/>
            </a:br>
            <a:r>
              <a:rPr lang="cs-CZ" sz="2400" smtClean="0"/>
              <a:t>1481-1489: </a:t>
            </a:r>
            <a:br>
              <a:rPr lang="cs-CZ" sz="2400" smtClean="0"/>
            </a:br>
            <a:r>
              <a:rPr lang="cs-CZ" sz="2400" smtClean="0"/>
              <a:t>Pietro Lombardo (1435-1515)</a:t>
            </a:r>
          </a:p>
        </p:txBody>
      </p:sp>
      <p:pic>
        <p:nvPicPr>
          <p:cNvPr id="59395" name="Picture 4" descr="C:\Documents and Settings\Administrator\Dokumenty\Brno\Přednášky a semináře\2008_ZS\Architektura 15. století\Benátky\38_S. AMria dei Miracoli-.wat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33900" y="3214688"/>
            <a:ext cx="4610100" cy="3429000"/>
          </a:xfrm>
        </p:spPr>
      </p:pic>
      <p:pic>
        <p:nvPicPr>
          <p:cNvPr id="59396" name="Picture 5" descr="G:\ONDŘEJ_DOKUMENTY\Foto\Itálie_květen 2012\Benátky\P12202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768850" cy="6357938"/>
          </a:xfr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7587" name="Picture 2" descr="C:\Documents and Settings\Administrator\Dokumenty\Brno\Přednášky a semináře\2008_ZS\Architektura 15. století\Benátky\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42875" y="500063"/>
            <a:ext cx="4418013" cy="6858000"/>
          </a:xfrm>
        </p:spPr>
      </p:pic>
      <p:pic>
        <p:nvPicPr>
          <p:cNvPr id="67588" name="Picture 5" descr="G:\ONDŘEJ_DOKUMENTY\Foto\Itálie_květen 2012\Benátky\P12202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381500" y="642938"/>
            <a:ext cx="4762500" cy="3571875"/>
          </a:xfr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9636" name="Picture 2" descr="G:\ONDŘEJ_DOKUMENTY\Foto\Itálie_květen 2012\Benátky\P12202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762765" cy="5072074"/>
          </a:xfrm>
          <a:noFill/>
        </p:spPr>
      </p:pic>
      <p:pic>
        <p:nvPicPr>
          <p:cNvPr id="5" name="Picture 2" descr="http://www.stepniak.info/images/brochow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428868"/>
            <a:ext cx="5114932" cy="3836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1296974"/>
          </a:xfrm>
        </p:spPr>
        <p:txBody>
          <a:bodyPr>
            <a:noAutofit/>
          </a:bodyPr>
          <a:lstStyle/>
          <a:p>
            <a:pPr algn="l"/>
            <a:r>
              <a:rPr lang="cs-CZ" sz="2000" dirty="0" err="1" smtClean="0"/>
              <a:t>Benedetto</a:t>
            </a:r>
            <a:r>
              <a:rPr lang="cs-CZ" sz="2000" dirty="0" smtClean="0"/>
              <a:t> </a:t>
            </a:r>
            <a:r>
              <a:rPr lang="cs-CZ" sz="2000" dirty="0" err="1" smtClean="0"/>
              <a:t>da</a:t>
            </a:r>
            <a:r>
              <a:rPr lang="cs-CZ" sz="2000" dirty="0" smtClean="0"/>
              <a:t> </a:t>
            </a:r>
            <a:r>
              <a:rPr lang="cs-CZ" sz="2000" dirty="0" err="1" smtClean="0"/>
              <a:t>Rovezzano</a:t>
            </a:r>
            <a:r>
              <a:rPr lang="cs-CZ" sz="2000" dirty="0" smtClean="0"/>
              <a:t> – hrobka </a:t>
            </a:r>
            <a:r>
              <a:rPr lang="cs-CZ" sz="2000" dirty="0" err="1" smtClean="0"/>
              <a:t>Ganfaloniera</a:t>
            </a:r>
            <a:r>
              <a:rPr lang="cs-CZ" sz="2000" dirty="0" smtClean="0"/>
              <a:t> </a:t>
            </a:r>
            <a:r>
              <a:rPr lang="cs-CZ" sz="2000" dirty="0" err="1" smtClean="0"/>
              <a:t>Soderiniho</a:t>
            </a:r>
            <a:r>
              <a:rPr lang="cs-CZ" sz="2000" dirty="0" smtClean="0"/>
              <a:t>, </a:t>
            </a:r>
            <a:br>
              <a:rPr lang="cs-CZ" sz="2000" dirty="0" smtClean="0"/>
            </a:br>
            <a:r>
              <a:rPr lang="cs-CZ" sz="2000" dirty="0" smtClean="0"/>
              <a:t>Florencie, S. Maria </a:t>
            </a:r>
            <a:r>
              <a:rPr lang="cs-CZ" sz="2000" dirty="0" err="1" smtClean="0"/>
              <a:t>del</a:t>
            </a:r>
            <a:r>
              <a:rPr lang="cs-CZ" sz="2000" dirty="0" smtClean="0"/>
              <a:t> </a:t>
            </a:r>
            <a:r>
              <a:rPr lang="cs-CZ" sz="2000" dirty="0" err="1" smtClean="0"/>
              <a:t>Carmine</a:t>
            </a:r>
            <a:r>
              <a:rPr lang="cs-CZ" sz="2000" dirty="0" smtClean="0"/>
              <a:t>, kolem 1509</a:t>
            </a:r>
            <a:br>
              <a:rPr lang="cs-CZ" sz="2000" dirty="0" smtClean="0"/>
            </a:br>
            <a:r>
              <a:rPr lang="cs-CZ" sz="2000" dirty="0" smtClean="0"/>
              <a:t>                                    Hrobka krále Jana </a:t>
            </a:r>
            <a:r>
              <a:rPr lang="cs-CZ" sz="2000" dirty="0" err="1" smtClean="0"/>
              <a:t>Olbrachta</a:t>
            </a:r>
            <a:r>
              <a:rPr lang="cs-CZ" sz="2000" dirty="0" smtClean="0"/>
              <a:t> </a:t>
            </a:r>
            <a:r>
              <a:rPr lang="cs-CZ" sz="2000" dirty="0" err="1" smtClean="0"/>
              <a:t>Jagiella</a:t>
            </a:r>
            <a:r>
              <a:rPr lang="cs-CZ" sz="2000" dirty="0" smtClean="0"/>
              <a:t> – 1502-05 na </a:t>
            </a:r>
            <a:r>
              <a:rPr lang="cs-CZ" sz="2000" dirty="0" err="1" smtClean="0"/>
              <a:t>Wawelu</a:t>
            </a:r>
            <a:endParaRPr lang="cs-CZ" sz="2000" dirty="0"/>
          </a:p>
        </p:txBody>
      </p:sp>
      <p:pic>
        <p:nvPicPr>
          <p:cNvPr id="5" name="Picture 2" descr="C:\Documents and Settings\Administrator\Dokumenty\Brno\Přednášky a semináře\2011_ZS\Architektura renesance a manýrismu v Záalpí\Bialostocki\P11101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594446"/>
            <a:ext cx="3929090" cy="5752425"/>
          </a:xfrm>
          <a:noFill/>
        </p:spPr>
      </p:pic>
      <p:pic>
        <p:nvPicPr>
          <p:cNvPr id="6" name="Picture 2" descr="C:\Documents and Settings\Administrator\Dokumenty\Brno\Přednášky a semináře\2011_ZS\Architektura renesance a manýrismu v Záalpí\Polsko\P1140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29256" y="1433249"/>
            <a:ext cx="3500430" cy="5424751"/>
          </a:xfr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smtClean="0">
                <a:latin typeface="Arial" charset="0"/>
              </a:rPr>
              <a:t>Lublin, kostel bernardinů, 1603-07</a:t>
            </a:r>
          </a:p>
        </p:txBody>
      </p:sp>
      <p:pic>
        <p:nvPicPr>
          <p:cNvPr id="263175" name="Picture 7" descr="P11403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557338"/>
            <a:ext cx="4038600" cy="1612900"/>
          </a:xfrm>
        </p:spPr>
      </p:pic>
      <p:pic>
        <p:nvPicPr>
          <p:cNvPr id="263176" name="Picture 8" descr="P111029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895475"/>
            <a:ext cx="4038600" cy="3935413"/>
          </a:xfrm>
        </p:spPr>
      </p:pic>
      <p:pic>
        <p:nvPicPr>
          <p:cNvPr id="263178" name="Picture 10" descr="Bernard_monastery_in_Lvi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57563"/>
            <a:ext cx="4095750" cy="307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0408" name="Picture 8" descr="P11103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0"/>
            <a:ext cx="8820150" cy="6494463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smtClean="0"/>
              <a:t>Kazimierz Dolny, farní kostel, 1589, Jakub Balin </a:t>
            </a:r>
          </a:p>
        </p:txBody>
      </p:sp>
      <p:sp>
        <p:nvSpPr>
          <p:cNvPr id="136201" name="Rectangle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36202" name="Rectangle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36204" name="Picture 12" descr="File:Alians PL SpacerPoKazimierzuDolnym Jesien,02 10 2008,PA02000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5711825" cy="4284662"/>
          </a:xfrm>
          <a:prstGeom prst="rect">
            <a:avLst/>
          </a:prstGeom>
          <a:noFill/>
        </p:spPr>
      </p:pic>
      <p:pic>
        <p:nvPicPr>
          <p:cNvPr id="136206" name="Picture 14" descr="File:Church, Kazimierz Doln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1575" y="1143000"/>
            <a:ext cx="4162425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7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8646" name="Picture 6" descr="P11403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00213"/>
            <a:ext cx="4356100" cy="2847975"/>
          </a:xfrm>
        </p:spPr>
      </p:pic>
      <p:sp>
        <p:nvSpPr>
          <p:cNvPr id="368648" name="Rectangle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8650" name="Picture 10" descr="Plik:Church, Kazimierz Dolny - interior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1838" y="0"/>
            <a:ext cx="46021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672013" y="285750"/>
            <a:ext cx="4471987" cy="1368425"/>
          </a:xfrm>
        </p:spPr>
        <p:txBody>
          <a:bodyPr/>
          <a:lstStyle/>
          <a:p>
            <a:pPr eaLnBrk="1" hangingPunct="1"/>
            <a:r>
              <a:rPr lang="cs-CZ" sz="2400" smtClean="0"/>
              <a:t>Krakov, jezuitský kostel sv. Petra </a:t>
            </a:r>
            <a:br>
              <a:rPr lang="cs-CZ" sz="2400" smtClean="0"/>
            </a:br>
            <a:r>
              <a:rPr lang="cs-CZ" sz="2400" smtClean="0"/>
              <a:t>a Pavla, 1612 (Giovanni de Rossi, Matteo Castello)</a:t>
            </a:r>
          </a:p>
        </p:txBody>
      </p:sp>
      <p:pic>
        <p:nvPicPr>
          <p:cNvPr id="41987" name="Picture 2" descr="C:\Documents and Settings\Administrator\Dokumenty\Foto\Krakov\P10301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85750"/>
            <a:ext cx="4476750" cy="3357563"/>
          </a:xfrm>
          <a:noFill/>
        </p:spPr>
      </p:pic>
      <p:pic>
        <p:nvPicPr>
          <p:cNvPr id="41988" name="Picture 3" descr="C:\Documents and Settings\Administrator\Dokumenty\Foto\Krakov\P10301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70388" y="3000375"/>
            <a:ext cx="4773612" cy="3581400"/>
          </a:xfr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3011" name="Picture 2" descr="C:\Documents and Settings\Administrator\Dokumenty\Foto\Krakov\P10301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643063"/>
            <a:ext cx="3394075" cy="4525962"/>
          </a:xfrm>
          <a:noFill/>
        </p:spPr>
      </p:pic>
      <p:pic>
        <p:nvPicPr>
          <p:cNvPr id="43012" name="Picture 3" descr="C:\Documents and Settings\Administrator\Dokumenty\Foto\Krakov\P10301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83100" y="642938"/>
            <a:ext cx="4660900" cy="6215062"/>
          </a:xfr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403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4036" name="Picture 2" descr="C:\Documents and Settings\Administrator\Dokumenty\Foto\Krakov\P10301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5059" name="Picture 2" descr="C:\Documents and Settings\Administrator\Dokumenty\Foto\Krakov\P10301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</p:spPr>
      </p:pic>
      <p:pic>
        <p:nvPicPr>
          <p:cNvPr id="45060" name="Picture 3" descr="C:\Documents and Settings\Administrator\Dokumenty\Foto\Krakov\P10301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6083" name="Picture 2" descr="C:\Documents and Settings\Administrator\Dokumenty\Foto\Krakov\P10302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76750" cy="3357563"/>
          </a:xfrm>
          <a:noFill/>
        </p:spPr>
      </p:pic>
      <p:pic>
        <p:nvPicPr>
          <p:cNvPr id="46084" name="Picture 3" descr="C:\Documents and Settings\Administrator\Dokumenty\Foto\Krakov\P10302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7750" y="857250"/>
            <a:ext cx="4125913" cy="5500688"/>
          </a:xfr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7107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7108" name="Picture 2" descr="C:\Documents and Settings\Administrator\Dokumenty\Foto\Krakov\P10302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929688" cy="6697663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4714875" y="274638"/>
            <a:ext cx="3971925" cy="1082675"/>
          </a:xfrm>
        </p:spPr>
        <p:txBody>
          <a:bodyPr/>
          <a:lstStyle/>
          <a:p>
            <a:pPr eaLnBrk="1" hangingPunct="1"/>
            <a:r>
              <a:rPr lang="cs-CZ" sz="2000" smtClean="0"/>
              <a:t>Tarnów,  náhrobek matky Jana Tarnowského – Barbary z Roznówa –po 1517</a:t>
            </a:r>
          </a:p>
        </p:txBody>
      </p:sp>
      <p:pic>
        <p:nvPicPr>
          <p:cNvPr id="11267" name="Picture 3" descr="C:\Documents and Settings\Administrator\Dokumenty\Brno\Přednášky a semináře\2011_ZS\Architektura renesance a manýrismu v Záalpí\Bialostocki\P11101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60888" cy="7072313"/>
          </a:xfrm>
          <a:noFill/>
        </p:spPr>
      </p:pic>
      <p:pic>
        <p:nvPicPr>
          <p:cNvPr id="11268" name="Picture 2" descr="C:\Documents and Settings\Administrator\Dokumenty\Brno\Přednášky a semináře\2011_ZS\Architektura renesance a manýrismu v Záalpí\Polsko\P1140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0688" y="1871663"/>
            <a:ext cx="2635250" cy="4083050"/>
          </a:xfrm>
          <a:noFill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813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8132" name="Picture 2" descr="C:\Documents and Settings\Administrator\Dokumenty\Foto\Krakov\P1030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915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9156" name="Picture 2" descr="C:\Documents and Settings\Administrator\Dokumenty\Foto\Krakov\P10302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0179" name="Picture 2" descr="C:\Documents and Settings\Administrator\Dokumenty\Foto\Krakov\P10302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</p:spPr>
      </p:pic>
      <p:pic>
        <p:nvPicPr>
          <p:cNvPr id="50180" name="Picture 3" descr="C:\Documents and Settings\Administrator\Dokumenty\Foto\Krakov\P10302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1203" name="Picture 2" descr="C:\Documents and Settings\Administrator\Dokumenty\Foto\Krakov\P1030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500063"/>
            <a:ext cx="4178300" cy="5572125"/>
          </a:xfrm>
          <a:noFill/>
        </p:spPr>
      </p:pic>
      <p:pic>
        <p:nvPicPr>
          <p:cNvPr id="51204" name="Picture 3" descr="C:\Documents and Settings\Administrator\Dokumenty\Foto\Krakov\P10302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25" y="857250"/>
            <a:ext cx="3394075" cy="4525963"/>
          </a:xfr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400" dirty="0" err="1" smtClean="0"/>
              <a:t>Nieświeź</a:t>
            </a:r>
            <a:r>
              <a:rPr lang="cs-CZ" sz="2400" dirty="0" smtClean="0"/>
              <a:t> , jezuitský kostel, kol. 1590</a:t>
            </a:r>
            <a:br>
              <a:rPr lang="cs-CZ" sz="2400" dirty="0" smtClean="0"/>
            </a:br>
            <a:r>
              <a:rPr lang="cs-CZ" sz="2400" dirty="0" smtClean="0"/>
              <a:t>Řím, </a:t>
            </a:r>
            <a:r>
              <a:rPr lang="cs-CZ" sz="2400" dirty="0" err="1" smtClean="0"/>
              <a:t>Il</a:t>
            </a:r>
            <a:r>
              <a:rPr lang="cs-CZ" sz="2400" dirty="0" smtClean="0"/>
              <a:t> </a:t>
            </a:r>
            <a:r>
              <a:rPr lang="cs-CZ" sz="2400" dirty="0" err="1" smtClean="0"/>
              <a:t>Gesú</a:t>
            </a:r>
            <a:r>
              <a:rPr lang="cs-CZ" sz="2400" dirty="0" smtClean="0"/>
              <a:t>, fasáda 1571-1584</a:t>
            </a:r>
            <a:endParaRPr lang="cs-CZ" sz="2400" dirty="0"/>
          </a:p>
        </p:txBody>
      </p:sp>
      <p:pic>
        <p:nvPicPr>
          <p:cNvPr id="52227" name="Zástupný symbol pro obsah 3" descr="HPIM666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143000"/>
            <a:ext cx="3648075" cy="5214938"/>
          </a:xfrm>
        </p:spPr>
      </p:pic>
      <p:pic>
        <p:nvPicPr>
          <p:cNvPr id="52228" name="Picture 2" descr="H:\Foto\Itálie_květen 2009\Karta č.1\HPIM3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32338" y="1285875"/>
            <a:ext cx="3819525" cy="5072063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3571875" y="274638"/>
            <a:ext cx="5357813" cy="5826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smtClean="0"/>
              <a:t>Krakov, jezuitský kostel sv. Petra a Pavla;</a:t>
            </a:r>
            <a:br>
              <a:rPr lang="cs-CZ" sz="2000" smtClean="0"/>
            </a:br>
            <a:r>
              <a:rPr lang="cs-CZ" sz="2000" smtClean="0"/>
              <a:t>Řím, S. Cecilia; S. Susanna (C. Maderna); Il Gesú</a:t>
            </a:r>
          </a:p>
        </p:txBody>
      </p:sp>
      <p:pic>
        <p:nvPicPr>
          <p:cNvPr id="53251" name="Zástupný symbol pro obsah 3" descr="HPIM666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-214313"/>
            <a:ext cx="3186113" cy="4525963"/>
          </a:xfrm>
        </p:spPr>
      </p:pic>
      <p:pic>
        <p:nvPicPr>
          <p:cNvPr id="53252" name="Picture 2" descr="H:\Foto\Itálie_květen 2009\Karta č.1\Řím_Trastevere_S. Cecilia (16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3816350"/>
            <a:ext cx="4038600" cy="3041650"/>
          </a:xfrm>
        </p:spPr>
      </p:pic>
      <p:pic>
        <p:nvPicPr>
          <p:cNvPr id="53253" name="Picture 2" descr="H:\Foto\Itálie_květen 2009\Karta č.1\HPIM34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75" y="3500438"/>
            <a:ext cx="25288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3" descr="H:\Foto\Itálie_květen 2009\Karta č.1\HPIM38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1000125"/>
            <a:ext cx="3071813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14613" cy="1582737"/>
          </a:xfrm>
        </p:spPr>
        <p:txBody>
          <a:bodyPr/>
          <a:lstStyle/>
          <a:p>
            <a:pPr eaLnBrk="1" hangingPunct="1"/>
            <a:r>
              <a:rPr lang="cs-CZ" sz="2400" smtClean="0"/>
              <a:t>Lvov, jezuitský kostel, 1629 (Giacomo Briano)</a:t>
            </a:r>
          </a:p>
        </p:txBody>
      </p:sp>
      <p:pic>
        <p:nvPicPr>
          <p:cNvPr id="54275" name="Zástupný symbol pro obsah 3" descr="HPIM666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75" y="0"/>
            <a:ext cx="4622800" cy="670083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3600" smtClean="0"/>
              <a:t>Krakov, Wawel</a:t>
            </a:r>
          </a:p>
        </p:txBody>
      </p:sp>
      <p:sp>
        <p:nvSpPr>
          <p:cNvPr id="1229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2295" name="Picture 7" descr="waw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133600"/>
            <a:ext cx="7705725" cy="367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Zikmund Jagellonský</a:t>
            </a:r>
          </a:p>
        </p:txBody>
      </p:sp>
      <p:pic>
        <p:nvPicPr>
          <p:cNvPr id="13315" name="Picture 2" descr="C:\Documents and Settings\Administrator\Dokumenty\Brno\Přednášky a semináře\2011_ZS\Architektura renesance a manýrismu v Záalpí\Polsko\P11403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1500188"/>
            <a:ext cx="2827338" cy="4525962"/>
          </a:xfrm>
          <a:noFill/>
        </p:spPr>
      </p:pic>
      <p:pic>
        <p:nvPicPr>
          <p:cNvPr id="13316" name="Picture 3" descr="C:\Documents and Settings\Administrator\Dokumenty\Brno\Přednášky a semináře\2011_ZS\Architektura renesance a manýrismu v Záalpí\Polsko\P11102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4530"/>
          <a:stretch>
            <a:fillRect/>
          </a:stretch>
        </p:blipFill>
        <p:spPr>
          <a:xfrm>
            <a:off x="428625" y="1857375"/>
            <a:ext cx="4619625" cy="3522663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4339" name="Picture 2" descr="C:\Documents and Settings\Administrator\Dokumenty\Brno\Přednášky a semináře\2011_ZS\Architektura renesance a manýrismu v Záalpí\Polsko\P11402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285750"/>
            <a:ext cx="4038600" cy="3106738"/>
          </a:xfrm>
          <a:noFill/>
        </p:spPr>
      </p:pic>
      <p:pic>
        <p:nvPicPr>
          <p:cNvPr id="14340" name="Picture 3" descr="C:\Documents and Settings\Administrator\Dokumenty\Brno\Přednášky a semináře\2011_ZS\Architektura renesance a manýrismu v Záalpí\Polsko\P1140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785938"/>
            <a:ext cx="4441825" cy="470535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3733800" y="333375"/>
            <a:ext cx="5410200" cy="993775"/>
          </a:xfrm>
        </p:spPr>
        <p:txBody>
          <a:bodyPr/>
          <a:lstStyle/>
          <a:p>
            <a:pPr eaLnBrk="1" hangingPunct="1"/>
            <a:r>
              <a:rPr lang="cs-CZ" sz="2000" smtClean="0"/>
              <a:t>Krakov, Wawel, královský palác,  1507-1536</a:t>
            </a:r>
          </a:p>
        </p:txBody>
      </p:sp>
      <p:pic>
        <p:nvPicPr>
          <p:cNvPr id="15363" name="Picture 2" descr="C:\Documents and Settings\Administrator\Dokumenty\Brno\Přednášky a semináře\2011_ZS\Architektura renesance a manýrismu v Záalpí\Polsko\P11402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565525" cy="4525963"/>
          </a:xfrm>
          <a:noFill/>
        </p:spPr>
      </p:pic>
      <p:sp>
        <p:nvSpPr>
          <p:cNvPr id="15369" name="Rectangle 9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 sz="2800" smtClean="0"/>
          </a:p>
        </p:txBody>
      </p:sp>
      <p:pic>
        <p:nvPicPr>
          <p:cNvPr id="15371" name="Picture 11" descr="File:Krakow Wawel 20070804 093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716213"/>
            <a:ext cx="6229350" cy="4141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Vladislav Jagellonský v Budě a Visegrádu i Nyéku</a:t>
            </a:r>
            <a:br>
              <a:rPr lang="cs-CZ" sz="3200" smtClean="0"/>
            </a:br>
            <a:endParaRPr lang="cs-CZ" sz="3200" smtClean="0"/>
          </a:p>
        </p:txBody>
      </p:sp>
      <p:pic>
        <p:nvPicPr>
          <p:cNvPr id="4099" name="Picture 2" descr="C:\Documents and Settings\Administrator\Dokumenty\Brno\Přednášky a semináře\2011_ZS\Architektura renesance a manýrismu v Záalpí\Polsko\P1140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935038"/>
            <a:ext cx="2714625" cy="5922962"/>
          </a:xfrm>
          <a:noFill/>
        </p:spPr>
      </p:pic>
      <p:pic>
        <p:nvPicPr>
          <p:cNvPr id="4100" name="Picture 3" descr="C:\Documents and Settings\Administrator\Dokumenty\Brno\Přednášky a semináře\2011_ZS\Architektura renesance a manýrismu v Záalpí\Polsko\P11401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86188" y="1643063"/>
            <a:ext cx="4703762" cy="371475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Palác královny Alžběty, 1502-1506</a:t>
            </a:r>
          </a:p>
        </p:txBody>
      </p:sp>
      <p:pic>
        <p:nvPicPr>
          <p:cNvPr id="16387" name="Picture 2" descr="C:\Documents and Settings\Administrator\Dokumenty\Brno\Přednášky a semináře\2011_ZS\Architektura renesance a manýrismu v Záalpí\Polsko\P11101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643063"/>
            <a:ext cx="4286250" cy="4222750"/>
          </a:xfrm>
          <a:noFill/>
        </p:spPr>
      </p:pic>
      <p:pic>
        <p:nvPicPr>
          <p:cNvPr id="16388" name="Picture 3" descr="C:\Documents and Settings\Administrator\Dokumenty\Brno\Přednášky a semináře\2011_ZS\Architektura renesance a manýrismu v Záalpí\Polsko\P11101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0" y="1600200"/>
            <a:ext cx="3048000" cy="4525963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686304" cy="2582858"/>
          </a:xfrm>
        </p:spPr>
        <p:txBody>
          <a:bodyPr/>
          <a:lstStyle/>
          <a:p>
            <a:pPr eaLnBrk="1" hangingPunct="1"/>
            <a:r>
              <a:rPr lang="cs-CZ" sz="2000" dirty="0" smtClean="0"/>
              <a:t>Tabernákly z Pécse, </a:t>
            </a:r>
            <a:br>
              <a:rPr lang="cs-CZ" sz="2000" dirty="0" smtClean="0"/>
            </a:br>
            <a:r>
              <a:rPr lang="cs-CZ" sz="2000" dirty="0" smtClean="0"/>
              <a:t>po 1500 </a:t>
            </a:r>
            <a:br>
              <a:rPr lang="cs-CZ" sz="2000" dirty="0" smtClean="0"/>
            </a:br>
            <a:r>
              <a:rPr lang="cs-CZ" sz="2000" dirty="0" smtClean="0"/>
              <a:t>(katedrála, farní kostel) </a:t>
            </a:r>
            <a:br>
              <a:rPr lang="cs-CZ" sz="2000" dirty="0" smtClean="0"/>
            </a:br>
            <a:r>
              <a:rPr lang="cs-CZ" sz="2000" dirty="0" smtClean="0"/>
              <a:t>a </a:t>
            </a:r>
            <a:br>
              <a:rPr lang="cs-CZ" sz="2000" dirty="0" smtClean="0"/>
            </a:br>
            <a:r>
              <a:rPr lang="cs-CZ" sz="2000" dirty="0" smtClean="0"/>
              <a:t>vlys z dílny </a:t>
            </a:r>
            <a:r>
              <a:rPr lang="cs-CZ" sz="2000" dirty="0" err="1" smtClean="0"/>
              <a:t>Francesca</a:t>
            </a:r>
            <a:r>
              <a:rPr lang="cs-CZ" sz="2000" dirty="0" smtClean="0"/>
              <a:t> </a:t>
            </a:r>
            <a:r>
              <a:rPr lang="cs-CZ" sz="2000" dirty="0" err="1" smtClean="0"/>
              <a:t>Fiorentona</a:t>
            </a:r>
            <a:r>
              <a:rPr lang="cs-CZ" sz="2000" dirty="0" smtClean="0"/>
              <a:t> z </a:t>
            </a:r>
            <a:r>
              <a:rPr lang="cs-CZ" sz="2000" dirty="0" err="1" smtClean="0"/>
              <a:t>Wawelu</a:t>
            </a:r>
            <a:endParaRPr lang="cs-CZ" sz="2000" dirty="0" smtClean="0"/>
          </a:p>
        </p:txBody>
      </p:sp>
      <p:pic>
        <p:nvPicPr>
          <p:cNvPr id="17411" name="Picture 2" descr="C:\Documents and Settings\Administrator\Dokumenty\Brno\Přednášky a semináře\2011_ZS\Architektura renesance a manýrismu v Záalpí\Obr\P11100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r="51852"/>
          <a:stretch>
            <a:fillRect/>
          </a:stretch>
        </p:blipFill>
        <p:spPr>
          <a:xfrm>
            <a:off x="0" y="0"/>
            <a:ext cx="2500313" cy="6711950"/>
          </a:xfrm>
          <a:noFill/>
        </p:spPr>
      </p:pic>
      <p:pic>
        <p:nvPicPr>
          <p:cNvPr id="17412" name="Picture 2" descr="C:\Documents and Settings\Administrator\Dokumenty\Brno\Přednášky a semináře\2011_ZS\Architektura renesance a manýrismu v Záalpí\Polsko\P1110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7763" y="4929188"/>
            <a:ext cx="672623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5580063" y="274638"/>
            <a:ext cx="3106737" cy="15700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800" smtClean="0"/>
              <a:t>Wawel, královský palác, přestavba a arkády</a:t>
            </a:r>
            <a:br>
              <a:rPr lang="cs-CZ" sz="2800" smtClean="0"/>
            </a:br>
            <a:r>
              <a:rPr lang="cs-CZ" sz="2800" smtClean="0"/>
              <a:t>1502-1540</a:t>
            </a:r>
          </a:p>
        </p:txBody>
      </p:sp>
      <p:pic>
        <p:nvPicPr>
          <p:cNvPr id="18435" name="Picture 2" descr="C:\Documents and Settings\Administrator\Dokumenty\Brno\Přednášky a semináře\2011_ZS\Architektura renesance a manýrismu v Záalpí\Polsko\P11101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500688" cy="3482975"/>
          </a:xfrm>
          <a:noFill/>
        </p:spPr>
      </p:pic>
      <p:pic>
        <p:nvPicPr>
          <p:cNvPr id="18436" name="Picture 3" descr="C:\Documents and Settings\Administrator\Dokumenty\Brno\Přednášky a semináře\2011_ZS\Architektura renesance a manýrismu v Záalpí\Polsko\P11101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29063" y="3643313"/>
            <a:ext cx="5214937" cy="3214687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44389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4391" name="Picture 7" descr="Wawel-Cas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8988425" cy="6742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945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9460" name="Picture 2" descr="C:\Documents and Settings\Administrator\Dokumenty\Brno\Přednášky a semináře\2011_ZS\Architektura renesance a manýrismu v Záalpí\Polsko\P11401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715375" cy="6537325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0483" name="Picture 2" descr="C:\Documents and Settings\Administrator\Dokumenty\Brno\Přednášky a semináře\2011_ZS\Architektura renesance a manýrismu v Záalpí\Polsko\P11402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14313"/>
            <a:ext cx="3709988" cy="4525963"/>
          </a:xfrm>
          <a:noFill/>
        </p:spPr>
      </p:pic>
      <p:pic>
        <p:nvPicPr>
          <p:cNvPr id="20484" name="Picture 3" descr="C:\Documents and Settings\Administrator\Dokumenty\Brno\Přednášky a semináře\2011_ZS\Architektura renesance a manýrismu v Záalpí\Polsko\P11402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357938" y="0"/>
            <a:ext cx="2786062" cy="5235575"/>
          </a:xfrm>
          <a:noFill/>
        </p:spPr>
      </p:pic>
      <p:pic>
        <p:nvPicPr>
          <p:cNvPr id="20485" name="Picture 4" descr="C:\Documents and Settings\Administrator\Dokumenty\Brno\Přednášky a semináře\2011_ZS\Architektura renesance a manýrismu v Záalpí\Polsko\P11402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2884488"/>
            <a:ext cx="3122613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7" name="Picture 2" descr="C:\Documents and Settings\Administrator\Dokumenty\Brno\Přednášky a semináře\2011_ZS\Architektura renesance a manýrismu v Záalpí\Polsko\P1110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357188"/>
            <a:ext cx="2936875" cy="5929312"/>
          </a:xfrm>
          <a:noFill/>
        </p:spPr>
      </p:pic>
      <p:pic>
        <p:nvPicPr>
          <p:cNvPr id="21508" name="Picture 3" descr="C:\Documents and Settings\Administrator\Dokumenty\Brno\Přednášky a semináře\2011_ZS\Architektura renesance a manýrismu v Záalpí\Polsko\P1110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71938" y="357188"/>
            <a:ext cx="4714875" cy="6545262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1" name="Picture 2" descr="C:\Documents and Settings\Administrator\Dokumenty\Brno\Přednášky a semináře\2011_ZS\Architektura renesance a manýrismu v Záalpí\Polsko\P1140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9425" y="534988"/>
            <a:ext cx="3805238" cy="5591175"/>
          </a:xfrm>
          <a:noFill/>
        </p:spPr>
      </p:pic>
      <p:pic>
        <p:nvPicPr>
          <p:cNvPr id="22532" name="Picture 3" descr="C:\Documents and Settings\Administrator\Dokumenty\Brno\Přednášky a semináře\2011_ZS\Architektura renesance a manýrismu v Záalpí\Polsko\P1140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64063" y="534988"/>
            <a:ext cx="4008437" cy="5591175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3555" name="Picture 2" descr="C:\Documents and Settings\Administrator\Dokumenty\Brno\Přednášky a semináře\2011_ZS\Architektura renesance a manýrismu v Záalpí\Polsko\P11401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00625" cy="3475038"/>
          </a:xfrm>
          <a:noFill/>
        </p:spPr>
      </p:pic>
      <p:pic>
        <p:nvPicPr>
          <p:cNvPr id="23556" name="Picture 3" descr="C:\Documents and Settings\Administrator\Dokumenty\Brno\Přednášky a semináře\2011_ZS\Architektura renesance a manýrismu v Záalpí\Polsko\P1110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14750" y="2979738"/>
            <a:ext cx="5661025" cy="3878262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1143000"/>
          </a:xfrm>
        </p:spPr>
        <p:txBody>
          <a:bodyPr/>
          <a:lstStyle/>
          <a:p>
            <a:pPr eaLnBrk="1" hangingPunct="1"/>
            <a:r>
              <a:rPr lang="cs-CZ" sz="2400" smtClean="0"/>
              <a:t>Mistr Benedikt – Piotrków – rezidence pro krále Zikmunda 1511-19</a:t>
            </a:r>
          </a:p>
        </p:txBody>
      </p:sp>
      <p:pic>
        <p:nvPicPr>
          <p:cNvPr id="24579" name="Picture 2" descr="C:\Documents and Settings\Administrator\Dokumenty\Brno\Přednášky a semináře\2011_ZS\Architektura renesance a manýrismu v Záalpí\Polsko\P1110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" y="1428750"/>
            <a:ext cx="3081338" cy="4954588"/>
          </a:xfrm>
          <a:noFill/>
        </p:spPr>
      </p:pic>
      <p:pic>
        <p:nvPicPr>
          <p:cNvPr id="24580" name="Picture 3" descr="C:\Documents and Settings\Administrator\Dokumenty\Brno\Přednášky a semináře\2011_ZS\Architektura renesance a manýrismu v Záalpí\Polsko\P1110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86150" y="2143125"/>
            <a:ext cx="5657850" cy="4071938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smtClean="0"/>
              <a:t>Pešť, Belvárošský kostel, tzv. Nagyrévi tabernákl, 1503-1506</a:t>
            </a:r>
          </a:p>
        </p:txBody>
      </p:sp>
      <p:pic>
        <p:nvPicPr>
          <p:cNvPr id="5123" name="Picture 4" descr="C:\Documents and Settings\Administrator\Dokumenty\Foto\Budapest\Pešť\Belvárošský kostel\HPIM17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0"/>
            <a:ext cx="5164138" cy="6858000"/>
          </a:xfrm>
          <a:noFill/>
        </p:spPr>
      </p:pic>
      <p:pic>
        <p:nvPicPr>
          <p:cNvPr id="5124" name="Picture 5" descr="C:\Documents and Settings\Administrator\Dokumenty\Foto\Budapest\Pešť\Belvárošský kostel\HPIM18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371600"/>
            <a:ext cx="4038600" cy="3041650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560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5604" name="Picture 2" descr="C:\Documents and Settings\Administrator\Dokumenty\Brno\Přednášky a semináře\2011_ZS\Architektura renesance a manýrismu v Záalpí\Polsko\P11101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4375"/>
            <a:ext cx="8643938" cy="5762625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ocuments and Settings\Administrator\Dokumenty\Přednášky\Profit klub_Přednášky\Ostrava_22.9.05\93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33400"/>
            <a:ext cx="4335463" cy="5756275"/>
          </a:xfrm>
          <a:noFill/>
        </p:spPr>
      </p:pic>
      <p:pic>
        <p:nvPicPr>
          <p:cNvPr id="15363" name="Picture 4" descr="C:\Documents and Settings\Administrator\Dokumenty\Přednášky\Profit klub_Přednášky\Ostrava_22.9.05\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8538" y="533400"/>
            <a:ext cx="4335462" cy="5756275"/>
          </a:xfrm>
          <a:noFill/>
        </p:spPr>
      </p:pic>
    </p:spTree>
    <p:extLst>
      <p:ext uri="{BB962C8B-B14F-4D97-AF65-F5344CB8AC3E}">
        <p14:creationId xmlns:p14="http://schemas.microsoft.com/office/powerpoint/2010/main" val="976883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6387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6388" name="Picture 2" descr="C:\Documents and Settings\Administrator\Dokumenty\Brno\Přednášky a semináře\2011_ZS\Architektura renesance a manýrismu v Záalpí\Obr\P11307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688" y="500063"/>
            <a:ext cx="8977312" cy="6357937"/>
          </a:xfrm>
          <a:noFill/>
        </p:spPr>
      </p:pic>
    </p:spTree>
    <p:extLst>
      <p:ext uri="{BB962C8B-B14F-4D97-AF65-F5344CB8AC3E}">
        <p14:creationId xmlns:p14="http://schemas.microsoft.com/office/powerpoint/2010/main" val="3658694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-108520" y="-387424"/>
            <a:ext cx="8229600" cy="1143000"/>
          </a:xfrm>
        </p:spPr>
        <p:txBody>
          <a:bodyPr/>
          <a:lstStyle/>
          <a:p>
            <a:pPr eaLnBrk="1" hangingPunct="1"/>
            <a:r>
              <a:rPr lang="cs-CZ" sz="2400" dirty="0" err="1" smtClean="0"/>
              <a:t>Wawel</a:t>
            </a:r>
            <a:r>
              <a:rPr lang="cs-CZ" sz="2400" dirty="0" smtClean="0"/>
              <a:t>, audienční sál, po 1518</a:t>
            </a:r>
          </a:p>
        </p:txBody>
      </p:sp>
      <p:pic>
        <p:nvPicPr>
          <p:cNvPr id="26628" name="Picture 3" descr="C:\Documents and Settings\Administrator\Dokumenty\Brno\Přednášky a semináře\2011_ZS\Architektura renesance a manýrismu v Záalpí\Polsko\P11402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358063" y="0"/>
            <a:ext cx="1785937" cy="5524500"/>
          </a:xfrm>
          <a:noFill/>
        </p:spPr>
      </p:pic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historiasztuki.com.pl/KANON/KANON-RENMANPOL/Wawel-SalaSenatorska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00" y="476672"/>
            <a:ext cx="5915025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-cdn.tripadvisor.com/media/photo-s/03/1e/0f/60/castello-reale-del-waw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67410"/>
            <a:ext cx="3414158" cy="22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www.fotomani.info/Podr%C3%B3%C5%BCe/Krak%C3%B3w%202009.08/slides/142%20G%C5%82%C3%B3wki%20na%20suficie%20w%20sali%20reprezentacyjnej%20na%20Wawe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4" y="188640"/>
            <a:ext cx="5470265" cy="62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krakow-info.com/Wa_glo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48" y="3429000"/>
            <a:ext cx="314325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8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400" smtClean="0"/>
              <a:t>Hans Dürer</a:t>
            </a:r>
          </a:p>
        </p:txBody>
      </p:sp>
      <p:sp>
        <p:nvSpPr>
          <p:cNvPr id="2765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7652" name="Picture 2" descr="C:\Documents and Settings\Administrator\Dokumenty\Brno\Přednášky a semináře\2011_ZS\Architektura renesance a manýrismu v Záalpí\Polsko\P11402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63613"/>
            <a:ext cx="7858125" cy="5894387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dirty="0" smtClean="0"/>
              <a:t>Zámek </a:t>
            </a:r>
            <a:r>
              <a:rPr lang="cs-CZ" sz="2400" dirty="0" err="1" smtClean="0"/>
              <a:t>Brzeg</a:t>
            </a:r>
            <a:r>
              <a:rPr lang="cs-CZ" sz="2400" dirty="0" smtClean="0"/>
              <a:t> (Břeh)</a:t>
            </a:r>
            <a:br>
              <a:rPr lang="cs-CZ" sz="2400" dirty="0" smtClean="0"/>
            </a:br>
            <a:r>
              <a:rPr lang="cs-CZ" sz="2400" dirty="0" err="1" smtClean="0"/>
              <a:t>Frederick</a:t>
            </a:r>
            <a:r>
              <a:rPr lang="cs-CZ" sz="2400" dirty="0" smtClean="0"/>
              <a:t> II. a Jiří II. vévoda </a:t>
            </a:r>
            <a:r>
              <a:rPr lang="cs-CZ" sz="2400" dirty="0" err="1" smtClean="0"/>
              <a:t>lehnicko</a:t>
            </a:r>
            <a:r>
              <a:rPr lang="cs-CZ" sz="2400" dirty="0" smtClean="0"/>
              <a:t>-</a:t>
            </a:r>
            <a:r>
              <a:rPr lang="cs-CZ" sz="2400" dirty="0" err="1" smtClean="0"/>
              <a:t>březský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err="1" smtClean="0"/>
              <a:t>Georg</a:t>
            </a:r>
            <a:r>
              <a:rPr lang="cs-CZ" sz="2400" dirty="0" smtClean="0"/>
              <a:t> z </a:t>
            </a:r>
            <a:r>
              <a:rPr lang="cs-CZ" sz="2400" dirty="0" err="1" smtClean="0"/>
              <a:t>Ambergu</a:t>
            </a:r>
            <a:r>
              <a:rPr lang="cs-CZ" sz="2400" dirty="0" smtClean="0"/>
              <a:t>; rodina </a:t>
            </a:r>
            <a:r>
              <a:rPr lang="cs-CZ" sz="2400" dirty="0" err="1" smtClean="0"/>
              <a:t>Parrů</a:t>
            </a:r>
            <a:r>
              <a:rPr lang="cs-CZ" sz="2400" dirty="0" smtClean="0"/>
              <a:t> či </a:t>
            </a:r>
            <a:r>
              <a:rPr lang="cs-CZ" sz="2400" dirty="0" err="1" smtClean="0"/>
              <a:t>Parrio</a:t>
            </a:r>
            <a:r>
              <a:rPr lang="cs-CZ" sz="2400" dirty="0" smtClean="0"/>
              <a:t>, </a:t>
            </a:r>
            <a:r>
              <a:rPr lang="cs-CZ" sz="2400" dirty="0" err="1" smtClean="0"/>
              <a:t>Andreas</a:t>
            </a:r>
            <a:r>
              <a:rPr lang="cs-CZ" sz="2400" dirty="0" smtClean="0"/>
              <a:t> </a:t>
            </a:r>
            <a:r>
              <a:rPr lang="cs-CZ" sz="2400" dirty="0" err="1" smtClean="0"/>
              <a:t>Walther</a:t>
            </a:r>
            <a:endParaRPr lang="cs-CZ" sz="2400" dirty="0" smtClean="0"/>
          </a:p>
        </p:txBody>
      </p:sp>
      <p:sp>
        <p:nvSpPr>
          <p:cNvPr id="2969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9700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9703" name="Picture 7" descr="0_Brzeg_0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8675688" cy="4554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000" smtClean="0"/>
              <a:t>Brzeg, portály, po 1536</a:t>
            </a:r>
          </a:p>
        </p:txBody>
      </p:sp>
      <p:pic>
        <p:nvPicPr>
          <p:cNvPr id="30723" name="Picture 2" descr="C:\Documents and Settings\Administrator\Dokumenty\Brno\Přednášky a semináře\2011_ZS\Architektura renesance a manýrismu v Záalpí\Polsko\P11101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5425" y="1125538"/>
            <a:ext cx="4111625" cy="5000625"/>
          </a:xfrm>
          <a:noFill/>
        </p:spPr>
      </p:pic>
      <p:pic>
        <p:nvPicPr>
          <p:cNvPr id="30724" name="Picture 3" descr="C:\Documents and Settings\Administrator\Dokumenty\Brno\Přednášky a semináře\2011_ZS\Architektura renesance a manýrismu v Záalpí\Polsko\P11101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1196975"/>
            <a:ext cx="4125912" cy="500062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3372" y="274638"/>
            <a:ext cx="5000628" cy="1725602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Legnica</a:t>
            </a:r>
            <a:r>
              <a:rPr lang="cs-CZ" sz="2800" dirty="0" smtClean="0"/>
              <a:t>, brána zámku </a:t>
            </a:r>
            <a:r>
              <a:rPr lang="cs-CZ" sz="2800" dirty="0" err="1" smtClean="0"/>
              <a:t>lehnických</a:t>
            </a:r>
            <a:r>
              <a:rPr lang="cs-CZ" sz="2800" dirty="0" smtClean="0"/>
              <a:t> </a:t>
            </a:r>
            <a:r>
              <a:rPr lang="cs-CZ" sz="2800" dirty="0" err="1" smtClean="0"/>
              <a:t>Piastovců</a:t>
            </a:r>
            <a:r>
              <a:rPr lang="cs-CZ" sz="2800" dirty="0" smtClean="0"/>
              <a:t>, </a:t>
            </a:r>
            <a:br>
              <a:rPr lang="cs-CZ" sz="2800" dirty="0" smtClean="0"/>
            </a:br>
            <a:r>
              <a:rPr lang="cs-CZ" sz="2800" dirty="0" err="1" smtClean="0"/>
              <a:t>Georg</a:t>
            </a:r>
            <a:r>
              <a:rPr lang="cs-CZ" sz="2800" dirty="0" smtClean="0"/>
              <a:t> (</a:t>
            </a:r>
            <a:r>
              <a:rPr lang="cs-CZ" sz="2800" dirty="0" err="1" smtClean="0"/>
              <a:t>Jerzy</a:t>
            </a:r>
            <a:r>
              <a:rPr lang="cs-CZ" sz="2800" dirty="0" smtClean="0"/>
              <a:t>) z </a:t>
            </a:r>
            <a:r>
              <a:rPr lang="cs-CZ" sz="2800" dirty="0" err="1" smtClean="0"/>
              <a:t>Ambergu</a:t>
            </a:r>
            <a:r>
              <a:rPr lang="cs-CZ" sz="2800" dirty="0" smtClean="0"/>
              <a:t>, 1533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0530" name="Picture 2" descr="http://zamki.net.pl/zamki/legnica/legnic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0775" y="2643182"/>
            <a:ext cx="6073225" cy="4214818"/>
          </a:xfrm>
          <a:prstGeom prst="rect">
            <a:avLst/>
          </a:prstGeom>
          <a:noFill/>
        </p:spPr>
      </p:pic>
      <p:pic>
        <p:nvPicPr>
          <p:cNvPr id="150532" name="Picture 4" descr="http://m.ocdn.eu/_m/96c69915fc216af38a102a1ca006c476,59,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95750" cy="2733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145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6877050" y="-285750"/>
            <a:ext cx="2266950" cy="2706688"/>
          </a:xfrm>
        </p:spPr>
        <p:txBody>
          <a:bodyPr/>
          <a:lstStyle/>
          <a:p>
            <a:pPr eaLnBrk="1" hangingPunct="1"/>
            <a:r>
              <a:rPr lang="cs-CZ" sz="2400" smtClean="0"/>
              <a:t>Brzeg - zámek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2772" name="Picture 2" descr="C:\Documents and Settings\Administrator\Dokumenty\Brno\Přednášky a semináře\2011_ZS\Architektura renesance a manýrismu v Záalpí\Polsko\P1110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695700" y="4581525"/>
            <a:ext cx="5448300" cy="3071813"/>
          </a:xfrm>
          <a:noFill/>
        </p:spPr>
      </p:pic>
      <p:pic>
        <p:nvPicPr>
          <p:cNvPr id="32775" name="Picture 7" descr="Zamek Piastów Śląskich - dziedziniec - Brzeg">
            <a:hlinkClick r:id="rId3" tooltip="Zamek Piastów Śląskich - dziedziniec - Brzeg"/>
          </p:cNvPr>
          <p:cNvPicPr>
            <a:picLocks noChangeAspect="1" noChangeArrowheads="1"/>
          </p:cNvPicPr>
          <p:nvPr/>
        </p:nvPicPr>
        <p:blipFill>
          <a:blip r:embed="rId4"/>
          <a:srcRect b="4846"/>
          <a:stretch>
            <a:fillRect/>
          </a:stretch>
        </p:blipFill>
        <p:spPr bwMode="auto">
          <a:xfrm>
            <a:off x="0" y="0"/>
            <a:ext cx="6372225" cy="454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147" name="Picture 3" descr="C:\Documents and Settings\Administrator\Dokumenty\Foto\Budapest\Pešť\Belvárošský kostel\HPIM17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231462">
            <a:off x="1746250" y="39688"/>
            <a:ext cx="5443538" cy="7227887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8482" name="Picture 2" descr="http://www.nid.pl/UserFiles/Image/dziedzictwo%20w%20regionach/opolskie/Brzeg_zamek_Muzeum_Piastow_Slaski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214290"/>
            <a:ext cx="5715040" cy="3813004"/>
          </a:xfrm>
          <a:prstGeom prst="rect">
            <a:avLst/>
          </a:prstGeom>
          <a:noFill/>
        </p:spPr>
      </p:pic>
      <p:pic>
        <p:nvPicPr>
          <p:cNvPr id="148484" name="Picture 4" descr="http://cz.zamki.pl/xz/p_brze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771241"/>
            <a:ext cx="3833807" cy="4086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3" name="Rectangle 1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3796" name="Picture 3" descr="C:\Documents and Settings\Administrator\Dokumenty\Brno\Přednášky a semináře\2011_ZS\Architektura renesance a manýrismu v Záalpí\Polsko\P1110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49538"/>
            <a:ext cx="4038600" cy="2425700"/>
          </a:xfrm>
          <a:noFill/>
        </p:spPr>
      </p:pic>
      <p:sp>
        <p:nvSpPr>
          <p:cNvPr id="33804" name="Rectangle 12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 sz="2800" smtClean="0"/>
          </a:p>
        </p:txBody>
      </p:sp>
      <p:pic>
        <p:nvPicPr>
          <p:cNvPr id="33799" name="Picture 7" descr="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762000"/>
            <a:ext cx="4000500" cy="5334000"/>
          </a:xfrm>
          <a:prstGeom prst="rect">
            <a:avLst/>
          </a:prstGeom>
          <a:noFill/>
        </p:spPr>
      </p:pic>
      <p:pic>
        <p:nvPicPr>
          <p:cNvPr id="33801" name="Picture 9" descr="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762000"/>
            <a:ext cx="4000500" cy="5334000"/>
          </a:xfrm>
          <a:prstGeom prst="rect">
            <a:avLst/>
          </a:prstGeom>
          <a:noFill/>
        </p:spPr>
      </p:pic>
      <p:pic>
        <p:nvPicPr>
          <p:cNvPr id="33806" name="Picture 14" descr="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0"/>
            <a:ext cx="4000500" cy="5334000"/>
          </a:xfrm>
          <a:prstGeom prst="rect">
            <a:avLst/>
          </a:prstGeom>
          <a:noFill/>
        </p:spPr>
      </p:pic>
      <p:pic>
        <p:nvPicPr>
          <p:cNvPr id="33808" name="Picture 16" descr="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762000"/>
            <a:ext cx="4000500" cy="5334000"/>
          </a:xfrm>
          <a:prstGeom prst="rect">
            <a:avLst/>
          </a:prstGeom>
          <a:noFill/>
        </p:spPr>
      </p:pic>
      <p:pic>
        <p:nvPicPr>
          <p:cNvPr id="33810" name="Picture 18" descr="8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538" y="0"/>
            <a:ext cx="45894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9506" name="Picture 2" descr="http://zamki.net.pl/zamki/brzeg/brzeg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131991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9238" cy="868362"/>
          </a:xfrm>
        </p:spPr>
        <p:txBody>
          <a:bodyPr/>
          <a:lstStyle/>
          <a:p>
            <a:pPr eaLnBrk="1" hangingPunct="1"/>
            <a:r>
              <a:rPr lang="cs-CZ" sz="2000" smtClean="0"/>
              <a:t>Chojnów, zámek, vstup, pro Fredericka III </a:t>
            </a:r>
            <a:br>
              <a:rPr lang="cs-CZ" sz="2000" smtClean="0"/>
            </a:br>
            <a:r>
              <a:rPr lang="cs-CZ" sz="2000" smtClean="0"/>
              <a:t>– 1546-57,  Andreas Walther</a:t>
            </a:r>
          </a:p>
        </p:txBody>
      </p:sp>
      <p:pic>
        <p:nvPicPr>
          <p:cNvPr id="34819" name="Picture 2" descr="C:\Documents and Settings\Administrator\Dokumenty\Brno\Přednášky a semináře\2011_ZS\Architektura renesance a manýrismu v Záalpí\Polsko\P11101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285875"/>
            <a:ext cx="4802187" cy="5143500"/>
          </a:xfrm>
          <a:noFill/>
        </p:spPr>
      </p:pic>
      <p:pic>
        <p:nvPicPr>
          <p:cNvPr id="34820" name="Picture 3" descr="C:\Documents and Settings\Administrator\Dokumenty\Brno\Přednášky a semináře\2011_ZS\Architektura renesance a manýrismu v Záalpí\Polsko\P11101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00750" y="0"/>
            <a:ext cx="2492375" cy="68580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Jezuitský kostel sv. Michala v Mnichově, po 1580</a:t>
            </a:r>
          </a:p>
        </p:txBody>
      </p:sp>
      <p:pic>
        <p:nvPicPr>
          <p:cNvPr id="16387" name="Zástupný symbol pro obsah 4" descr="St.Michael (3)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1525" y="1600200"/>
            <a:ext cx="3409950" cy="4525963"/>
          </a:xfrm>
        </p:spPr>
      </p:pic>
      <p:pic>
        <p:nvPicPr>
          <p:cNvPr id="16388" name="Zástupný symbol pro obsah 5" descr="St.Michaelskirche_00 (20)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973638" y="1600200"/>
            <a:ext cx="3387725" cy="4525963"/>
          </a:xfr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Krakov, Wawel, Zikmundova kaple, Bartolomeo Berecci, </a:t>
            </a:r>
            <a:br>
              <a:rPr lang="cs-CZ" sz="2400" smtClean="0"/>
            </a:br>
            <a:r>
              <a:rPr lang="cs-CZ" sz="2400" smtClean="0"/>
              <a:t>1517-1533 </a:t>
            </a:r>
          </a:p>
        </p:txBody>
      </p:sp>
      <p:pic>
        <p:nvPicPr>
          <p:cNvPr id="35843" name="Picture 2" descr="C:\Documents and Settings\Administrator\Dokumenty\Brno\Přednášky a semináře\2011_ZS\Architektura renesance a manýrismu v Záalpí\Polsko\P11101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600200"/>
            <a:ext cx="3581400" cy="4525963"/>
          </a:xfrm>
          <a:noFill/>
        </p:spPr>
      </p:pic>
      <p:pic>
        <p:nvPicPr>
          <p:cNvPr id="35844" name="Picture 3" descr="C:\Documents and Settings\Administrator\Dokumenty\Brno\Přednášky a semináře\2011_ZS\Architektura renesance a manýrismu v Záalpí\Polsko\P1110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19713" y="1600200"/>
            <a:ext cx="2695575" cy="4525963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6867" name="Picture 2" descr="C:\Documents and Settings\Administrator\Dokumenty\Foto\Krakov\P10302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</p:spPr>
      </p:pic>
      <p:pic>
        <p:nvPicPr>
          <p:cNvPr id="36868" name="Picture 3" descr="C:\Documents and Settings\Administrator\Dokumenty\Foto\Krakov\P10302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7891" name="Picture 2" descr="C:\Documents and Settings\Administrator\Dokumenty\Brno\Přednášky a semináře\2011_ZS\Architektura renesance a manýrismu v Záalpí\Polsko\P1140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-131763"/>
            <a:ext cx="3286125" cy="6891338"/>
          </a:xfrm>
          <a:noFill/>
        </p:spPr>
      </p:pic>
      <p:pic>
        <p:nvPicPr>
          <p:cNvPr id="37892" name="Picture 3" descr="C:\Documents and Settings\Administrator\Dokumenty\Brno\Přednášky a semináře\2011_ZS\Architektura renesance a manýrismu v Záalpí\Polsko\P11402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2063" y="714375"/>
            <a:ext cx="2836862" cy="5487988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40293" name="Rectangle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40294" name="Rectangl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0296" name="Picture 8" descr="krakow_kaplica_zygmuntow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557338"/>
            <a:ext cx="3660775" cy="4392612"/>
          </a:xfrm>
          <a:prstGeom prst="rect">
            <a:avLst/>
          </a:prstGeom>
          <a:noFill/>
        </p:spPr>
      </p:pic>
      <p:pic>
        <p:nvPicPr>
          <p:cNvPr id="140298" name="Picture 10" descr="ae90e2b8-d735-4897-b466-91ccf78047f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3025" y="0"/>
            <a:ext cx="3694113" cy="6742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2341" name="Picture 5" descr="File:Kaplica Zygmuntowska - wnętrze (6.III.2007)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33375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0694" y="274638"/>
            <a:ext cx="3186106" cy="1225536"/>
          </a:xfrm>
        </p:spPr>
        <p:txBody>
          <a:bodyPr>
            <a:normAutofit fontScale="90000"/>
          </a:bodyPr>
          <a:lstStyle/>
          <a:p>
            <a:r>
              <a:rPr lang="cs-CZ" sz="2800" dirty="0" err="1" smtClean="0"/>
              <a:t>Wocław</a:t>
            </a:r>
            <a:r>
              <a:rPr lang="cs-CZ" sz="2800" dirty="0" smtClean="0"/>
              <a:t>, katedrála, portál sakristie, </a:t>
            </a:r>
            <a:r>
              <a:rPr lang="cs-CZ" sz="2800" dirty="0" err="1" smtClean="0"/>
              <a:t>objed</a:t>
            </a:r>
            <a:r>
              <a:rPr lang="cs-CZ" sz="2800" dirty="0" smtClean="0"/>
              <a:t>. Jan V. </a:t>
            </a:r>
            <a:r>
              <a:rPr lang="cs-CZ" sz="2800" dirty="0" err="1" smtClean="0"/>
              <a:t>Thurzo</a:t>
            </a:r>
            <a:r>
              <a:rPr lang="cs-CZ" sz="2800" dirty="0" smtClean="0"/>
              <a:t>, 1517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1554" name="Picture 2" descr="http://whermaszewski.files.wordpress.com/2012/08/katedra-portal-1517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73145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3367" name="Picture 7" descr="P11101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2600" y="619125"/>
            <a:ext cx="4008438" cy="5507038"/>
          </a:xfrm>
        </p:spPr>
      </p:pic>
      <p:pic>
        <p:nvPicPr>
          <p:cNvPr id="143368" name="Picture 8" descr="P11101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76788" y="620713"/>
            <a:ext cx="3802062" cy="550545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49510" name="Rectangl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9511" name="Picture 7" descr="P111015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0"/>
            <a:ext cx="4854575" cy="702945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1559" name="Picture 7" descr="P111015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6550" y="906463"/>
            <a:ext cx="4010025" cy="5475287"/>
          </a:xfrm>
        </p:spPr>
      </p:pic>
      <p:pic>
        <p:nvPicPr>
          <p:cNvPr id="151560" name="Picture 8" descr="P11101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1700" y="908050"/>
            <a:ext cx="3829050" cy="521811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3607" name="Picture 7" descr="P11101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25538"/>
            <a:ext cx="4289425" cy="5000625"/>
          </a:xfrm>
        </p:spPr>
      </p:pic>
      <p:pic>
        <p:nvPicPr>
          <p:cNvPr id="153608" name="Picture 8" descr="P11101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5600" y="188913"/>
            <a:ext cx="3327400" cy="3816350"/>
          </a:xfrm>
        </p:spPr>
      </p:pic>
      <p:pic>
        <p:nvPicPr>
          <p:cNvPr id="153609" name="Picture 2" descr="C:\Documents and Settings\Administrator\Dokumenty\Brno\Přednášky a semináře\2011_ZS\Architektura renesance a manýrismu v Záalpí\Polsko\P114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2781300"/>
            <a:ext cx="2387600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5655" name="Picture 7" descr="P11101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308850" cy="3402013"/>
          </a:xfrm>
        </p:spPr>
      </p:pic>
      <p:pic>
        <p:nvPicPr>
          <p:cNvPr id="155657" name="Picture 9" descr="P111016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692275" y="3746500"/>
            <a:ext cx="7451725" cy="298291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7703" name="Picture 7" descr="P111016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2582862" cy="5792788"/>
          </a:xfrm>
        </p:spPr>
      </p:pic>
      <p:pic>
        <p:nvPicPr>
          <p:cNvPr id="157704" name="Picture 8" descr="P11101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552825" y="333375"/>
            <a:ext cx="5110163" cy="579278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9748" name="Picture 4" descr="P1110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5786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60775" name="Picture 7" descr="P111016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716463" cy="3667125"/>
          </a:xfrm>
        </p:spPr>
      </p:pic>
      <p:pic>
        <p:nvPicPr>
          <p:cNvPr id="160776" name="Picture 8" descr="P11402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2213" y="1628775"/>
            <a:ext cx="4141787" cy="504031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62823" name="Picture 7" descr="P11402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08163"/>
            <a:ext cx="4038600" cy="4110037"/>
          </a:xfrm>
        </p:spPr>
      </p:pic>
      <p:pic>
        <p:nvPicPr>
          <p:cNvPr id="162824" name="Picture 8" descr="P11402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712913"/>
            <a:ext cx="4038600" cy="4300537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0" y="4005263"/>
            <a:ext cx="4932363" cy="1871662"/>
          </a:xfrm>
        </p:spPr>
        <p:txBody>
          <a:bodyPr/>
          <a:lstStyle/>
          <a:p>
            <a:pPr eaLnBrk="1" hangingPunct="1"/>
            <a:r>
              <a:rPr lang="cs-CZ" sz="2400" smtClean="0"/>
              <a:t>Hrobka Sigmunda Vasy, kolem 1610</a:t>
            </a:r>
          </a:p>
        </p:txBody>
      </p:sp>
      <p:pic>
        <p:nvPicPr>
          <p:cNvPr id="38916" name="Picture 2" descr="C:\Documents and Settings\Administrator\Dokumenty\Foto\Krakov\P10302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238750" cy="3929063"/>
          </a:xfrm>
          <a:noFill/>
        </p:spPr>
      </p:pic>
      <p:pic>
        <p:nvPicPr>
          <p:cNvPr id="38919" name="Picture 7" descr="P11101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225" y="1430338"/>
            <a:ext cx="4295775" cy="5427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Wroław</a:t>
            </a:r>
            <a:r>
              <a:rPr lang="cs-CZ" sz="2800" dirty="0" smtClean="0"/>
              <a:t>, Katedrála, náhrobek Jana V. </a:t>
            </a:r>
            <a:r>
              <a:rPr lang="cs-CZ" sz="2800" dirty="0" err="1" smtClean="0"/>
              <a:t>Thurza</a:t>
            </a:r>
            <a:r>
              <a:rPr lang="cs-CZ" sz="2800" dirty="0" smtClean="0"/>
              <a:t>, </a:t>
            </a:r>
            <a:r>
              <a:rPr lang="cs-CZ" sz="2800" dirty="0" err="1" smtClean="0"/>
              <a:t>Andreas</a:t>
            </a:r>
            <a:r>
              <a:rPr lang="cs-CZ" sz="2800" dirty="0" smtClean="0"/>
              <a:t> Walter st., 1537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8722" name="Picture 2" descr="http://upload.wikimedia.org/wikipedia/commons/c/c4/Jan_Thurzo-nagrob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1071546"/>
            <a:ext cx="6096000" cy="4572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571868" y="6150114"/>
            <a:ext cx="5572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Andrea </a:t>
            </a:r>
            <a:r>
              <a:rPr lang="cs-CZ" sz="2000" dirty="0" err="1" smtClean="0"/>
              <a:t>Sansovino</a:t>
            </a:r>
            <a:r>
              <a:rPr lang="cs-CZ" sz="2000" dirty="0" smtClean="0"/>
              <a:t>, náhrobek </a:t>
            </a:r>
            <a:r>
              <a:rPr lang="it-IT" sz="2000" dirty="0" smtClean="0"/>
              <a:t>Ascani</a:t>
            </a:r>
            <a:r>
              <a:rPr lang="cs-CZ" sz="2000" dirty="0" smtClean="0"/>
              <a:t>a</a:t>
            </a:r>
            <a:r>
              <a:rPr lang="it-IT" sz="2000" dirty="0" smtClean="0"/>
              <a:t> Sforz</a:t>
            </a:r>
            <a:r>
              <a:rPr lang="cs-CZ" sz="2000" dirty="0" smtClean="0"/>
              <a:t>y, 1479, Řím, S. Maria </a:t>
            </a:r>
            <a:r>
              <a:rPr lang="cs-CZ" sz="2000" dirty="0" err="1" smtClean="0"/>
              <a:t>del</a:t>
            </a:r>
            <a:r>
              <a:rPr lang="cs-CZ" sz="2000" dirty="0" smtClean="0"/>
              <a:t> </a:t>
            </a:r>
            <a:r>
              <a:rPr lang="cs-CZ" sz="2000" dirty="0" err="1" smtClean="0"/>
              <a:t>Popolo</a:t>
            </a:r>
            <a:endParaRPr lang="cs-CZ" sz="2000" dirty="0"/>
          </a:p>
        </p:txBody>
      </p:sp>
      <p:pic>
        <p:nvPicPr>
          <p:cNvPr id="158724" name="Picture 4" descr="http://www.1st-art-gallery.com/thumbnail/180367/1/Monument-Of-Ascanio-Sforz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1214422"/>
            <a:ext cx="3143250" cy="4924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5245100" y="260350"/>
            <a:ext cx="3898900" cy="1498600"/>
          </a:xfrm>
        </p:spPr>
        <p:txBody>
          <a:bodyPr/>
          <a:lstStyle/>
          <a:p>
            <a:pPr eaLnBrk="1" hangingPunct="1"/>
            <a:r>
              <a:rPr lang="cs-CZ" sz="2400" smtClean="0"/>
              <a:t>B. Berrecci, kaple Piotra Tomického na Wawelu, kolem 1539 </a:t>
            </a:r>
          </a:p>
        </p:txBody>
      </p:sp>
      <p:pic>
        <p:nvPicPr>
          <p:cNvPr id="39940" name="Picture 2" descr="C:\Documents and Settings\Administrator\Dokumenty\Foto\Krakov\P10302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smtClean="0"/>
              <a:t>biskup Andrzej Krzycki – přestavba katedrály v Płocku, po 1530</a:t>
            </a:r>
            <a:br>
              <a:rPr lang="cs-CZ" sz="2400" smtClean="0"/>
            </a:br>
            <a:r>
              <a:rPr lang="cs-CZ" sz="2400" smtClean="0"/>
              <a:t>Italové z okruhu wawelské huti </a:t>
            </a:r>
            <a:br>
              <a:rPr lang="cs-CZ" sz="2400" smtClean="0"/>
            </a:br>
            <a:endParaRPr lang="cs-CZ" sz="2400" smtClean="0"/>
          </a:p>
        </p:txBody>
      </p:sp>
      <p:pic>
        <p:nvPicPr>
          <p:cNvPr id="164871" name="Picture 7" descr="plock_zamek_i_katedra_cz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96975"/>
            <a:ext cx="4038600" cy="3109913"/>
          </a:xfrm>
        </p:spPr>
      </p:pic>
      <p:pic>
        <p:nvPicPr>
          <p:cNvPr id="164872" name="Picture 8" descr="Plo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51275" y="3352800"/>
            <a:ext cx="5292725" cy="35052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/>
          </p:cNvSpPr>
          <p:nvPr>
            <p:ph type="title"/>
          </p:nvPr>
        </p:nvSpPr>
        <p:spPr>
          <a:xfrm>
            <a:off x="4500563" y="274638"/>
            <a:ext cx="4186237" cy="922337"/>
          </a:xfrm>
        </p:spPr>
        <p:txBody>
          <a:bodyPr>
            <a:normAutofit fontScale="90000"/>
          </a:bodyPr>
          <a:lstStyle/>
          <a:p>
            <a:r>
              <a:rPr lang="cs-CZ" sz="2400" smtClean="0"/>
              <a:t>Náhrobek Jana Rybische ve Wroclawi, kostel sv. Alžběty, 1539 </a:t>
            </a:r>
          </a:p>
        </p:txBody>
      </p:sp>
      <p:sp>
        <p:nvSpPr>
          <p:cNvPr id="168964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68966" name="Picture 6" descr="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0"/>
            <a:ext cx="4000500" cy="5334000"/>
          </a:xfrm>
          <a:prstGeom prst="rect">
            <a:avLst/>
          </a:prstGeom>
          <a:noFill/>
        </p:spPr>
      </p:pic>
      <p:pic>
        <p:nvPicPr>
          <p:cNvPr id="168968" name="Picture 8" descr="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981075"/>
            <a:ext cx="4000500" cy="5334000"/>
          </a:xfrm>
          <a:prstGeom prst="rect">
            <a:avLst/>
          </a:prstGeom>
          <a:noFill/>
        </p:spPr>
      </p:pic>
      <p:pic>
        <p:nvPicPr>
          <p:cNvPr id="168970" name="Picture 10" descr="File:Heinrich Rybisch nagrobek kościół garnizonowy Wrocław 2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8913"/>
            <a:ext cx="4611688" cy="616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smtClean="0"/>
              <a:t>Náhrobek biskupa Jana Thurza ve wroclawské katedrále, 1537 Andreas Walther -architektura</a:t>
            </a:r>
            <a:br>
              <a:rPr lang="cs-CZ" sz="2400" smtClean="0"/>
            </a:br>
            <a:r>
              <a:rPr lang="cs-CZ" sz="2400" smtClean="0"/>
              <a:t>Náhrobek biskupa Balthasara von Promnitz, 1562, Nisa, sv. Jakub</a:t>
            </a:r>
          </a:p>
        </p:txBody>
      </p:sp>
      <p:pic>
        <p:nvPicPr>
          <p:cNvPr id="171013" name="Picture 5" descr="P111018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557338"/>
            <a:ext cx="7488238" cy="524351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B. Berrecci, baldachýn náhrobku Vladislava Jagellonského, katedrála, Wawel, 1519-1524 </a:t>
            </a:r>
          </a:p>
        </p:txBody>
      </p:sp>
      <p:pic>
        <p:nvPicPr>
          <p:cNvPr id="173063" name="Picture 7" descr="P11101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2750" y="1600200"/>
            <a:ext cx="3817938" cy="4924425"/>
          </a:xfrm>
        </p:spPr>
      </p:pic>
      <p:pic>
        <p:nvPicPr>
          <p:cNvPr id="173064" name="Picture 8" descr="P11101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21213" y="1600200"/>
            <a:ext cx="3786187" cy="4924425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75110" name="Rectangl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75111" name="Picture 7" descr="P11101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76250"/>
            <a:ext cx="9144000" cy="453231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633412"/>
          </a:xfrm>
        </p:spPr>
        <p:txBody>
          <a:bodyPr>
            <a:normAutofit fontScale="90000"/>
          </a:bodyPr>
          <a:lstStyle/>
          <a:p>
            <a:r>
              <a:rPr lang="cs-CZ" sz="2400" smtClean="0"/>
              <a:t>B. Berrecci, náhrobek biskupa Jana Konarskiho, 1525  Wawel, katedrála</a:t>
            </a:r>
          </a:p>
        </p:txBody>
      </p:sp>
      <p:pic>
        <p:nvPicPr>
          <p:cNvPr id="177158" name="Picture 6" descr="P111018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052513"/>
            <a:ext cx="7345363" cy="566420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title"/>
          </p:nvPr>
        </p:nvSpPr>
        <p:spPr>
          <a:xfrm>
            <a:off x="4452938" y="404813"/>
            <a:ext cx="4691062" cy="1785937"/>
          </a:xfrm>
        </p:spPr>
        <p:txBody>
          <a:bodyPr/>
          <a:lstStyle/>
          <a:p>
            <a:r>
              <a:rPr lang="cs-CZ" sz="2400" smtClean="0"/>
              <a:t>Jan Michalowicz, náhrobek biskupa Andrzeje Zebrzydowského, 1563 –Wawel </a:t>
            </a:r>
          </a:p>
        </p:txBody>
      </p:sp>
      <p:pic>
        <p:nvPicPr>
          <p:cNvPr id="179205" name="Picture 5" descr="P114033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0"/>
            <a:ext cx="3867150" cy="6669088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/>
          </p:cNvSpPr>
          <p:nvPr>
            <p:ph type="title"/>
          </p:nvPr>
        </p:nvSpPr>
        <p:spPr>
          <a:xfrm>
            <a:off x="0" y="285728"/>
            <a:ext cx="3900486" cy="1082660"/>
          </a:xfrm>
        </p:spPr>
        <p:txBody>
          <a:bodyPr/>
          <a:lstStyle/>
          <a:p>
            <a:r>
              <a:rPr lang="cs-CZ" sz="2400" dirty="0" smtClean="0"/>
              <a:t>Dům u Zlaté Koruny ve </a:t>
            </a:r>
            <a:r>
              <a:rPr lang="cs-CZ" sz="2400" dirty="0" err="1" smtClean="0"/>
              <a:t>Wroclawi</a:t>
            </a:r>
            <a:r>
              <a:rPr lang="cs-CZ" sz="2400" dirty="0" smtClean="0"/>
              <a:t>, 1521-28 </a:t>
            </a:r>
          </a:p>
        </p:txBody>
      </p:sp>
      <p:pic>
        <p:nvPicPr>
          <p:cNvPr id="181253" name="Picture 5" descr="P11102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14346" y="1714488"/>
            <a:ext cx="6308675" cy="5705473"/>
          </a:xfrm>
        </p:spPr>
      </p:pic>
      <p:pic>
        <p:nvPicPr>
          <p:cNvPr id="75778" name="Picture 2" descr="http://www.tuwroclaw.com/pliki/news_pictogram/90/9001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0"/>
            <a:ext cx="7597315" cy="2919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83302" name="Picture 6" descr="P111023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08050"/>
            <a:ext cx="9144000" cy="51260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108266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Vídeň, </a:t>
            </a:r>
            <a:r>
              <a:rPr lang="cs-CZ" sz="3200" dirty="0" err="1" smtClean="0"/>
              <a:t>Salvatorkirche</a:t>
            </a:r>
            <a:r>
              <a:rPr lang="cs-CZ" sz="3200" dirty="0" smtClean="0"/>
              <a:t>, 1520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7698" name="Picture 2" descr="http://c590298.r98.cf2.rackcdn.com/GER1_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475"/>
            <a:ext cx="4643470" cy="6958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/>
          </p:cNvSpPr>
          <p:nvPr>
            <p:ph type="title"/>
          </p:nvPr>
        </p:nvSpPr>
        <p:spPr>
          <a:xfrm>
            <a:off x="4859338" y="274638"/>
            <a:ext cx="3827462" cy="1498600"/>
          </a:xfrm>
        </p:spPr>
        <p:txBody>
          <a:bodyPr/>
          <a:lstStyle/>
          <a:p>
            <a:r>
              <a:rPr lang="cs-CZ" sz="2000" smtClean="0"/>
              <a:t>Paczków, farní kostel, 1529, atika,</a:t>
            </a:r>
            <a:br>
              <a:rPr lang="cs-CZ" sz="2000" smtClean="0"/>
            </a:br>
            <a:r>
              <a:rPr lang="cs-CZ" sz="2000" smtClean="0"/>
              <a:t>Vavřinec Lorek, Pabianice, 1571</a:t>
            </a:r>
          </a:p>
        </p:txBody>
      </p:sp>
      <p:pic>
        <p:nvPicPr>
          <p:cNvPr id="185351" name="Picture 7" descr="P11102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716463" cy="3486150"/>
          </a:xfrm>
        </p:spPr>
      </p:pic>
      <p:pic>
        <p:nvPicPr>
          <p:cNvPr id="185352" name="Picture 8" descr="P11102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2276475"/>
            <a:ext cx="4543425" cy="4227513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sz="2400" smtClean="0"/>
              <a:t>Krakov – Sukenice – 14. stol. – přestavba 1556, </a:t>
            </a:r>
            <a:br>
              <a:rPr lang="cs-CZ" sz="2400" smtClean="0"/>
            </a:br>
            <a:r>
              <a:rPr lang="cs-CZ" sz="2400" smtClean="0"/>
              <a:t>Giovanni Maria Padovano </a:t>
            </a:r>
          </a:p>
        </p:txBody>
      </p:sp>
      <p:pic>
        <p:nvPicPr>
          <p:cNvPr id="187398" name="Picture 6" descr="P11102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4038600" cy="3165475"/>
          </a:xfrm>
        </p:spPr>
      </p:pic>
      <p:pic>
        <p:nvPicPr>
          <p:cNvPr id="187399" name="Picture 7" descr="P11102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3284538"/>
            <a:ext cx="5194300" cy="3273425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58405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58407" name="Picture 7" descr="File:Krakow (Rynek Glowny - Sukiennice)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88913"/>
            <a:ext cx="8135938" cy="6137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60453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0455" name="Picture 7" descr="sukiennice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60350"/>
            <a:ext cx="8232775" cy="617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Rectangle 4"/>
          <p:cNvSpPr>
            <a:spLocks noGrp="1"/>
          </p:cNvSpPr>
          <p:nvPr>
            <p:ph type="title"/>
          </p:nvPr>
        </p:nvSpPr>
        <p:spPr>
          <a:xfrm>
            <a:off x="3851275" y="274638"/>
            <a:ext cx="4835525" cy="1066800"/>
          </a:xfrm>
        </p:spPr>
        <p:txBody>
          <a:bodyPr/>
          <a:lstStyle/>
          <a:p>
            <a:r>
              <a:rPr lang="cs-CZ" sz="3200" smtClean="0"/>
              <a:t>Santi Gucci</a:t>
            </a:r>
          </a:p>
        </p:txBody>
      </p:sp>
      <p:pic>
        <p:nvPicPr>
          <p:cNvPr id="189447" name="Picture 7" descr="P11102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500563" cy="4081463"/>
          </a:xfrm>
        </p:spPr>
      </p:pic>
      <p:pic>
        <p:nvPicPr>
          <p:cNvPr id="189448" name="Picture 8" descr="P11102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08475" y="2643182"/>
            <a:ext cx="4835525" cy="4465638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/>
          </p:cNvSpPr>
          <p:nvPr>
            <p:ph type="title"/>
          </p:nvPr>
        </p:nvSpPr>
        <p:spPr>
          <a:xfrm>
            <a:off x="642910" y="357166"/>
            <a:ext cx="8001024" cy="142873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G. M.  </a:t>
            </a:r>
            <a:r>
              <a:rPr lang="cs-CZ" sz="2400" dirty="0" err="1" smtClean="0"/>
              <a:t>Padovano</a:t>
            </a:r>
            <a:r>
              <a:rPr lang="cs-CZ" sz="2400" dirty="0" smtClean="0"/>
              <a:t>, radnice v </a:t>
            </a:r>
            <a:r>
              <a:rPr lang="cs-CZ" sz="2400" dirty="0" err="1" smtClean="0"/>
              <a:t>Tarnówě</a:t>
            </a:r>
            <a:r>
              <a:rPr lang="cs-CZ" sz="2400" dirty="0" smtClean="0"/>
              <a:t>, </a:t>
            </a:r>
            <a:r>
              <a:rPr lang="cs-CZ" sz="2400" dirty="0" err="1" smtClean="0"/>
              <a:t>pol</a:t>
            </a:r>
            <a:r>
              <a:rPr lang="cs-CZ" sz="2400" dirty="0" smtClean="0"/>
              <a:t>. 16. stol 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8610" name="Picture 2" descr="http://upload.wikimedia.org/wikipedia/commons/c/c9/PL_Tarn%C3%B3w_Ratus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3"/>
            <a:ext cx="7572428" cy="5679321"/>
          </a:xfrm>
          <a:prstGeom prst="rect">
            <a:avLst/>
          </a:prstGeom>
          <a:noFill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G. M. </a:t>
            </a:r>
            <a:r>
              <a:rPr lang="cs-CZ" sz="3200" dirty="0" err="1" smtClean="0"/>
              <a:t>Padovano</a:t>
            </a:r>
            <a:r>
              <a:rPr lang="cs-CZ" sz="3200" dirty="0" smtClean="0"/>
              <a:t>, </a:t>
            </a:r>
            <a:r>
              <a:rPr lang="cs-CZ" sz="3200" dirty="0" err="1" smtClean="0"/>
              <a:t>Luboml</a:t>
            </a:r>
            <a:r>
              <a:rPr lang="cs-CZ" sz="3200" dirty="0" smtClean="0"/>
              <a:t>, synagoga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9746" name="Picture 2" descr="http://www.luboml.org/vi/greatsyn/067-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429375" cy="4324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7" descr="P11102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142984"/>
            <a:ext cx="7722683" cy="5214974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/>
          </p:cNvSpPr>
          <p:nvPr>
            <p:ph type="title"/>
          </p:nvPr>
        </p:nvSpPr>
        <p:spPr>
          <a:xfrm>
            <a:off x="4500563" y="274638"/>
            <a:ext cx="4643437" cy="2794000"/>
          </a:xfrm>
        </p:spPr>
        <p:txBody>
          <a:bodyPr/>
          <a:lstStyle/>
          <a:p>
            <a:r>
              <a:rPr lang="cs-CZ" sz="2400" smtClean="0"/>
              <a:t>Giovanni Maria Padovano – náhrobek Jana a Jan Krzysztofa Tarnowských v Tarnówě, katedrála 1561-70 </a:t>
            </a:r>
          </a:p>
        </p:txBody>
      </p:sp>
      <p:pic>
        <p:nvPicPr>
          <p:cNvPr id="197638" name="Picture 6" descr="P114033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0"/>
            <a:ext cx="3448050" cy="7173913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93543" name="Picture 7" descr="P11102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859338" cy="3724275"/>
          </a:xfrm>
        </p:spPr>
      </p:pic>
      <p:pic>
        <p:nvPicPr>
          <p:cNvPr id="193544" name="Picture 8" descr="P11102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2349500"/>
            <a:ext cx="4475162" cy="438308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1296974"/>
          </a:xfrm>
        </p:spPr>
        <p:txBody>
          <a:bodyPr>
            <a:normAutofit/>
          </a:bodyPr>
          <a:lstStyle/>
          <a:p>
            <a:r>
              <a:rPr lang="cs-CZ" sz="2800" dirty="0" smtClean="0"/>
              <a:t>Olomouc, radnice, portál, 1534</a:t>
            </a:r>
          </a:p>
        </p:txBody>
      </p:sp>
      <p:pic>
        <p:nvPicPr>
          <p:cNvPr id="90115" name="Picture 2" descr="C:\Documents and Settings\Administrator\Dokumenty\Brno\Přednášky a semináře\2011_ZS\Architektura renesance a manýrismu v Záalpí\Obr\P11304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457200"/>
            <a:ext cx="2757488" cy="3733800"/>
          </a:xfrm>
          <a:noFill/>
        </p:spPr>
      </p:pic>
      <p:pic>
        <p:nvPicPr>
          <p:cNvPr id="90116" name="Picture 3" descr="C:\Documents and Settings\Administrator\Dokumenty\Foto\Olomouc\DSCN81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2209800"/>
            <a:ext cx="5570538" cy="4178300"/>
          </a:xfr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922337"/>
          </a:xfrm>
        </p:spPr>
        <p:txBody>
          <a:bodyPr/>
          <a:lstStyle/>
          <a:p>
            <a:r>
              <a:rPr lang="cs-CZ" sz="2400" smtClean="0"/>
              <a:t>Poznań, radnice, Giovanni Battista Quadro z Lugana – 1551 – 1560 </a:t>
            </a:r>
          </a:p>
        </p:txBody>
      </p:sp>
      <p:pic>
        <p:nvPicPr>
          <p:cNvPr id="195592" name="Picture 8" descr="P11102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3650" y="1600200"/>
            <a:ext cx="3186113" cy="4525963"/>
          </a:xfrm>
        </p:spPr>
      </p:pic>
      <p:sp>
        <p:nvSpPr>
          <p:cNvPr id="195593" name="Rectangle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95595" name="Picture 11" descr="Poznań Woź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3830638" cy="511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7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99686" name="Picture 6" descr="P111026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706813" cy="4525963"/>
          </a:xfrm>
        </p:spPr>
      </p:pic>
      <p:sp>
        <p:nvSpPr>
          <p:cNvPr id="199688" name="Rectangle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99690" name="Picture 10" descr="vestibul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6825" y="2065338"/>
            <a:ext cx="5337175" cy="4792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Jakub </a:t>
            </a:r>
            <a:r>
              <a:rPr lang="cs-CZ" sz="2800" dirty="0" err="1" smtClean="0"/>
              <a:t>Pario</a:t>
            </a:r>
            <a:r>
              <a:rPr lang="cs-CZ" sz="2800" dirty="0" smtClean="0"/>
              <a:t> (</a:t>
            </a:r>
            <a:r>
              <a:rPr lang="cs-CZ" sz="2800" dirty="0" err="1" smtClean="0"/>
              <a:t>Parr</a:t>
            </a:r>
            <a:r>
              <a:rPr lang="cs-CZ" sz="2800" dirty="0" smtClean="0"/>
              <a:t>), </a:t>
            </a:r>
            <a:r>
              <a:rPr lang="cs-CZ" sz="2800" dirty="0" err="1" smtClean="0"/>
              <a:t>Brzeg</a:t>
            </a:r>
            <a:r>
              <a:rPr lang="cs-CZ" sz="2800" dirty="0" smtClean="0"/>
              <a:t>, radnice, 1570-72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external.ak.fbcdn.net/safe_image.php?d=AQBaYP1V7BF1xTMO&amp;w=720&amp;h=540&amp;url=http%3A%2F%2Fupload.wikimedia.org%2Fwikipedia%2Fcommons%2Fthumb%2Ff%2Ffb%2FBrzeg-ratusz.jpg%2F720px-Brzeg-ratus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/>
          </p:cNvSpPr>
          <p:nvPr>
            <p:ph type="title"/>
          </p:nvPr>
        </p:nvSpPr>
        <p:spPr>
          <a:xfrm>
            <a:off x="4286248" y="571480"/>
            <a:ext cx="5338763" cy="993775"/>
          </a:xfrm>
        </p:spPr>
        <p:txBody>
          <a:bodyPr/>
          <a:lstStyle/>
          <a:p>
            <a:r>
              <a:rPr lang="cs-CZ" sz="2400" dirty="0" err="1" smtClean="0"/>
              <a:t>Zamość</a:t>
            </a:r>
            <a:r>
              <a:rPr lang="cs-CZ" sz="2400" dirty="0" smtClean="0"/>
              <a:t> a kancléř Jan </a:t>
            </a:r>
            <a:r>
              <a:rPr lang="cs-CZ" sz="2400" dirty="0" err="1" smtClean="0"/>
              <a:t>Zamojski</a:t>
            </a:r>
            <a:r>
              <a:rPr lang="cs-CZ" sz="2400" dirty="0" smtClean="0"/>
              <a:t> </a:t>
            </a:r>
          </a:p>
        </p:txBody>
      </p:sp>
      <p:pic>
        <p:nvPicPr>
          <p:cNvPr id="201734" name="Picture 6" descr="P11102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643438" cy="2954338"/>
          </a:xfrm>
        </p:spPr>
      </p:pic>
      <p:pic>
        <p:nvPicPr>
          <p:cNvPr id="201735" name="Picture 7" descr="P114036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175" y="2887663"/>
            <a:ext cx="5076825" cy="3808412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Bernardo</a:t>
            </a:r>
            <a:r>
              <a:rPr lang="cs-CZ" sz="2800" dirty="0" smtClean="0"/>
              <a:t> </a:t>
            </a:r>
            <a:r>
              <a:rPr lang="cs-CZ" sz="2800" dirty="0" err="1" smtClean="0"/>
              <a:t>Morando</a:t>
            </a:r>
            <a:r>
              <a:rPr lang="cs-CZ" sz="2800" dirty="0" smtClean="0"/>
              <a:t> – projekt </a:t>
            </a:r>
            <a:r>
              <a:rPr lang="cs-CZ" sz="2800" dirty="0" err="1" smtClean="0"/>
              <a:t>Zamośće</a:t>
            </a:r>
            <a:r>
              <a:rPr lang="cs-CZ" sz="2800" dirty="0" smtClean="0"/>
              <a:t>, od 1581</a:t>
            </a:r>
            <a:br>
              <a:rPr lang="cs-CZ" sz="2800" dirty="0" smtClean="0"/>
            </a:br>
            <a:r>
              <a:rPr lang="cs-CZ" sz="2800" dirty="0" smtClean="0"/>
              <a:t>(radnice: po 1639) </a:t>
            </a:r>
          </a:p>
        </p:txBody>
      </p:sp>
      <p:sp>
        <p:nvSpPr>
          <p:cNvPr id="203783" name="Rectangl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03787" name="Picture 11" descr="File:Zamosc pierzeja polnocn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268413"/>
            <a:ext cx="7620000" cy="5057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97317" name="Rectangle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97318" name="Rectangl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97320" name="Picture 8" descr="zamos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5545138" cy="3316288"/>
          </a:xfrm>
          <a:prstGeom prst="rect">
            <a:avLst/>
          </a:prstGeom>
          <a:noFill/>
        </p:spPr>
      </p:pic>
      <p:pic>
        <p:nvPicPr>
          <p:cNvPr id="397322" name="Picture 10" descr="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429000"/>
            <a:ext cx="4500562" cy="322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01413" name="Rectangle 5"/>
          <p:cNvSpPr>
            <a:spLocks noGrp="1"/>
          </p:cNvSpPr>
          <p:nvPr>
            <p:ph idx="1"/>
          </p:nvPr>
        </p:nvSpPr>
        <p:spPr>
          <a:xfrm>
            <a:off x="539750" y="1916113"/>
            <a:ext cx="8229600" cy="4525962"/>
          </a:xfrm>
        </p:spPr>
        <p:txBody>
          <a:bodyPr/>
          <a:lstStyle/>
          <a:p>
            <a:endParaRPr lang="cs-CZ" smtClean="0"/>
          </a:p>
        </p:txBody>
      </p:sp>
      <p:pic>
        <p:nvPicPr>
          <p:cNvPr id="401415" name="Picture 7" descr="Rynek_Zamosc_poludnie">
            <a:hlinkClick r:id="rId2" tooltip="South frontage of the Great Market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2095500"/>
          </a:xfrm>
          <a:prstGeom prst="rect">
            <a:avLst/>
          </a:prstGeom>
          <a:noFill/>
        </p:spPr>
      </p:pic>
      <p:pic>
        <p:nvPicPr>
          <p:cNvPr id="401417" name="Picture 9" descr="260px-MorandowskaII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420938"/>
            <a:ext cx="3600450" cy="2700337"/>
          </a:xfrm>
          <a:prstGeom prst="rect">
            <a:avLst/>
          </a:prstGeom>
          <a:noFill/>
        </p:spPr>
      </p:pic>
      <p:pic>
        <p:nvPicPr>
          <p:cNvPr id="401419" name="Picture 11" descr="220px-Rynek_wielki_5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1989138"/>
            <a:ext cx="2949575" cy="4103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Rectang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Bernardo</a:t>
            </a:r>
            <a:r>
              <a:rPr lang="cs-CZ" sz="2800" dirty="0" smtClean="0"/>
              <a:t> </a:t>
            </a:r>
            <a:r>
              <a:rPr lang="cs-CZ" sz="2800" dirty="0" err="1" smtClean="0"/>
              <a:t>Morando</a:t>
            </a:r>
            <a:r>
              <a:rPr lang="cs-CZ" sz="2800" dirty="0" smtClean="0"/>
              <a:t>, </a:t>
            </a:r>
            <a:r>
              <a:rPr lang="cs-CZ" sz="2800" dirty="0" err="1" smtClean="0"/>
              <a:t>Zamość</a:t>
            </a:r>
            <a:r>
              <a:rPr lang="cs-CZ" sz="2800" dirty="0" smtClean="0"/>
              <a:t>, kolegiáta, 1587-1600</a:t>
            </a:r>
          </a:p>
        </p:txBody>
      </p:sp>
      <p:pic>
        <p:nvPicPr>
          <p:cNvPr id="205831" name="Picture 7" descr="P114036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6638" y="1600200"/>
            <a:ext cx="2878137" cy="4525963"/>
          </a:xfrm>
        </p:spPr>
      </p:pic>
      <p:pic>
        <p:nvPicPr>
          <p:cNvPr id="205832" name="Picture 8" descr="P11403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117725"/>
            <a:ext cx="4038600" cy="3489325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62501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2503" name="Picture 7" descr="KATEDRA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8664575" cy="6469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07883" name="Picture 11" descr="katedra_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00" cy="3162300"/>
          </a:xfrm>
          <a:prstGeom prst="rect">
            <a:avLst/>
          </a:prstGeom>
          <a:noFill/>
        </p:spPr>
      </p:pic>
      <p:sp>
        <p:nvSpPr>
          <p:cNvPr id="207885" name="Rectangle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07887" name="Picture 15" descr="Plik:Katedra zamość2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981075"/>
            <a:ext cx="42862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500063" y="20716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b="1" u="sng" dirty="0" smtClean="0"/>
              <a:t>Italové na polském královském dvoře</a:t>
            </a:r>
            <a:br>
              <a:rPr lang="cs-CZ" sz="3600" b="1" u="sng" dirty="0" smtClean="0"/>
            </a:br>
            <a:r>
              <a:rPr lang="cs-CZ" sz="3600" b="1" u="sng" dirty="0" smtClean="0"/>
              <a:t/>
            </a:r>
            <a:br>
              <a:rPr lang="cs-CZ" sz="3600" b="1" u="sng" dirty="0" smtClean="0"/>
            </a:br>
            <a:r>
              <a:rPr lang="cs-CZ" sz="3600" dirty="0" err="1" smtClean="0"/>
              <a:t>Franciscus</a:t>
            </a:r>
            <a:r>
              <a:rPr lang="cs-CZ" sz="3600" dirty="0" smtClean="0"/>
              <a:t> </a:t>
            </a:r>
            <a:r>
              <a:rPr lang="cs-CZ" sz="3600" dirty="0" err="1" smtClean="0"/>
              <a:t>Florentinus</a:t>
            </a:r>
            <a:r>
              <a:rPr lang="cs-CZ" sz="3600" dirty="0" smtClean="0"/>
              <a:t> či </a:t>
            </a:r>
            <a:r>
              <a:rPr lang="cs-CZ" sz="3600" dirty="0" err="1" smtClean="0"/>
              <a:t>Italus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(od 1502 – do 1516)</a:t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 Mistr Benedikt</a:t>
            </a:r>
            <a:br>
              <a:rPr lang="cs-CZ" sz="3600" dirty="0" smtClean="0"/>
            </a:br>
            <a:r>
              <a:rPr lang="cs-CZ" sz="3600" dirty="0" smtClean="0"/>
              <a:t>od 1516</a:t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 </a:t>
            </a:r>
            <a:r>
              <a:rPr lang="cs-CZ" sz="3600" dirty="0" err="1" smtClean="0"/>
              <a:t>Bartolomeo</a:t>
            </a:r>
            <a:r>
              <a:rPr lang="cs-CZ" sz="3600" dirty="0" smtClean="0"/>
              <a:t> </a:t>
            </a:r>
            <a:r>
              <a:rPr lang="cs-CZ" sz="3600" dirty="0" err="1" smtClean="0"/>
              <a:t>Berrecci</a:t>
            </a:r>
            <a:r>
              <a:rPr lang="cs-CZ" sz="3600" dirty="0" smtClean="0"/>
              <a:t> z </a:t>
            </a:r>
            <a:r>
              <a:rPr lang="cs-CZ" sz="3600" dirty="0" err="1" smtClean="0"/>
              <a:t>Pontassieve</a:t>
            </a:r>
            <a:r>
              <a:rPr lang="cs-CZ" sz="3600" dirty="0" smtClean="0"/>
              <a:t> u Florencie – 1517 - 1537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4" name="Rectangle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sz="2000" smtClean="0"/>
              <a:t>Zamość, synagoga</a:t>
            </a:r>
          </a:p>
        </p:txBody>
      </p:sp>
      <p:sp>
        <p:nvSpPr>
          <p:cNvPr id="399365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99367" name="Picture 7" descr="File:Synagogag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96975"/>
            <a:ext cx="7920038" cy="5445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Vila Josta Ludwiga Decia ve Wola Justovska u Krakova – první polovina 16. stol. (poč.17. stol. přestavěno)</a:t>
            </a:r>
          </a:p>
        </p:txBody>
      </p:sp>
      <p:sp>
        <p:nvSpPr>
          <p:cNvPr id="209926" name="Rectangle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09927" name="Rectangl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09929" name="Picture 9" descr="107791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7620000" cy="5076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/>
          </p:cNvSpPr>
          <p:nvPr>
            <p:ph type="title"/>
          </p:nvPr>
        </p:nvSpPr>
        <p:spPr>
          <a:xfrm>
            <a:off x="4067175" y="274638"/>
            <a:ext cx="4619625" cy="993775"/>
          </a:xfrm>
        </p:spPr>
        <p:txBody>
          <a:bodyPr/>
          <a:lstStyle/>
          <a:p>
            <a:r>
              <a:rPr lang="cs-CZ" sz="1800" dirty="0" err="1" smtClean="0"/>
              <a:t>Niepolomice</a:t>
            </a:r>
            <a:r>
              <a:rPr lang="cs-CZ" sz="1800" dirty="0" smtClean="0"/>
              <a:t> u Krakova -1550-1571 </a:t>
            </a:r>
            <a:br>
              <a:rPr lang="cs-CZ" sz="1800" dirty="0" smtClean="0"/>
            </a:br>
            <a:r>
              <a:rPr lang="cs-CZ" sz="1800" dirty="0" smtClean="0"/>
              <a:t>(</a:t>
            </a:r>
            <a:r>
              <a:rPr lang="cs-CZ" sz="1800" dirty="0" err="1" smtClean="0"/>
              <a:t>Tomasz</a:t>
            </a:r>
            <a:r>
              <a:rPr lang="cs-CZ" sz="1800" dirty="0" smtClean="0"/>
              <a:t> </a:t>
            </a:r>
            <a:r>
              <a:rPr lang="cs-CZ" sz="1800" dirty="0" err="1" smtClean="0"/>
              <a:t>Grzymała</a:t>
            </a:r>
            <a:r>
              <a:rPr lang="cs-CZ" sz="1800" dirty="0" smtClean="0"/>
              <a:t> )</a:t>
            </a:r>
          </a:p>
        </p:txBody>
      </p:sp>
      <p:pic>
        <p:nvPicPr>
          <p:cNvPr id="211977" name="Picture 9" descr="P11403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038600" cy="3849688"/>
          </a:xfrm>
        </p:spPr>
      </p:pic>
      <p:pic>
        <p:nvPicPr>
          <p:cNvPr id="211979" name="Picture 11" descr="P11403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0694" y="2071678"/>
            <a:ext cx="2746377" cy="4582020"/>
          </a:xfrm>
        </p:spPr>
      </p:pic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0770" name="Picture 2" descr="http://www.zobaczyc.com/fot/009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7144404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2818" name="Picture 2" descr="http://www.janter.com.pl/UserFiles/Images/wycieczki%20krajowe/2012/niepolomice-wieliczka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520100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err="1" smtClean="0"/>
              <a:t>Szymbark</a:t>
            </a:r>
            <a:r>
              <a:rPr lang="cs-CZ" sz="2400" dirty="0" smtClean="0"/>
              <a:t> u </a:t>
            </a:r>
            <a:r>
              <a:rPr lang="cs-CZ" sz="2400" dirty="0" err="1" smtClean="0"/>
              <a:t>Gorlic</a:t>
            </a:r>
            <a:r>
              <a:rPr lang="cs-CZ" sz="2400" dirty="0" smtClean="0"/>
              <a:t> – zámek rodiny </a:t>
            </a:r>
            <a:r>
              <a:rPr lang="cs-CZ" sz="2400" dirty="0" err="1" smtClean="0"/>
              <a:t>Gladyszowů</a:t>
            </a:r>
            <a:r>
              <a:rPr lang="cs-CZ" sz="2400" dirty="0" smtClean="0"/>
              <a:t> – do 1571 </a:t>
            </a:r>
          </a:p>
        </p:txBody>
      </p:sp>
      <p:pic>
        <p:nvPicPr>
          <p:cNvPr id="215045" name="Picture 5" descr="P11403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14422"/>
            <a:ext cx="5357818" cy="4018363"/>
          </a:xfrm>
        </p:spPr>
      </p:pic>
      <p:pic>
        <p:nvPicPr>
          <p:cNvPr id="53250" name="Picture 2" descr="http://mw2.google.com/mw-panoramio/photos/medium/59585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071810"/>
            <a:ext cx="4762500" cy="3562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42" name="Picture 2" descr="http://4.bp.blogspot.com/-ZavR9Zzv3Vo/T0SxmBFQRuI/AAAAAAAACmU/arzvDPV2DCI/s1600/DSCN48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186238" cy="1725602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Pieskowa</a:t>
            </a:r>
            <a:r>
              <a:rPr lang="cs-CZ" sz="2800" dirty="0" smtClean="0"/>
              <a:t> Skala, zámek,  konec 16. stol. </a:t>
            </a:r>
            <a:br>
              <a:rPr lang="cs-CZ" sz="2800" dirty="0" smtClean="0"/>
            </a:br>
            <a:r>
              <a:rPr lang="cs-CZ" sz="2800" dirty="0" smtClean="0"/>
              <a:t>rodina </a:t>
            </a:r>
            <a:r>
              <a:rPr lang="cs-CZ" sz="2800" dirty="0" err="1" smtClean="0"/>
              <a:t>Szafranców</a:t>
            </a:r>
            <a:r>
              <a:rPr lang="cs-CZ" sz="2800" dirty="0" smtClean="0"/>
              <a:t>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4866" name="Picture 2" descr="http://www.witajwpodrozy.pl/_items/obrazy/NZP/Pieskowa_Skala_2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4214842" cy="64660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/>
          </p:cNvSpPr>
          <p:nvPr>
            <p:ph type="title"/>
          </p:nvPr>
        </p:nvSpPr>
        <p:spPr>
          <a:xfrm>
            <a:off x="5076825" y="274638"/>
            <a:ext cx="3609975" cy="1425575"/>
          </a:xfrm>
        </p:spPr>
        <p:txBody>
          <a:bodyPr/>
          <a:lstStyle/>
          <a:p>
            <a:r>
              <a:rPr lang="cs-CZ" sz="2000" dirty="0" err="1" smtClean="0"/>
              <a:t>Pieskowa</a:t>
            </a:r>
            <a:r>
              <a:rPr lang="cs-CZ" sz="2000" dirty="0" smtClean="0"/>
              <a:t> Skala, zámek, </a:t>
            </a:r>
            <a:br>
              <a:rPr lang="cs-CZ" sz="2000" dirty="0" smtClean="0"/>
            </a:br>
            <a:r>
              <a:rPr lang="cs-CZ" sz="2000" dirty="0" smtClean="0"/>
              <a:t>konec 16. stol. </a:t>
            </a:r>
            <a:br>
              <a:rPr lang="cs-CZ" sz="2000" dirty="0" smtClean="0"/>
            </a:br>
            <a:r>
              <a:rPr lang="cs-CZ" sz="2000" dirty="0" smtClean="0"/>
              <a:t>rodina </a:t>
            </a:r>
            <a:r>
              <a:rPr lang="cs-CZ" sz="2000" dirty="0" err="1" smtClean="0"/>
              <a:t>Szafranców</a:t>
            </a:r>
            <a:r>
              <a:rPr lang="cs-CZ" sz="2000" dirty="0" smtClean="0"/>
              <a:t> </a:t>
            </a:r>
          </a:p>
        </p:txBody>
      </p:sp>
      <p:pic>
        <p:nvPicPr>
          <p:cNvPr id="217093" name="Picture 5" descr="P114034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440237" cy="6669087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5890" name="Picture 2" descr="File:Pieskowa Skała - zamek - krużganki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7685933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673</Words>
  <Application>Microsoft Office PowerPoint</Application>
  <PresentationFormat>Předvádění na obrazovce (4:3)</PresentationFormat>
  <Paragraphs>87</Paragraphs>
  <Slides>156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156</vt:i4>
      </vt:variant>
    </vt:vector>
  </HeadingPairs>
  <TitlesOfParts>
    <vt:vector size="157" baseType="lpstr">
      <vt:lpstr>Motiv sady Office</vt:lpstr>
      <vt:lpstr>Polsko a architektura renesance</vt:lpstr>
      <vt:lpstr>Vladislav Jagellonský v Budě a Visegrádu i Nyéku </vt:lpstr>
      <vt:lpstr>Pešť, Belvárošský kostel, tzv. Nagyrévi tabernákl, 1503-1506</vt:lpstr>
      <vt:lpstr>Prezentace aplikace PowerPoint</vt:lpstr>
      <vt:lpstr>Wocław, katedrála, portál sakristie, objed. Jan V. Thurzo, 1517</vt:lpstr>
      <vt:lpstr>Wroław, Katedrála, náhrobek Jana V. Thurza, Andreas Walter st., 1537</vt:lpstr>
      <vt:lpstr>Vídeň, Salvatorkirche, 1520</vt:lpstr>
      <vt:lpstr>Olomouc, radnice, portál, 1534</vt:lpstr>
      <vt:lpstr> Italové na polském královském dvoře  Franciscus Florentinus či Italus (od 1502 – do 1516)   Mistr Benedikt od 1516   Bartolomeo Berrecci z Pontassieve u Florencie – 1517 - 1537</vt:lpstr>
      <vt:lpstr>Polsko-litevská unie: 1569-1795</vt:lpstr>
      <vt:lpstr>Hrobka krále Jana Olbrachta Jagiella – 1502-05 na Wawelu</vt:lpstr>
      <vt:lpstr>Benedetto da Rovezzano – hrobka Ganfaloniera Soderiniho,  Florencie, S. Maria del Carmine, kolem 1509</vt:lpstr>
      <vt:lpstr>Prezentace aplikace PowerPoint</vt:lpstr>
      <vt:lpstr>Benedetto da Rovezzano – hrobka Ganfaloniera Soderiniho,  Florencie, S. Maria del Carmine, kolem 1509                                     Hrobka krále Jana Olbrachta Jagiella – 1502-05 na Wawelu</vt:lpstr>
      <vt:lpstr>Tarnów,  náhrobek matky Jana Tarnowského – Barbary z Roznówa –po 1517</vt:lpstr>
      <vt:lpstr>Krakov, Wawel</vt:lpstr>
      <vt:lpstr>Zikmund Jagellonský</vt:lpstr>
      <vt:lpstr>Prezentace aplikace PowerPoint</vt:lpstr>
      <vt:lpstr>Krakov, Wawel, královský palác,  1507-1536</vt:lpstr>
      <vt:lpstr>Palác královny Alžběty, 1502-1506</vt:lpstr>
      <vt:lpstr>Tabernákly z Pécse,  po 1500  (katedrála, farní kostel)  a  vlys z dílny Francesca Fiorentona z Wawelu</vt:lpstr>
      <vt:lpstr>Wawel, královský palác, přestavba a arkády 1502-1540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Mistr Benedikt – Piotrków – rezidence pro krále Zikmunda 1511-19</vt:lpstr>
      <vt:lpstr>Prezentace aplikace PowerPoint</vt:lpstr>
      <vt:lpstr>Prezentace aplikace PowerPoint</vt:lpstr>
      <vt:lpstr>Prezentace aplikace PowerPoint</vt:lpstr>
      <vt:lpstr>Wawel, audienční sál, po 1518</vt:lpstr>
      <vt:lpstr>Prezentace aplikace PowerPoint</vt:lpstr>
      <vt:lpstr>Hans Dürer</vt:lpstr>
      <vt:lpstr>Zámek Brzeg (Břeh) Frederick II. a Jiří II. vévoda lehnicko-březský  Georg z Ambergu; rodina Parrů či Parrio, Andreas Walther</vt:lpstr>
      <vt:lpstr>Brzeg, portály, po 1536</vt:lpstr>
      <vt:lpstr>Legnica, brána zámku lehnických Piastovců,  Georg (Jerzy) z Ambergu, 1533</vt:lpstr>
      <vt:lpstr>Brzeg - zámek</vt:lpstr>
      <vt:lpstr>Prezentace aplikace PowerPoint</vt:lpstr>
      <vt:lpstr>Prezentace aplikace PowerPoint</vt:lpstr>
      <vt:lpstr>Prezentace aplikace PowerPoint</vt:lpstr>
      <vt:lpstr>Chojnów, zámek, vstup, pro Fredericka III  – 1546-57,  Andreas Walther</vt:lpstr>
      <vt:lpstr>Jezuitský kostel sv. Michala v Mnichově, po 1580</vt:lpstr>
      <vt:lpstr>Krakov, Wawel, Zikmundova kaple, Bartolomeo Berecci,  1517-1533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Hrobka Sigmunda Vasy, kolem 1610</vt:lpstr>
      <vt:lpstr>B. Berrecci, kaple Piotra Tomického na Wawelu, kolem 1539 </vt:lpstr>
      <vt:lpstr>biskup Andrzej Krzycki – přestavba katedrály v Płocku, po 1530 Italové z okruhu wawelské huti  </vt:lpstr>
      <vt:lpstr>Náhrobek Jana Rybische ve Wroclawi, kostel sv. Alžběty, 1539 </vt:lpstr>
      <vt:lpstr>Náhrobek biskupa Jana Thurza ve wroclawské katedrále, 1537 Andreas Walther -architektura Náhrobek biskupa Balthasara von Promnitz, 1562, Nisa, sv. Jakub</vt:lpstr>
      <vt:lpstr>B. Berrecci, baldachýn náhrobku Vladislava Jagellonského, katedrála, Wawel, 1519-1524 </vt:lpstr>
      <vt:lpstr>Prezentace aplikace PowerPoint</vt:lpstr>
      <vt:lpstr>B. Berrecci, náhrobek biskupa Jana Konarskiho, 1525  Wawel, katedrála</vt:lpstr>
      <vt:lpstr>Jan Michalowicz, náhrobek biskupa Andrzeje Zebrzydowského, 1563 –Wawel </vt:lpstr>
      <vt:lpstr>Dům u Zlaté Koruny ve Wroclawi, 1521-28 </vt:lpstr>
      <vt:lpstr>Prezentace aplikace PowerPoint</vt:lpstr>
      <vt:lpstr>Paczków, farní kostel, 1529, atika, Vavřinec Lorek, Pabianice, 1571</vt:lpstr>
      <vt:lpstr>Krakov – Sukenice – 14. stol. – přestavba 1556,  Giovanni Maria Padovano </vt:lpstr>
      <vt:lpstr>Prezentace aplikace PowerPoint</vt:lpstr>
      <vt:lpstr>Prezentace aplikace PowerPoint</vt:lpstr>
      <vt:lpstr>Santi Gucci</vt:lpstr>
      <vt:lpstr>G. M.  Padovano, radnice v Tarnówě, pol. 16. stol   </vt:lpstr>
      <vt:lpstr>G. M. Padovano, Luboml, synagoga</vt:lpstr>
      <vt:lpstr>Prezentace aplikace PowerPoint</vt:lpstr>
      <vt:lpstr>Giovanni Maria Padovano – náhrobek Jana a Jan Krzysztofa Tarnowských v Tarnówě, katedrála 1561-70 </vt:lpstr>
      <vt:lpstr>Prezentace aplikace PowerPoint</vt:lpstr>
      <vt:lpstr>Poznań, radnice, Giovanni Battista Quadro z Lugana – 1551 – 1560 </vt:lpstr>
      <vt:lpstr>Prezentace aplikace PowerPoint</vt:lpstr>
      <vt:lpstr>Jakub Pario (Parr), Brzeg, radnice, 1570-72</vt:lpstr>
      <vt:lpstr>Zamość a kancléř Jan Zamojski </vt:lpstr>
      <vt:lpstr>Bernardo Morando – projekt Zamośće, od 1581 (radnice: po 1639) </vt:lpstr>
      <vt:lpstr>Prezentace aplikace PowerPoint</vt:lpstr>
      <vt:lpstr>Prezentace aplikace PowerPoint</vt:lpstr>
      <vt:lpstr>Bernardo Morando, Zamość, kolegiáta, 1587-1600</vt:lpstr>
      <vt:lpstr>Prezentace aplikace PowerPoint</vt:lpstr>
      <vt:lpstr>Prezentace aplikace PowerPoint</vt:lpstr>
      <vt:lpstr>Zamość, synagoga</vt:lpstr>
      <vt:lpstr>Vila Josta Ludwiga Decia ve Wola Justovska u Krakova – první polovina 16. stol. (poč.17. stol. přestavěno)</vt:lpstr>
      <vt:lpstr>Niepolomice u Krakova -1550-1571  (Tomasz Grzymała )</vt:lpstr>
      <vt:lpstr>Prezentace aplikace PowerPoint</vt:lpstr>
      <vt:lpstr>Prezentace aplikace PowerPoint</vt:lpstr>
      <vt:lpstr>Szymbark u Gorlic – zámek rodiny Gladyszowů – do 1571 </vt:lpstr>
      <vt:lpstr>Prezentace aplikace PowerPoint</vt:lpstr>
      <vt:lpstr>Pieskowa Skala, zámek,  konec 16. stol.  rodina Szafranców </vt:lpstr>
      <vt:lpstr>Pieskowa Skala, zámek,  konec 16. stol.  rodina Szafranców </vt:lpstr>
      <vt:lpstr>Prezentace aplikace PowerPoint</vt:lpstr>
      <vt:lpstr>Městská brána v Gdańsku,  Hans Kramer z Drážďan – 1586-88  fasádu navrhl Wilhelm van de Blocke </vt:lpstr>
      <vt:lpstr>Prezentace aplikace PowerPoint</vt:lpstr>
      <vt:lpstr>Abraham van de Blocke, Zlatá brána v Gdaňsku, 1612-14 </vt:lpstr>
      <vt:lpstr>Prezentace aplikace PowerPoint</vt:lpstr>
      <vt:lpstr>Anthonis van Opbergen, Arsenal, Gdańsk, 1605 </vt:lpstr>
      <vt:lpstr>Prezentace aplikace PowerPoint</vt:lpstr>
      <vt:lpstr>Santi Gucci  Palác Piotra Myszkowského v Ksiazu Wielkim (Mirow)– 1585-95 </vt:lpstr>
      <vt:lpstr>Prezentace aplikace PowerPoint</vt:lpstr>
      <vt:lpstr>Prezentace aplikace PowerPoint</vt:lpstr>
      <vt:lpstr>Prezentace aplikace PowerPoint</vt:lpstr>
      <vt:lpstr>Santi Gucci,  kaple Myszkowských v Krakově u dominikánů 1603</vt:lpstr>
      <vt:lpstr>Santi Gucci, Kapitulní palác v Krakově – 1592 </vt:lpstr>
      <vt:lpstr>Santi Gucci, lavice v kapli P. Marie v krakovské katedrále, 1594</vt:lpstr>
      <vt:lpstr>Zámek v Baranówě (Sandoměřsko)  rodina Leszczyńských – 1591-1606 </vt:lpstr>
      <vt:lpstr>Prezentace aplikace PowerPoint</vt:lpstr>
      <vt:lpstr>Prezentace aplikace PowerPoint</vt:lpstr>
      <vt:lpstr>Prezentace aplikace PowerPoint</vt:lpstr>
      <vt:lpstr>Náhrobek belského vojvody Pawla Uchanského, Uchanie, poč. 17. stol. </vt:lpstr>
      <vt:lpstr>Náhrobek rodiny Uchanskich v Uchanie, kolem 1600 </vt:lpstr>
      <vt:lpstr>Samuel Światkowicz, Bejcse, kaple rodiny Firlejů, do 1601 </vt:lpstr>
      <vt:lpstr>Dílna Samuela Światkowicz: Bejsce, kaple rodiny Firlejů, 1601</vt:lpstr>
      <vt:lpstr>Prezentace aplikace PowerPoint</vt:lpstr>
      <vt:lpstr>Bejsce</vt:lpstr>
      <vt:lpstr>Prezentace aplikace PowerPoint</vt:lpstr>
      <vt:lpstr>Prezentace aplikace PowerPoint</vt:lpstr>
      <vt:lpstr>zámek v Krasiczyně, 1598-1633 </vt:lpstr>
      <vt:lpstr>Prezentace aplikace PowerPoint</vt:lpstr>
      <vt:lpstr>Prezentace aplikace PowerPoint</vt:lpstr>
      <vt:lpstr>Prezentace aplikace PowerPoint</vt:lpstr>
      <vt:lpstr>Chelmno v Pomořansku – radnice 1567-70 </vt:lpstr>
      <vt:lpstr>Kazimierz Dolny</vt:lpstr>
      <vt:lpstr>Prezentace aplikace PowerPoint</vt:lpstr>
      <vt:lpstr>Kazimierz Dolny, dům Celejowských, kolem 1635 </vt:lpstr>
      <vt:lpstr>Pułtusk – kolegiátní kostel  - pro plockého biskupa  Jan Baptista z Benátek, kol. 1560 </vt:lpstr>
      <vt:lpstr>Brok – f. kostel, 1560, ¨Jan baptista z benátek, 1561 </vt:lpstr>
      <vt:lpstr>Brochów, sv. Roch, Jan Patista z Benátek, 1551-1561</vt:lpstr>
      <vt:lpstr>Prezentace aplikace PowerPoint</vt:lpstr>
      <vt:lpstr>S. Maria dei Miracoli,  1481-1489:  Pietro Lombardo (1435-1515)</vt:lpstr>
      <vt:lpstr>Prezentace aplikace PowerPoint</vt:lpstr>
      <vt:lpstr>Prezentace aplikace PowerPoint</vt:lpstr>
      <vt:lpstr>Lublin, kostel bernardinů, 1603-07</vt:lpstr>
      <vt:lpstr>Prezentace aplikace PowerPoint</vt:lpstr>
      <vt:lpstr>Kazimierz Dolny, farní kostel, 1589, Jakub Balin </vt:lpstr>
      <vt:lpstr>Prezentace aplikace PowerPoint</vt:lpstr>
      <vt:lpstr>Krakov, jezuitský kostel sv. Petra  a Pavla, 1612 (Giovanni de Rossi, Matteo Castello)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Nieświeź , jezuitský kostel, kol. 1590 Řím, Il Gesú, fasáda 1571-1584</vt:lpstr>
      <vt:lpstr>Krakov, jezuitský kostel sv. Petra a Pavla; Řím, S. Cecilia; S. Susanna (C. Maderna); Il Gesú</vt:lpstr>
      <vt:lpstr>Lvov, jezuitský kostel, 1629 (Giacomo Briano)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Polsko a architektura renesance</dc:title>
  <cp:lastModifiedBy>Ondřej Jakubec</cp:lastModifiedBy>
  <cp:revision>4</cp:revision>
  <dcterms:modified xsi:type="dcterms:W3CDTF">2013-03-20T07:21:35Z</dcterms:modified>
</cp:coreProperties>
</file>