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66" r:id="rId6"/>
    <p:sldId id="261" r:id="rId7"/>
    <p:sldId id="259" r:id="rId8"/>
    <p:sldId id="260" r:id="rId9"/>
    <p:sldId id="262" r:id="rId10"/>
    <p:sldId id="267" r:id="rId11"/>
    <p:sldId id="263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Š" initials="EŠ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79" autoAdjust="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8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567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445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498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033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4639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001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575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422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567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3958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13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395F-B772-4639-8EBB-EE105C634BB7}" type="datetimeFigureOut">
              <a:rPr lang="sk-SK" smtClean="0"/>
              <a:t>28. 3. 2013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83D15-5FF3-4785-9800-20CFC9326E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75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sz="5000" dirty="0" smtClean="0">
                <a:latin typeface="+mj-lt"/>
                <a:ea typeface="Arial Unicode MS" pitchFamily="34" charset="-128"/>
                <a:cs typeface="Times New Roman" pitchFamily="18" charset="0"/>
              </a:rPr>
              <a:t>Historická pamäť</a:t>
            </a:r>
            <a:br>
              <a:rPr lang="sk-SK" sz="5000" dirty="0" smtClean="0">
                <a:latin typeface="+mj-lt"/>
                <a:ea typeface="Arial Unicode MS" pitchFamily="34" charset="-128"/>
                <a:cs typeface="Times New Roman" pitchFamily="18" charset="0"/>
              </a:rPr>
            </a:br>
            <a:r>
              <a:rPr lang="sk-SK" sz="2800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ETKB66</a:t>
            </a:r>
            <a:r>
              <a:rPr lang="sk-SK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/>
            </a:r>
            <a:br>
              <a:rPr lang="sk-SK" b="1" dirty="0" smtClean="0">
                <a:latin typeface="+mj-lt"/>
                <a:ea typeface="Arial Unicode MS" pitchFamily="34" charset="-128"/>
                <a:cs typeface="Times New Roman" pitchFamily="18" charset="0"/>
              </a:rPr>
            </a:b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5517232"/>
            <a:ext cx="6400800" cy="1340768"/>
          </a:xfrm>
        </p:spPr>
        <p:txBody>
          <a:bodyPr>
            <a:normAutofit/>
          </a:bodyPr>
          <a:lstStyle/>
          <a:p>
            <a:pPr algn="r"/>
            <a:r>
              <a:rPr lang="sk-SK" sz="2800" dirty="0" smtClean="0">
                <a:latin typeface="+mj-lt"/>
                <a:ea typeface="Arial Unicode MS" pitchFamily="34" charset="-128"/>
                <a:cs typeface="Times New Roman" pitchFamily="18" charset="0"/>
              </a:rPr>
              <a:t>Eva </a:t>
            </a:r>
            <a:r>
              <a:rPr lang="sk-SK" sz="28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Šipöczová</a:t>
            </a:r>
            <a:endParaRPr lang="sk-SK" sz="2800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algn="r"/>
            <a:r>
              <a:rPr lang="sk-SK" sz="28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sipoczova@mail.muni.cz</a:t>
            </a:r>
            <a:endParaRPr lang="sk-SK" sz="2800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67544" y="4336755"/>
            <a:ext cx="8219256" cy="1473027"/>
          </a:xfrm>
        </p:spPr>
        <p:txBody>
          <a:bodyPr>
            <a:normAutofit fontScale="25000" lnSpcReduction="20000"/>
          </a:bodyPr>
          <a:lstStyle/>
          <a:p>
            <a:pPr algn="just"/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algn="just"/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algn="just"/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just">
              <a:buNone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algn="just"/>
            <a:endParaRPr lang="sk-SK" sz="9200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sk-SK" sz="12000" dirty="0" smtClean="0">
                <a:latin typeface="+mj-lt"/>
                <a:ea typeface="Arial Unicode MS" pitchFamily="34" charset="-128"/>
                <a:cs typeface="Times New Roman" pitchFamily="18" charset="0"/>
              </a:rPr>
              <a:t>Obe </a:t>
            </a:r>
            <a:r>
              <a:rPr lang="sk-SK" sz="12000" dirty="0">
                <a:latin typeface="+mj-lt"/>
                <a:ea typeface="Arial Unicode MS" pitchFamily="34" charset="-128"/>
                <a:cs typeface="Times New Roman" pitchFamily="18" charset="0"/>
              </a:rPr>
              <a:t>zložky sa prelínajú, doplňujú, ovplyvňujú, inokedy si protirečia alebo poskytujú alternatívny výklad udalostí </a:t>
            </a:r>
            <a:r>
              <a:rPr lang="sk-SK" sz="12000" dirty="0" smtClean="0">
                <a:latin typeface="+mj-lt"/>
                <a:ea typeface="Arial Unicode MS" pitchFamily="34" charset="-128"/>
                <a:cs typeface="Times New Roman" pitchFamily="18" charset="0"/>
              </a:rPr>
              <a:t>(napr. konšpiračné </a:t>
            </a:r>
            <a:r>
              <a:rPr lang="sk-SK" sz="12000" dirty="0">
                <a:latin typeface="+mj-lt"/>
                <a:ea typeface="Arial Unicode MS" pitchFamily="34" charset="-128"/>
                <a:cs typeface="Times New Roman" pitchFamily="18" charset="0"/>
              </a:rPr>
              <a:t>teórie</a:t>
            </a:r>
            <a:r>
              <a:rPr lang="sk-SK" sz="12000" dirty="0" smtClean="0">
                <a:latin typeface="+mj-lt"/>
                <a:ea typeface="Arial Unicode MS" pitchFamily="34" charset="-128"/>
                <a:cs typeface="Times New Roman" pitchFamily="18" charset="0"/>
              </a:rPr>
              <a:t>).</a:t>
            </a:r>
            <a:endParaRPr lang="sk-SK" sz="12000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10150" y="3429000"/>
            <a:ext cx="371377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700" dirty="0"/>
              <a:t>Listina </a:t>
            </a:r>
            <a:r>
              <a:rPr lang="sk-SK" sz="1700" dirty="0" smtClean="0"/>
              <a:t>z roku 1713 potvrdzujúca </a:t>
            </a:r>
            <a:r>
              <a:rPr lang="sk-SK" sz="1700" dirty="0"/>
              <a:t>odsúdenie Juraja </a:t>
            </a:r>
            <a:r>
              <a:rPr lang="sk-SK" sz="1700" dirty="0" smtClean="0"/>
              <a:t>J. (25) na smrť.</a:t>
            </a:r>
            <a:endParaRPr lang="sk-SK" sz="1700" dirty="0"/>
          </a:p>
        </p:txBody>
      </p:sp>
      <p:sp>
        <p:nvSpPr>
          <p:cNvPr id="12" name="Obdĺžnik 11"/>
          <p:cNvSpPr/>
          <p:nvPr/>
        </p:nvSpPr>
        <p:spPr>
          <a:xfrm>
            <a:off x="4067944" y="3413425"/>
            <a:ext cx="24475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Záber z filmu o Jurajovi J. (25), réžia P. Bielik, 1962. </a:t>
            </a:r>
            <a:endParaRPr lang="sk-SK" dirty="0"/>
          </a:p>
        </p:txBody>
      </p:sp>
      <p:sp>
        <p:nvSpPr>
          <p:cNvPr id="13" name="Obdĺžnik 12"/>
          <p:cNvSpPr/>
          <p:nvPr/>
        </p:nvSpPr>
        <p:spPr>
          <a:xfrm>
            <a:off x="6732240" y="3428999"/>
            <a:ext cx="2140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Obálka </a:t>
            </a:r>
            <a:r>
              <a:rPr lang="sk-SK" dirty="0" err="1" smtClean="0"/>
              <a:t>komixu</a:t>
            </a:r>
            <a:r>
              <a:rPr lang="sk-SK" dirty="0" smtClean="0"/>
              <a:t> o Jurajovi J. (25), autori D. </a:t>
            </a:r>
            <a:r>
              <a:rPr lang="sk-SK" dirty="0" err="1" smtClean="0"/>
              <a:t>Taragel</a:t>
            </a:r>
            <a:r>
              <a:rPr lang="sk-SK" dirty="0"/>
              <a:t> a  </a:t>
            </a:r>
            <a:r>
              <a:rPr lang="sk-SK" dirty="0" smtClean="0"/>
              <a:t>J. </a:t>
            </a:r>
            <a:r>
              <a:rPr lang="sk-SK" dirty="0" err="1" smtClean="0"/>
              <a:t>Gertli</a:t>
            </a:r>
            <a:r>
              <a:rPr lang="sk-SK" dirty="0" smtClean="0"/>
              <a:t> </a:t>
            </a:r>
            <a:r>
              <a:rPr lang="sk-SK" dirty="0" err="1" smtClean="0"/>
              <a:t>Danglár</a:t>
            </a:r>
            <a:r>
              <a:rPr lang="sk-SK" dirty="0" smtClean="0"/>
              <a:t>, 2007.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807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Veľké dejiny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vs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. malé dejiny</a:t>
            </a:r>
          </a:p>
          <a:p>
            <a:pPr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Veľké sa venujú dianiu na politickej úrovni, „zabúdajú“ na bežných ľudí</a:t>
            </a:r>
          </a:p>
          <a:p>
            <a:pPr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Malé dejiny – upriamenie pozornosti na premeny každodennosti pod vplyvom veľkých dejín</a:t>
            </a:r>
          </a:p>
          <a:p>
            <a:pPr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Škola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Annales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– formuje sa vo Francúzku v 30. rokoch 20. stor., hlavní zakladatelia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Marc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Bloch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a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Lucien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Febvre</a:t>
            </a:r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lvl="1"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ak chce historiografia objektívne a v celistvosti zaznamenať minulosť, nesmie obchádzať témy každodennosti, ľudové vrstvy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etc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., preto sa táto škola začala zameriavať na dejiny sociálnych vrstiev, dejiny mentalít, dejiny hospodárstva</a:t>
            </a:r>
          </a:p>
          <a:p>
            <a:pPr lvl="1"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kombinuje metódy tradičnej historiografie, antropologických vied, etnológie, štatistiky, geografie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etc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.</a:t>
            </a:r>
          </a:p>
          <a:p>
            <a:pPr lvl="1">
              <a:buFont typeface="Calibri" pitchFamily="34" charset="0"/>
              <a:buChar char="−"/>
            </a:pP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t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émy sa rozširujú, vrchol v 70. r. 20. stor. 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3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Čo všetko obsahuje historickú pamäť?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683568" y="1484784"/>
            <a:ext cx="165618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500" dirty="0" smtClean="0"/>
              <a:t>Kolektívna</a:t>
            </a:r>
            <a:endParaRPr lang="sk-SK" sz="25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33100"/>
            <a:ext cx="2925989" cy="5248411"/>
          </a:xfrm>
          <a:prstGeom prst="rect">
            <a:avLst/>
          </a:prstGeom>
        </p:spPr>
      </p:pic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67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Individuálna</a:t>
            </a:r>
            <a:endParaRPr lang="sk-SK" sz="2500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Obdĺžnik 8"/>
          <p:cNvSpPr/>
          <p:nvPr/>
        </p:nvSpPr>
        <p:spPr>
          <a:xfrm>
            <a:off x="251521" y="5157192"/>
            <a:ext cx="40324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Projekt </a:t>
            </a:r>
            <a:r>
              <a:rPr lang="sk-SK" b="1" i="1" dirty="0" smtClean="0"/>
              <a:t>Partizáni</a:t>
            </a:r>
            <a:r>
              <a:rPr lang="sk-SK" b="1" dirty="0" smtClean="0"/>
              <a:t> slovenského fotografa </a:t>
            </a:r>
            <a:r>
              <a:rPr lang="sk-SK" b="1" dirty="0" err="1" smtClean="0"/>
              <a:t>Šymona</a:t>
            </a:r>
            <a:r>
              <a:rPr lang="sk-SK" b="1" dirty="0" smtClean="0"/>
              <a:t> </a:t>
            </a:r>
            <a:r>
              <a:rPr lang="sk-SK" b="1" dirty="0" err="1" smtClean="0"/>
              <a:t>Klinama</a:t>
            </a:r>
            <a:r>
              <a:rPr lang="sk-SK" b="1" dirty="0" smtClean="0"/>
              <a:t>. </a:t>
            </a:r>
          </a:p>
          <a:p>
            <a:r>
              <a:rPr lang="sk-SK" dirty="0" smtClean="0"/>
              <a:t>Portréty účastníkov Slovenského národného povstania vylepuje vo veľkých formátoch na rôzne plochy v mestách.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527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Pamäť a moc</a:t>
            </a:r>
            <a:endParaRPr lang="sk-SK" sz="2500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r">
              <a:buNone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r">
              <a:buNone/>
            </a:pPr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r">
              <a:buNone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...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0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Formovanie historickej pamäte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492896"/>
            <a:ext cx="4330824" cy="3633267"/>
          </a:xfrm>
        </p:spPr>
        <p:txBody>
          <a:bodyPr/>
          <a:lstStyle/>
          <a:p>
            <a:pPr algn="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154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Procesy formovania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Historícká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pamäť sa:</a:t>
            </a:r>
          </a:p>
          <a:p>
            <a:pPr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Tvorí</a:t>
            </a:r>
          </a:p>
          <a:p>
            <a:pPr lvl="0"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Ovplyvňuje</a:t>
            </a:r>
          </a:p>
          <a:p>
            <a:pPr lvl="0">
              <a:buFontTx/>
              <a:buChar char="-"/>
            </a:pP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Reinterpretuje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lvl="0"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Upevňuje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Pri procese formovania sa zmiešavajú zdroje, jedinec filtruje čo prijme, neprijme, hodnotí zdroje i informácie, ovplyvňujú ho názory, normy a hodnoty jedinca, jeho rodiny, prostredia, v ktorom sa vyskytuje a s ktorým sa stotožňuje.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>
              <a:buFontTx/>
              <a:buChar char="-"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41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Funkcie historickej pamäte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Sociálna: prenos kultúrnych noriem a hodnôt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Socializačná - identita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Komunikačná – forma prenosu informácií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Symbolická – je tvorená symbolmi a tvorí symboly (národné, lokálne, rodinné, hodnotové)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Psychologická – katarzia (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vysporiadanie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sa s minulosťou)</a:t>
            </a:r>
          </a:p>
        </p:txBody>
      </p:sp>
    </p:spTree>
    <p:extLst>
      <p:ext uri="{BB962C8B-B14F-4D97-AF65-F5344CB8AC3E}">
        <p14:creationId xmlns:p14="http://schemas.microsoft.com/office/powerpoint/2010/main" val="33803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Otázky?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Ďakujem za pozornosť!</a:t>
            </a:r>
          </a:p>
          <a:p>
            <a:pPr marL="0" indent="0" algn="ctr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Pokračujeme s kolektívnou historickou pamäťou.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4368" y="2852936"/>
            <a:ext cx="4915396" cy="3671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4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k-SK" sz="2800" dirty="0">
                <a:latin typeface="+mj-lt"/>
                <a:ea typeface="Arial Unicode MS" pitchFamily="34" charset="-128"/>
                <a:cs typeface="Times New Roman" pitchFamily="18" charset="0"/>
              </a:rPr>
              <a:t>http://www.youtube.com/watch?v=tWC5DVBxZbs</a:t>
            </a:r>
          </a:p>
        </p:txBody>
      </p:sp>
    </p:spTree>
    <p:extLst>
      <p:ext uri="{BB962C8B-B14F-4D97-AF65-F5344CB8AC3E}">
        <p14:creationId xmlns:p14="http://schemas.microsoft.com/office/powerpoint/2010/main" val="154093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Prednášky a ukončenie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4 prednášky – 22.2., 22. 3., 19.4., 10. 5.</a:t>
            </a:r>
            <a:endParaRPr lang="sk-SK" sz="2400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Ukončenie: </a:t>
            </a:r>
          </a:p>
          <a:p>
            <a:pPr marL="0" indent="0">
              <a:buNone/>
            </a:pPr>
            <a:endParaRPr lang="sk-SK" sz="2400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>
              <a:buNone/>
            </a:pPr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– </a:t>
            </a:r>
            <a:r>
              <a:rPr lang="sk-SK" sz="2400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zber súčasného slovesného folklóru</a:t>
            </a:r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 – 3 x politický vtip, alebo polit. fámu, konšpiračnú teóriu, polit. súčasnú mestskú povesť (môže byť i kombinácia) – </a:t>
            </a:r>
            <a:r>
              <a:rPr lang="sk-SK" sz="24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pasportizačné</a:t>
            </a:r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 údaje (u koho ste ju znamenali (vek, vzdelanie, </a:t>
            </a:r>
            <a:r>
              <a:rPr lang="sk-SK" sz="24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gender</a:t>
            </a:r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,...), kedy bol záznam urobený, ako dlho nositeľ materiál pozná, odkiaľ ho pozná, pri akej príležitosti bol rozprávaný, aké bolo publikum a ako na prejav reagovalo, </a:t>
            </a:r>
            <a:r>
              <a:rPr lang="sk-SK" sz="2400" u="sng" dirty="0" smtClean="0">
                <a:latin typeface="+mj-lt"/>
                <a:ea typeface="Arial Unicode MS" pitchFamily="34" charset="-128"/>
                <a:cs typeface="Times New Roman" pitchFamily="18" charset="0"/>
              </a:rPr>
              <a:t>obsahová analýza z pohľadu historickej pamäte</a:t>
            </a:r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 (čo materiál vypovedá o minulosti, </a:t>
            </a:r>
            <a:r>
              <a:rPr lang="sk-SK" sz="2400" smtClean="0">
                <a:latin typeface="+mj-lt"/>
                <a:ea typeface="Arial Unicode MS" pitchFamily="34" charset="-128"/>
                <a:cs typeface="Times New Roman" pitchFamily="18" charset="0"/>
              </a:rPr>
              <a:t>politickom dianí...)</a:t>
            </a:r>
            <a:endParaRPr lang="sk-SK" sz="2400" u="sng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pPr marL="0" indent="0">
              <a:buNone/>
            </a:pPr>
            <a:r>
              <a:rPr lang="sk-SK" sz="2400" dirty="0" smtClean="0">
                <a:latin typeface="+mj-lt"/>
                <a:ea typeface="Arial Unicode MS" pitchFamily="34" charset="-128"/>
                <a:cs typeface="Times New Roman" pitchFamily="18" charset="0"/>
              </a:rPr>
              <a:t>- </a:t>
            </a:r>
            <a:r>
              <a:rPr lang="sk-SK" sz="2400" b="1" dirty="0">
                <a:latin typeface="+mj-lt"/>
                <a:ea typeface="Arial Unicode MS" pitchFamily="34" charset="-128"/>
                <a:cs typeface="Times New Roman" pitchFamily="18" charset="0"/>
              </a:rPr>
              <a:t>p</a:t>
            </a:r>
            <a:r>
              <a:rPr lang="sk-SK" sz="2400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ísomný test</a:t>
            </a:r>
            <a:endParaRPr lang="sk-SK" sz="2400" b="1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Lieteratúra</a:t>
            </a:r>
            <a:r>
              <a:rPr lang="sk-SK" dirty="0" smtClean="0"/>
              <a:t>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err="1"/>
              <a:t>Assmann</a:t>
            </a:r>
            <a:r>
              <a:rPr lang="sk-SK" dirty="0"/>
              <a:t>, </a:t>
            </a:r>
            <a:r>
              <a:rPr lang="sk-SK" dirty="0" err="1" smtClean="0"/>
              <a:t>Jan</a:t>
            </a:r>
            <a:r>
              <a:rPr lang="sk-SK" dirty="0" smtClean="0"/>
              <a:t>: </a:t>
            </a:r>
            <a:r>
              <a:rPr lang="sk-SK" dirty="0" err="1"/>
              <a:t>Kultura</a:t>
            </a:r>
            <a:r>
              <a:rPr lang="sk-SK" dirty="0"/>
              <a:t> a </a:t>
            </a:r>
            <a:r>
              <a:rPr lang="sk-SK" dirty="0" err="1"/>
              <a:t>paměť</a:t>
            </a:r>
            <a:r>
              <a:rPr lang="sk-SK" dirty="0"/>
              <a:t>. Písmo, </a:t>
            </a:r>
            <a:r>
              <a:rPr lang="sk-SK" dirty="0" err="1"/>
              <a:t>vzpomínka</a:t>
            </a:r>
            <a:r>
              <a:rPr lang="sk-SK" dirty="0"/>
              <a:t> a politická identita rozvinutých </a:t>
            </a:r>
            <a:r>
              <a:rPr lang="sk-SK" dirty="0" err="1"/>
              <a:t>kulturách</a:t>
            </a:r>
            <a:r>
              <a:rPr lang="sk-SK" dirty="0"/>
              <a:t> </a:t>
            </a:r>
            <a:r>
              <a:rPr lang="sk-SK" dirty="0" err="1"/>
              <a:t>starověku</a:t>
            </a:r>
            <a:r>
              <a:rPr lang="sk-SK" dirty="0"/>
              <a:t>. Praha: </a:t>
            </a:r>
            <a:r>
              <a:rPr lang="sk-SK" dirty="0" err="1"/>
              <a:t>Prostor</a:t>
            </a:r>
            <a:r>
              <a:rPr lang="sk-SK" dirty="0"/>
              <a:t>, 2001.</a:t>
            </a:r>
            <a:endParaRPr lang="sk-SK" b="1" dirty="0"/>
          </a:p>
          <a:p>
            <a:r>
              <a:rPr lang="sk-SK" dirty="0" err="1" smtClean="0"/>
              <a:t>Halbwachs</a:t>
            </a:r>
            <a:r>
              <a:rPr lang="sk-SK" dirty="0"/>
              <a:t>, </a:t>
            </a:r>
            <a:r>
              <a:rPr lang="sk-SK" dirty="0" err="1"/>
              <a:t>Maurice</a:t>
            </a:r>
            <a:r>
              <a:rPr lang="sk-SK" dirty="0"/>
              <a:t>:</a:t>
            </a:r>
            <a:r>
              <a:rPr lang="sk-SK" i="1" dirty="0"/>
              <a:t> </a:t>
            </a:r>
            <a:r>
              <a:rPr lang="sk-SK" i="1" dirty="0" err="1"/>
              <a:t>Kolektivní</a:t>
            </a:r>
            <a:r>
              <a:rPr lang="sk-SK" i="1" dirty="0"/>
              <a:t> </a:t>
            </a:r>
            <a:r>
              <a:rPr lang="sk-SK" i="1" dirty="0" err="1" smtClean="0"/>
              <a:t>paměť</a:t>
            </a:r>
            <a:r>
              <a:rPr lang="sk-SK" i="1" dirty="0" smtClean="0"/>
              <a:t>. Praha</a:t>
            </a:r>
            <a:r>
              <a:rPr lang="sk-SK" dirty="0" smtClean="0"/>
              <a:t>:</a:t>
            </a:r>
            <a:r>
              <a:rPr lang="sk-SK" i="1" dirty="0"/>
              <a:t> </a:t>
            </a:r>
            <a:r>
              <a:rPr lang="sk-SK" dirty="0"/>
              <a:t>Sociologické </a:t>
            </a:r>
            <a:r>
              <a:rPr lang="sk-SK" dirty="0" err="1"/>
              <a:t>nakladatelství</a:t>
            </a:r>
            <a:r>
              <a:rPr lang="sk-SK" dirty="0"/>
              <a:t>, 2009</a:t>
            </a:r>
            <a:r>
              <a:rPr lang="sk-SK" dirty="0" smtClean="0"/>
              <a:t>.</a:t>
            </a:r>
            <a:endParaRPr lang="sk-SK" dirty="0"/>
          </a:p>
          <a:p>
            <a:r>
              <a:rPr lang="sk-SK" dirty="0" err="1"/>
              <a:t>Hlôšková</a:t>
            </a:r>
            <a:r>
              <a:rPr lang="sk-SK" dirty="0"/>
              <a:t>, Hana: </a:t>
            </a:r>
            <a:r>
              <a:rPr lang="sk-SK" i="1" dirty="0"/>
              <a:t>Individuálna a kolektívna historická pamäť. Bratislava:</a:t>
            </a:r>
            <a:r>
              <a:rPr lang="sk-SK" dirty="0"/>
              <a:t> Ústav etnológie SAV, 2008.</a:t>
            </a:r>
          </a:p>
          <a:p>
            <a:r>
              <a:rPr lang="sk-SK" dirty="0" err="1"/>
              <a:t>Krekovičová</a:t>
            </a:r>
            <a:r>
              <a:rPr lang="sk-SK" dirty="0"/>
              <a:t>, </a:t>
            </a:r>
            <a:r>
              <a:rPr lang="sk-SK" dirty="0" smtClean="0"/>
              <a:t>Eva: </a:t>
            </a:r>
            <a:r>
              <a:rPr lang="sk-SK" i="1" dirty="0"/>
              <a:t>Mentálne obrazy, stereotypy a mýty vo folklóre a v politike</a:t>
            </a:r>
            <a:r>
              <a:rPr lang="sk-SK" dirty="0"/>
              <a:t>. Bratislava: Ústav etnológie SAV, 2005</a:t>
            </a:r>
            <a:r>
              <a:rPr lang="sk-SK" dirty="0" smtClean="0"/>
              <a:t>.</a:t>
            </a:r>
          </a:p>
          <a:p>
            <a:r>
              <a:rPr lang="sk-SK" dirty="0" err="1" smtClean="0"/>
              <a:t>Profantová</a:t>
            </a:r>
            <a:r>
              <a:rPr lang="sk-SK" dirty="0" smtClean="0"/>
              <a:t>, Zuzana </a:t>
            </a:r>
            <a:r>
              <a:rPr lang="sk-SK" dirty="0"/>
              <a:t>(</a:t>
            </a:r>
            <a:r>
              <a:rPr lang="sk-SK" dirty="0" err="1"/>
              <a:t>edt</a:t>
            </a:r>
            <a:r>
              <a:rPr lang="sk-SK" dirty="0"/>
              <a:t>.): </a:t>
            </a:r>
            <a:r>
              <a:rPr lang="sk-SK" i="1" dirty="0"/>
              <a:t>Malé dejiny veľkých udalostí, </a:t>
            </a:r>
            <a:r>
              <a:rPr lang="sk-SK" dirty="0" smtClean="0"/>
              <a:t>I -III</a:t>
            </a:r>
            <a:r>
              <a:rPr lang="sk-SK" dirty="0"/>
              <a:t>. </a:t>
            </a:r>
            <a:r>
              <a:rPr lang="sk-SK" dirty="0" smtClean="0"/>
              <a:t>Bratislava</a:t>
            </a:r>
            <a:r>
              <a:rPr lang="sk-SK" dirty="0"/>
              <a:t>: Ústav etnológie SAV</a:t>
            </a:r>
            <a:r>
              <a:rPr lang="sk-SK" dirty="0" smtClean="0"/>
              <a:t>, 2004, 2005, 2007. (zborník, rôzne témy z pohľadu rôznych </a:t>
            </a:r>
            <a:r>
              <a:rPr lang="sk-SK" dirty="0" err="1" smtClean="0"/>
              <a:t>ved</a:t>
            </a:r>
            <a:r>
              <a:rPr lang="sk-SK" dirty="0" smtClean="0"/>
              <a:t>. </a:t>
            </a:r>
            <a:r>
              <a:rPr lang="sk-SK" dirty="0"/>
              <a:t>d</a:t>
            </a:r>
            <a:r>
              <a:rPr lang="sk-SK" dirty="0" smtClean="0"/>
              <a:t>isciplín.)</a:t>
            </a:r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210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Historická pamäť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algn="just"/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Historická pamäť, kolektívna pamäť, sociálna pamäť, kultúra pamäti, kultúra spomínania... viac pomenovaní, rôzne definície</a:t>
            </a:r>
          </a:p>
          <a:p>
            <a:pPr algn="just"/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Univerzálny kultúrny princíp – všetky kultúry spracovávajú svoju minulosť – za základ je považované rozprávanie o vlastnom pôvode (mýty, náboženstvá...)</a:t>
            </a:r>
          </a:p>
          <a:p>
            <a:pPr algn="just"/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Soc. a kult. 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ntropológia – Čo, ako a prečo si pamätá „kultúra“ a jedinec práve tie veci, ktoré si pamätá?</a:t>
            </a:r>
          </a:p>
          <a:p>
            <a:pPr algn="just"/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Folkloristika a etnológia – dejiny v tradičnej slovesnosti a v rozprávaní účastníkov.</a:t>
            </a:r>
            <a:endParaRPr lang="sk-SK" sz="2500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58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500" b="1" dirty="0" err="1">
                <a:latin typeface="+mj-lt"/>
                <a:ea typeface="Arial Unicode MS" pitchFamily="34" charset="-128"/>
                <a:cs typeface="Times New Roman" pitchFamily="18" charset="0"/>
              </a:rPr>
              <a:t>Mauric</a:t>
            </a:r>
            <a:r>
              <a:rPr lang="sk-SK" sz="2500" b="1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b="1" dirty="0" err="1">
                <a:latin typeface="+mj-lt"/>
                <a:ea typeface="Arial Unicode MS" pitchFamily="34" charset="-128"/>
                <a:cs typeface="Times New Roman" pitchFamily="18" charset="0"/>
              </a:rPr>
              <a:t>Halbwachs</a:t>
            </a:r>
            <a:r>
              <a:rPr lang="sk-SK" sz="2500" b="1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(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1877-1945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) – sociálne konštruktivistické pojatie dejín: „... jedná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se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o 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společneský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konstrukt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jehož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podoba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se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odvíjí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z 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potřeb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smyslu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a z 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referenčního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rámce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příslušné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přítomnosti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Minulost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nevzniká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přirozeným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růstem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: je to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kulturní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výtvor.“ (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Assmann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2001, s. 46) </a:t>
            </a:r>
            <a:endParaRPr lang="sk-SK" sz="2500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endParaRPr lang="sk-SK" sz="2500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r>
              <a:rPr lang="sk-SK" sz="2500" b="1" dirty="0" err="1">
                <a:latin typeface="+mj-lt"/>
                <a:ea typeface="Arial Unicode MS" pitchFamily="34" charset="-128"/>
                <a:cs typeface="Times New Roman" pitchFamily="18" charset="0"/>
              </a:rPr>
              <a:t>Jan</a:t>
            </a:r>
            <a:r>
              <a:rPr lang="sk-SK" sz="2500" b="1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sz="2500" b="1" dirty="0" err="1">
                <a:latin typeface="+mj-lt"/>
                <a:ea typeface="Arial Unicode MS" pitchFamily="34" charset="-128"/>
                <a:cs typeface="Times New Roman" pitchFamily="18" charset="0"/>
              </a:rPr>
              <a:t>Assmann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(1938) – </a:t>
            </a:r>
            <a:r>
              <a:rPr lang="sk-SK" sz="2500" i="1" dirty="0">
                <a:latin typeface="+mj-lt"/>
                <a:ea typeface="Arial Unicode MS" pitchFamily="34" charset="-128"/>
                <a:cs typeface="Times New Roman" pitchFamily="18" charset="0"/>
              </a:rPr>
              <a:t>kultúra spomínania 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ako nástroj dodržiavania spoločenského záväzku, </a:t>
            </a:r>
            <a:r>
              <a:rPr lang="sk-SK" sz="2500" dirty="0" err="1">
                <a:latin typeface="+mj-lt"/>
                <a:ea typeface="Arial Unicode MS" pitchFamily="34" charset="-128"/>
                <a:cs typeface="Times New Roman" pitchFamily="18" charset="0"/>
              </a:rPr>
              <a:t>sebapochopenia</a:t>
            </a:r>
            <a:r>
              <a:rPr lang="sk-SK" sz="2500" dirty="0">
                <a:latin typeface="+mj-lt"/>
                <a:ea typeface="Arial Unicode MS" pitchFamily="34" charset="-128"/>
                <a:cs typeface="Times New Roman" pitchFamily="18" charset="0"/>
              </a:rPr>
              <a:t> a identity</a:t>
            </a:r>
          </a:p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r>
              <a:rPr lang="sk-SK" sz="2500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C. </a:t>
            </a:r>
            <a:r>
              <a:rPr lang="sk-SK" sz="2500" b="1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Lévi</a:t>
            </a:r>
            <a:r>
              <a:rPr lang="sk-SK" sz="2500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 – </a:t>
            </a:r>
            <a:r>
              <a:rPr lang="sk-SK" sz="2500" b="1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Strauss</a:t>
            </a:r>
            <a:r>
              <a:rPr lang="sk-SK" sz="2500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sk-SK" sz="2500" i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Chladné spoločnosti 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– zakonzervovanie dejín, inštitucionálne uchopenie, zabránenie dejinám pôsobiť potenciálnu zmenu – nie v zmysle </a:t>
            </a:r>
            <a:r>
              <a:rPr lang="sk-SK" sz="25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nedejinnosti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, alebo chýbajúceho </a:t>
            </a:r>
            <a:r>
              <a:rPr lang="sk-SK" sz="25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hist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. vedomia, </a:t>
            </a:r>
          </a:p>
          <a:p>
            <a:pPr>
              <a:buFontTx/>
              <a:buChar char="-"/>
            </a:pPr>
            <a:r>
              <a:rPr lang="sk-SK" sz="2500" i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Horúce (horké) spoločnosti-  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spoločnosti, ktoré si svoje dejiny osvojujú a používajú ich ako hnací motor vývoja (národné obrodenia)</a:t>
            </a:r>
          </a:p>
          <a:p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Horúce a chladné spoločnosti sú </a:t>
            </a:r>
            <a:r>
              <a:rPr lang="sk-SK" sz="2500" u="sng" dirty="0" smtClean="0">
                <a:latin typeface="+mj-lt"/>
                <a:ea typeface="Arial Unicode MS" pitchFamily="34" charset="-128"/>
                <a:cs typeface="Times New Roman" pitchFamily="18" charset="0"/>
              </a:rPr>
              <a:t>ideálne typy 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a v čistej forme neexistujú </a:t>
            </a:r>
          </a:p>
          <a:p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Chladné a horúce </a:t>
            </a:r>
            <a:r>
              <a:rPr lang="sk-SK" sz="2500" u="sng" dirty="0" smtClean="0">
                <a:latin typeface="+mj-lt"/>
                <a:ea typeface="Arial Unicode MS" pitchFamily="34" charset="-128"/>
                <a:cs typeface="Times New Roman" pitchFamily="18" charset="0"/>
              </a:rPr>
              <a:t>prvky kultúry</a:t>
            </a:r>
            <a:r>
              <a:rPr lang="sk-SK" sz="2500" dirty="0" smtClean="0">
                <a:latin typeface="+mj-lt"/>
                <a:ea typeface="Arial Unicode MS" pitchFamily="34" charset="-128"/>
                <a:cs typeface="Times New Roman" pitchFamily="18" charset="0"/>
              </a:rPr>
              <a:t>, ktoré spoločnosť ako celok buď uchovávajú v stabilite (iniciačné rituály, inštitúcie ako manželstvo), alebo dávajú možnosť zmeny (cirkev, vojsko).</a:t>
            </a:r>
            <a:endParaRPr lang="sk-SK" sz="2500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9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Pamäť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Pamäť ako objekt vedeckého záujmu množstva odborov – od prírodných, medicínskych až po humanitné (rôzne definície a prístupy)</a:t>
            </a:r>
          </a:p>
          <a:p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Bio-psychologické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vlastnosti pamäte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Dlhodobá pamäť</a:t>
            </a:r>
          </a:p>
          <a:p>
            <a:pPr marL="0" indent="0">
              <a:buNone/>
            </a:pP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-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epizodická </a:t>
            </a:r>
          </a:p>
          <a:p>
            <a:pPr marL="0" indent="0">
              <a:buNone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- sémantická</a:t>
            </a:r>
          </a:p>
          <a:p>
            <a:pPr marL="0" indent="0">
              <a:buNone/>
            </a:pPr>
            <a:endParaRPr lang="sk-SK" dirty="0" smtClean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08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Spomínanie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Proces retrospektívneho charakteru</a:t>
            </a: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J.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Assmann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: 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„Minulosť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jako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taková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vzniká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teprve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tím, že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se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k 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ní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lidé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sk-SK" dirty="0" err="1">
                <a:latin typeface="+mj-lt"/>
                <a:ea typeface="Arial Unicode MS" pitchFamily="34" charset="-128"/>
                <a:cs typeface="Times New Roman" pitchFamily="18" charset="0"/>
              </a:rPr>
              <a:t>vztahují</a:t>
            </a:r>
            <a:r>
              <a:rPr lang="sk-SK" dirty="0">
                <a:latin typeface="+mj-lt"/>
                <a:ea typeface="Arial Unicode MS" pitchFamily="34" charset="-128"/>
                <a:cs typeface="Times New Roman" pitchFamily="18" charset="0"/>
              </a:rPr>
              <a:t>.“ </a:t>
            </a:r>
            <a:r>
              <a:rPr lang="sk-SK" sz="1800" dirty="0" smtClean="0">
                <a:latin typeface="+mj-lt"/>
                <a:ea typeface="Arial Unicode MS" pitchFamily="34" charset="-128"/>
                <a:cs typeface="Times New Roman" pitchFamily="18" charset="0"/>
              </a:rPr>
              <a:t>(</a:t>
            </a:r>
            <a:r>
              <a:rPr lang="sk-SK" sz="1800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Assmann</a:t>
            </a:r>
            <a:r>
              <a:rPr lang="sk-SK" sz="1800" dirty="0" smtClean="0">
                <a:latin typeface="+mj-lt"/>
                <a:ea typeface="Arial Unicode MS" pitchFamily="34" charset="-128"/>
                <a:cs typeface="Times New Roman" pitchFamily="18" charset="0"/>
              </a:rPr>
              <a:t> 2001, s</a:t>
            </a:r>
            <a:r>
              <a:rPr lang="sk-SK" sz="1800" dirty="0">
                <a:latin typeface="+mj-lt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sk-SK" sz="1800" dirty="0" smtClean="0">
                <a:latin typeface="+mj-lt"/>
                <a:ea typeface="Arial Unicode MS" pitchFamily="34" charset="-128"/>
                <a:cs typeface="Times New Roman" pitchFamily="18" charset="0"/>
              </a:rPr>
              <a:t>33.ň)</a:t>
            </a:r>
            <a:endParaRPr lang="sk-SK" sz="1800" dirty="0">
              <a:latin typeface="+mj-lt"/>
              <a:ea typeface="Arial Unicode MS" pitchFamily="34" charset="-128"/>
              <a:cs typeface="Times New Roman" pitchFamily="18" charset="0"/>
            </a:endParaRPr>
          </a:p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Uvedomenie si minulosti:</a:t>
            </a:r>
          </a:p>
          <a:p>
            <a:pPr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 minulosti musia existovať doklady</a:t>
            </a:r>
          </a:p>
          <a:p>
            <a:pPr>
              <a:buFontTx/>
              <a:buChar char="-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Minulosť musí byť jasne oddelená od prítomnosti</a:t>
            </a:r>
          </a:p>
          <a:p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Halbwachs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 – minulosť, pamäť a spomínanie sa vždy viažu k </a:t>
            </a:r>
            <a:r>
              <a:rPr lang="sk-SK" b="1" dirty="0" smtClean="0">
                <a:latin typeface="+mj-lt"/>
                <a:ea typeface="Arial Unicode MS" pitchFamily="34" charset="-128"/>
                <a:cs typeface="Times New Roman" pitchFamily="18" charset="0"/>
              </a:rPr>
              <a:t>času a priestoru</a:t>
            </a:r>
          </a:p>
          <a:p>
            <a:pPr>
              <a:buFontTx/>
              <a:buChar char="-"/>
            </a:pP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7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>
                <a:latin typeface="+mj-lt"/>
                <a:ea typeface="Arial Unicode MS" pitchFamily="34" charset="-128"/>
                <a:cs typeface="Times New Roman" pitchFamily="18" charset="0"/>
              </a:rPr>
              <a:t>Dejiny</a:t>
            </a:r>
            <a:endParaRPr lang="sk-SK" dirty="0">
              <a:latin typeface="+mj-lt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Oficiálna historiografia </a:t>
            </a:r>
            <a:r>
              <a:rPr lang="sk-SK" dirty="0" err="1" smtClean="0">
                <a:latin typeface="+mj-lt"/>
                <a:ea typeface="Arial Unicode MS" pitchFamily="34" charset="-128"/>
                <a:cs typeface="Times New Roman" pitchFamily="18" charset="0"/>
              </a:rPr>
              <a:t>vs</a:t>
            </a: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. neoficiálne dejiny</a:t>
            </a:r>
          </a:p>
          <a:p>
            <a:pPr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Oficiálne – vytvárané vedeckými inštitúciami, podmienené ideológiami, vládnucou mocou (od školských osnov, cez vedecké inštitúcie až po vyhlasovanie štátnych sviatkov a pomenovávanie ulíc)</a:t>
            </a:r>
          </a:p>
          <a:p>
            <a:pPr>
              <a:buFont typeface="Calibri" pitchFamily="34" charset="0"/>
              <a:buChar char="−"/>
            </a:pPr>
            <a:r>
              <a:rPr lang="sk-SK" dirty="0" smtClean="0">
                <a:latin typeface="+mj-lt"/>
                <a:ea typeface="Arial Unicode MS" pitchFamily="34" charset="-128"/>
                <a:cs typeface="Times New Roman" pitchFamily="18" charset="0"/>
              </a:rPr>
              <a:t>Neoficiálne – historické povedomie jedincov a skupín, kolektívne vo forme napr. folklóru, individuálne z osobnej skúsenosti</a:t>
            </a:r>
          </a:p>
        </p:txBody>
      </p:sp>
    </p:spTree>
    <p:extLst>
      <p:ext uri="{BB962C8B-B14F-4D97-AF65-F5344CB8AC3E}">
        <p14:creationId xmlns:p14="http://schemas.microsoft.com/office/powerpoint/2010/main" val="25092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773</Words>
  <Application>Microsoft Office PowerPoint</Application>
  <PresentationFormat>Prezentácia na obrazovke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0" baseType="lpstr">
      <vt:lpstr>Motív Office</vt:lpstr>
      <vt:lpstr>Historická pamäť ETKB66 </vt:lpstr>
      <vt:lpstr>Prednášky a ukončenie</vt:lpstr>
      <vt:lpstr>Lieteratúra:</vt:lpstr>
      <vt:lpstr>Historická pamäť</vt:lpstr>
      <vt:lpstr>Prezentácia programu PowerPoint</vt:lpstr>
      <vt:lpstr>Prezentácia programu PowerPoint</vt:lpstr>
      <vt:lpstr>Pamäť</vt:lpstr>
      <vt:lpstr>Spomínanie</vt:lpstr>
      <vt:lpstr>Dejiny</vt:lpstr>
      <vt:lpstr>Prezentácia programu PowerPoint</vt:lpstr>
      <vt:lpstr>Prezentácia programu PowerPoint</vt:lpstr>
      <vt:lpstr>Čo všetko obsahuje historickú pamäť?</vt:lpstr>
      <vt:lpstr>Individuálna</vt:lpstr>
      <vt:lpstr>Pamäť a moc</vt:lpstr>
      <vt:lpstr>Formovanie historickej pamäte</vt:lpstr>
      <vt:lpstr>Procesy formovania</vt:lpstr>
      <vt:lpstr>Funkcie historickej pamäte</vt:lpstr>
      <vt:lpstr>Otázky?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Historická pamäť</dc:title>
  <dc:creator>EŠ</dc:creator>
  <cp:lastModifiedBy>EŠ</cp:lastModifiedBy>
  <cp:revision>84</cp:revision>
  <dcterms:created xsi:type="dcterms:W3CDTF">2013-01-06T10:04:17Z</dcterms:created>
  <dcterms:modified xsi:type="dcterms:W3CDTF">2013-03-28T12:54:30Z</dcterms:modified>
</cp:coreProperties>
</file>