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94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39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4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95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0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513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5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7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14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7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06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6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31B2-AA02-412B-8F0E-98913064AD05}" type="datetimeFigureOut">
              <a:rPr lang="sk-SK" smtClean="0"/>
              <a:t>18. 3. 2013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D3FA-BB9A-494F-B63E-570F1DB32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89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Individuálna historická pamäť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29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Dialogičnosť</a:t>
            </a:r>
            <a:r>
              <a:rPr lang="sk-SK" dirty="0" smtClean="0"/>
              <a:t> pamäte </a:t>
            </a:r>
          </a:p>
          <a:p>
            <a:pPr>
              <a:buFontTx/>
              <a:buChar char="-"/>
            </a:pPr>
            <a:r>
              <a:rPr lang="sk-SK" dirty="0" smtClean="0"/>
              <a:t>Pri tvorbe (dialogický voči spoločnosti, kt. sme súčasťou, dialogický na úrovni </a:t>
            </a:r>
            <a:r>
              <a:rPr lang="sk-SK" dirty="0" err="1" smtClean="0"/>
              <a:t>vymdzenia</a:t>
            </a:r>
            <a:r>
              <a:rPr lang="sk-SK" dirty="0" smtClean="0"/>
              <a:t> „my“ a „oni“)</a:t>
            </a:r>
          </a:p>
          <a:p>
            <a:pPr>
              <a:buFontTx/>
              <a:buChar char="-"/>
            </a:pPr>
            <a:r>
              <a:rPr lang="sk-SK" dirty="0" smtClean="0"/>
              <a:t>Pri verbalizovaní – k </a:t>
            </a:r>
            <a:r>
              <a:rPr lang="sk-SK" dirty="0" err="1" smtClean="0"/>
              <a:t>verbalizácii</a:t>
            </a:r>
            <a:r>
              <a:rPr lang="sk-SK" dirty="0" smtClean="0"/>
              <a:t> dochádza vzhľadom na druhú osobu (napr. vplyv na to, čo bude </a:t>
            </a:r>
            <a:r>
              <a:rPr lang="sk-SK" dirty="0" err="1" smtClean="0"/>
              <a:t>verbalicované</a:t>
            </a:r>
            <a:r>
              <a:rPr lang="sk-SK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82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</a:t>
            </a:r>
            <a:r>
              <a:rPr lang="sk-SK" dirty="0" err="1" smtClean="0"/>
              <a:t>godokumenty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Osobné – rodinné kroniky, denníky, pamäte, korešpondencia</a:t>
            </a:r>
          </a:p>
          <a:p>
            <a:pPr marL="0" indent="0">
              <a:buNone/>
            </a:pPr>
            <a:r>
              <a:rPr lang="sk-SK" dirty="0" smtClean="0"/>
              <a:t>- fotografie, spomienkové predmety</a:t>
            </a:r>
          </a:p>
          <a:p>
            <a:r>
              <a:rPr lang="sk-SK" dirty="0" smtClean="0"/>
              <a:t>Úradný charakter – zmluvy, závete, povolenia, overenia, diplomy, rodné a sobášne listy </a:t>
            </a:r>
            <a:r>
              <a:rPr lang="sk-SK" dirty="0" err="1" smtClean="0"/>
              <a:t>etc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86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 v ČR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Témy: </a:t>
            </a:r>
            <a:r>
              <a:rPr lang="sk-SK" dirty="0"/>
              <a:t>druhá svetová vojna, </a:t>
            </a:r>
            <a:r>
              <a:rPr lang="sk-SK" dirty="0" err="1"/>
              <a:t>holokaus</a:t>
            </a:r>
            <a:r>
              <a:rPr lang="sk-SK" dirty="0"/>
              <a:t>, slovenské národné povstanie a hnutie odporu počas II. svetovej vojny, nástup komunizmu a zoštátňovanie majetkov, obdobie komunizmu, obete komunizmu, roky 1968 a 1989, tematiky zamerané projekty – pamäť žien, spomínanie na historické osobnosti </a:t>
            </a:r>
            <a:endParaRPr lang="sk-SK" dirty="0" smtClean="0"/>
          </a:p>
          <a:p>
            <a:r>
              <a:rPr lang="sk-SK" dirty="0" smtClean="0"/>
              <a:t>Inštitúcie: </a:t>
            </a:r>
            <a:r>
              <a:rPr lang="sk-SK" dirty="0"/>
              <a:t>Česká </a:t>
            </a:r>
            <a:r>
              <a:rPr lang="sk-SK" dirty="0" err="1"/>
              <a:t>asociace</a:t>
            </a:r>
            <a:r>
              <a:rPr lang="sk-SK" dirty="0"/>
              <a:t> </a:t>
            </a:r>
            <a:r>
              <a:rPr lang="sk-SK" dirty="0" err="1"/>
              <a:t>orální</a:t>
            </a:r>
            <a:r>
              <a:rPr lang="sk-SK" dirty="0"/>
              <a:t> </a:t>
            </a:r>
            <a:r>
              <a:rPr lang="sk-SK" dirty="0" err="1"/>
              <a:t>historie</a:t>
            </a:r>
            <a:r>
              <a:rPr lang="sk-SK" dirty="0"/>
              <a:t>, Centrum </a:t>
            </a:r>
            <a:r>
              <a:rPr lang="sk-SK" dirty="0" err="1"/>
              <a:t>orální</a:t>
            </a:r>
            <a:r>
              <a:rPr lang="sk-SK" dirty="0"/>
              <a:t> </a:t>
            </a:r>
            <a:r>
              <a:rPr lang="sk-SK" dirty="0" err="1"/>
              <a:t>historie</a:t>
            </a:r>
            <a:r>
              <a:rPr lang="sk-SK" dirty="0"/>
              <a:t> Ústavu </a:t>
            </a:r>
            <a:r>
              <a:rPr lang="sk-SK" dirty="0" err="1"/>
              <a:t>pro</a:t>
            </a:r>
            <a:r>
              <a:rPr lang="sk-SK" dirty="0"/>
              <a:t> </a:t>
            </a:r>
            <a:r>
              <a:rPr lang="sk-SK" dirty="0" err="1"/>
              <a:t>soudobé</a:t>
            </a:r>
            <a:r>
              <a:rPr lang="sk-SK" dirty="0"/>
              <a:t> dejiny </a:t>
            </a:r>
            <a:r>
              <a:rPr lang="sk-SK" dirty="0" err="1" smtClean="0"/>
              <a:t>Akademie</a:t>
            </a:r>
            <a:r>
              <a:rPr lang="sk-SK" dirty="0" smtClean="0"/>
              <a:t>, časopis Biograf a </a:t>
            </a:r>
            <a:r>
              <a:rPr lang="sk-SK" dirty="0" err="1" smtClean="0"/>
              <a:t>mnohoďalších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6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dirty="0"/>
              <a:t>Individuálna historická pamäť je pamäť jedinca/malej skupiny, </a:t>
            </a:r>
            <a:r>
              <a:rPr lang="sk-SK" dirty="0" smtClean="0"/>
              <a:t>ktorý bol priamym  účastníkom historických udalostí.</a:t>
            </a:r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Medzigeneračné povedomie o minulosti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32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Teória </a:t>
            </a:r>
            <a:r>
              <a:rPr lang="sk-SK" i="1" dirty="0" err="1" smtClean="0"/>
              <a:t>floating</a:t>
            </a:r>
            <a:r>
              <a:rPr lang="sk-SK" i="1" dirty="0" smtClean="0"/>
              <a:t> </a:t>
            </a:r>
            <a:r>
              <a:rPr lang="sk-SK" i="1" dirty="0" err="1" smtClean="0"/>
              <a:t>gap</a:t>
            </a:r>
            <a:r>
              <a:rPr lang="sk-SK" i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plnoucí</a:t>
            </a:r>
            <a:r>
              <a:rPr lang="sk-SK" dirty="0" smtClean="0"/>
              <a:t> </a:t>
            </a:r>
            <a:r>
              <a:rPr lang="sk-SK" dirty="0" err="1" smtClean="0"/>
              <a:t>proluka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i="1" dirty="0" smtClean="0"/>
              <a:t>- </a:t>
            </a:r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Vansina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/>
              <a:t>oral </a:t>
            </a:r>
            <a:r>
              <a:rPr lang="sk-SK" i="1" dirty="0" err="1"/>
              <a:t>tradition</a:t>
            </a:r>
            <a:r>
              <a:rPr lang="sk-SK" i="1" dirty="0"/>
              <a:t> </a:t>
            </a:r>
            <a:r>
              <a:rPr lang="sk-SK" i="1" dirty="0" err="1"/>
              <a:t>as</a:t>
            </a:r>
            <a:r>
              <a:rPr lang="sk-SK" i="1" dirty="0"/>
              <a:t> a </a:t>
            </a:r>
            <a:r>
              <a:rPr lang="sk-SK" i="1" dirty="0" err="1" smtClean="0"/>
              <a:t>history</a:t>
            </a:r>
            <a:r>
              <a:rPr lang="sk-SK" i="1" dirty="0" smtClean="0"/>
              <a:t>, </a:t>
            </a:r>
            <a:r>
              <a:rPr lang="sk-SK" dirty="0" smtClean="0"/>
              <a:t>1985</a:t>
            </a:r>
            <a:endParaRPr lang="sk-SK" i="1" dirty="0" smtClean="0"/>
          </a:p>
          <a:p>
            <a:pPr>
              <a:buFontTx/>
              <a:buChar char="-"/>
            </a:pPr>
            <a:r>
              <a:rPr lang="sk-SK" dirty="0" smtClean="0"/>
              <a:t>3 – 4 generácie (cca 80 – 90 rokov) - doba intenzívnej reflexie dejín, po tejto dobe nastáva </a:t>
            </a:r>
            <a:r>
              <a:rPr lang="sk-SK" i="1" dirty="0" err="1" smtClean="0"/>
              <a:t>floating</a:t>
            </a:r>
            <a:r>
              <a:rPr lang="sk-SK" dirty="0" smtClean="0"/>
              <a:t> </a:t>
            </a:r>
            <a:r>
              <a:rPr lang="sk-SK" i="1" dirty="0" err="1" smtClean="0"/>
              <a:t>gap</a:t>
            </a:r>
            <a:r>
              <a:rPr lang="sk-SK" dirty="0" smtClean="0"/>
              <a:t> a informácie o minulosti sú stále viac a viac nejasné, útržkovité, nežijú vo vedomí nositeľov</a:t>
            </a:r>
          </a:p>
          <a:p>
            <a:pPr marL="0" indent="0">
              <a:buNone/>
            </a:pPr>
            <a:r>
              <a:rPr lang="sk-SK" i="1" dirty="0" smtClean="0"/>
              <a:t>- </a:t>
            </a:r>
            <a:r>
              <a:rPr lang="sk-SK" dirty="0" smtClean="0"/>
              <a:t>Potvrdené etnologickými, sociologickými i psychologickými výskumami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818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Oral </a:t>
            </a:r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Teoretický a metodologický prístup</a:t>
            </a:r>
          </a:p>
          <a:p>
            <a:r>
              <a:rPr lang="sk-SK" dirty="0" smtClean="0"/>
              <a:t>Výskumná metóda</a:t>
            </a:r>
          </a:p>
          <a:p>
            <a:r>
              <a:rPr lang="sk-SK" dirty="0" smtClean="0"/>
              <a:t>Pojem – Alan Nevis, 40. r. 20. storočia</a:t>
            </a:r>
          </a:p>
          <a:p>
            <a:r>
              <a:rPr lang="sk-SK" dirty="0" err="1" smtClean="0"/>
              <a:t>Chicagska</a:t>
            </a:r>
            <a:r>
              <a:rPr lang="sk-SK" dirty="0" smtClean="0"/>
              <a:t> škola – 20. r 20. storočia, </a:t>
            </a:r>
            <a:r>
              <a:rPr lang="sk-SK" i="1" dirty="0" smtClean="0"/>
              <a:t>„</a:t>
            </a:r>
            <a:r>
              <a:rPr lang="sk-SK" i="1" dirty="0" err="1" smtClean="0"/>
              <a:t>life</a:t>
            </a:r>
            <a:r>
              <a:rPr lang="sk-SK" i="1" dirty="0" smtClean="0"/>
              <a:t> </a:t>
            </a:r>
            <a:r>
              <a:rPr lang="sk-SK" i="1" dirty="0" err="1" smtClean="0"/>
              <a:t>stories</a:t>
            </a:r>
            <a:r>
              <a:rPr lang="sk-SK" i="1" dirty="0" smtClean="0"/>
              <a:t>,“ </a:t>
            </a:r>
            <a:r>
              <a:rPr lang="sk-SK" dirty="0" err="1"/>
              <a:t>William</a:t>
            </a:r>
            <a:r>
              <a:rPr lang="sk-SK" dirty="0"/>
              <a:t> </a:t>
            </a:r>
            <a:r>
              <a:rPr lang="sk-SK" dirty="0" err="1"/>
              <a:t>Thomas</a:t>
            </a:r>
            <a:r>
              <a:rPr lang="sk-SK" dirty="0"/>
              <a:t> </a:t>
            </a:r>
            <a:r>
              <a:rPr lang="sk-SK" dirty="0" smtClean="0"/>
              <a:t>a Floriánom </a:t>
            </a:r>
            <a:r>
              <a:rPr lang="sk-SK" dirty="0" err="1" smtClean="0"/>
              <a:t>Znanieckim</a:t>
            </a:r>
            <a:r>
              <a:rPr lang="sk-SK" dirty="0" smtClean="0"/>
              <a:t>: </a:t>
            </a:r>
            <a:r>
              <a:rPr lang="sk-SK" i="1" dirty="0" err="1" smtClean="0"/>
              <a:t>Polish</a:t>
            </a:r>
            <a:r>
              <a:rPr lang="sk-SK" i="1" dirty="0" smtClean="0"/>
              <a:t> </a:t>
            </a:r>
            <a:r>
              <a:rPr lang="sk-SK" i="1" dirty="0" err="1"/>
              <a:t>Peasant</a:t>
            </a:r>
            <a:r>
              <a:rPr lang="sk-SK" i="1" dirty="0"/>
              <a:t> </a:t>
            </a:r>
            <a:r>
              <a:rPr lang="sk-SK" i="1" dirty="0" smtClean="0"/>
              <a:t>in </a:t>
            </a:r>
            <a:r>
              <a:rPr lang="sk-SK" i="1" dirty="0" err="1"/>
              <a:t>Europe</a:t>
            </a:r>
            <a:r>
              <a:rPr lang="sk-SK" i="1" dirty="0"/>
              <a:t> and </a:t>
            </a:r>
            <a:r>
              <a:rPr lang="sk-SK" i="1" dirty="0" err="1"/>
              <a:t>America</a:t>
            </a:r>
            <a:r>
              <a:rPr lang="sk-SK" i="1" dirty="0"/>
              <a:t> </a:t>
            </a:r>
            <a:r>
              <a:rPr lang="sk-SK" dirty="0"/>
              <a:t>(Boston, 1918 – 1920)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10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výskumná metóda</a:t>
            </a:r>
          </a:p>
          <a:p>
            <a:pPr>
              <a:buFontTx/>
              <a:buChar char="-"/>
            </a:pPr>
            <a:r>
              <a:rPr lang="sk-SK" dirty="0" err="1" smtClean="0"/>
              <a:t>neštrukturovaný</a:t>
            </a:r>
            <a:r>
              <a:rPr lang="sk-SK" dirty="0" smtClean="0"/>
              <a:t>, </a:t>
            </a:r>
            <a:r>
              <a:rPr lang="sk-SK" dirty="0" err="1" smtClean="0"/>
              <a:t>pološtrukturovaný</a:t>
            </a:r>
            <a:r>
              <a:rPr lang="sk-SK" dirty="0" smtClean="0"/>
              <a:t> rozhovor</a:t>
            </a:r>
          </a:p>
          <a:p>
            <a:pPr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naha zaznamenať čo najkomplexnejší a najpodrobnejší životný príbeh, na jeho základe skúmať vymedzenú problematiku</a:t>
            </a:r>
          </a:p>
          <a:p>
            <a:pPr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36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Predvýskum</a:t>
            </a:r>
            <a:r>
              <a:rPr lang="sk-SK" dirty="0" smtClean="0"/>
              <a:t> – dôkladné oboznámenie sa s témou, vytypovanie respondentov</a:t>
            </a:r>
          </a:p>
          <a:p>
            <a:r>
              <a:rPr lang="sk-SK" dirty="0" smtClean="0"/>
              <a:t>Výskum – etika výskumu, </a:t>
            </a:r>
            <a:r>
              <a:rPr lang="sk-SK" dirty="0" err="1" smtClean="0"/>
              <a:t>sociopsychologické</a:t>
            </a:r>
            <a:r>
              <a:rPr lang="sk-SK" dirty="0" smtClean="0"/>
              <a:t> vlastnosti pamäte (selekcia, autocenzúra, </a:t>
            </a:r>
            <a:r>
              <a:rPr lang="sk-SK" dirty="0" err="1" smtClean="0"/>
              <a:t>prezentizmus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., neutrálne otázky a priestor pre respondentovu výpoveď, neutrálne otázky, </a:t>
            </a:r>
          </a:p>
          <a:p>
            <a:r>
              <a:rPr lang="sk-SK" dirty="0" smtClean="0"/>
              <a:t>Témy rozprávania – hranica medzi osobným a verejným</a:t>
            </a:r>
          </a:p>
          <a:p>
            <a:r>
              <a:rPr lang="sk-SK" dirty="0" smtClean="0"/>
              <a:t>Doplnenie o tzv. </a:t>
            </a:r>
            <a:r>
              <a:rPr lang="sk-SK" dirty="0" err="1" smtClean="0"/>
              <a:t>egodokumenty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344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Kritika metódy, metodológie a teórie</a:t>
            </a:r>
          </a:p>
          <a:p>
            <a:pPr>
              <a:buFontTx/>
              <a:buChar char="-"/>
            </a:pPr>
            <a:r>
              <a:rPr lang="sk-SK" dirty="0" smtClean="0"/>
              <a:t>Subjektivita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err="1" smtClean="0"/>
              <a:t>Zástanci</a:t>
            </a:r>
            <a:r>
              <a:rPr lang="sk-SK" dirty="0" smtClean="0"/>
              <a:t> ju vnímajú ako pridanú hodnotu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8530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Folkloristika a individuálna historická pamäť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/>
          <a:lstStyle/>
          <a:p>
            <a:r>
              <a:rPr lang="sk-SK" dirty="0" smtClean="0"/>
              <a:t>Mierne odlišný vývoj</a:t>
            </a:r>
          </a:p>
          <a:p>
            <a:r>
              <a:rPr lang="sk-SK" dirty="0" smtClean="0"/>
              <a:t>Obrat k osobnosti nositeľa – 20. roky 20. storočia (K. </a:t>
            </a:r>
            <a:r>
              <a:rPr lang="sk-SK" dirty="0" err="1" smtClean="0"/>
              <a:t>Plicka</a:t>
            </a:r>
            <a:r>
              <a:rPr lang="sk-SK" dirty="0" smtClean="0"/>
              <a:t>: Eva Studeničová spieva, 1928, Martin; A. </a:t>
            </a:r>
            <a:r>
              <a:rPr lang="sk-SK" dirty="0" err="1" smtClean="0"/>
              <a:t>Satke</a:t>
            </a:r>
            <a:r>
              <a:rPr lang="sk-SK" dirty="0" smtClean="0"/>
              <a:t>, O. </a:t>
            </a:r>
            <a:r>
              <a:rPr lang="sk-SK" dirty="0" err="1" smtClean="0"/>
              <a:t>Sirovátka</a:t>
            </a:r>
            <a:r>
              <a:rPr lang="sk-SK" dirty="0" smtClean="0"/>
              <a:t>, D. </a:t>
            </a:r>
            <a:r>
              <a:rPr lang="sk-SK" dirty="0" err="1" smtClean="0"/>
              <a:t>Klímová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58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Žánre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Memorát</a:t>
            </a:r>
            <a:r>
              <a:rPr lang="sk-SK" dirty="0" smtClean="0"/>
              <a:t>, spomienkové rozprávanie, rozprávanie zo života</a:t>
            </a:r>
          </a:p>
          <a:p>
            <a:pPr marL="0" indent="0">
              <a:buNone/>
            </a:pPr>
            <a:r>
              <a:rPr lang="sk-SK" dirty="0" smtClean="0"/>
              <a:t>- Žánre nerozprávkovej </a:t>
            </a:r>
            <a:r>
              <a:rPr lang="sk-SK" dirty="0" err="1" smtClean="0"/>
              <a:t>prozy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 Realistickejšie oproti tradičným ž., individuálne v obsahu</a:t>
            </a:r>
          </a:p>
          <a:p>
            <a:pPr>
              <a:buFontTx/>
              <a:buChar char="-"/>
            </a:pPr>
            <a:r>
              <a:rPr lang="sk-SK" dirty="0" smtClean="0"/>
              <a:t>Prístup „</a:t>
            </a:r>
            <a:r>
              <a:rPr lang="sk-SK" dirty="0" err="1" smtClean="0"/>
              <a:t>emic</a:t>
            </a:r>
            <a:r>
              <a:rPr lang="sk-SK" dirty="0" smtClean="0"/>
              <a:t>“ – interpretácia z pohľadu rozprávača</a:t>
            </a:r>
          </a:p>
          <a:p>
            <a:pPr>
              <a:buFontTx/>
              <a:buChar char="-"/>
            </a:pPr>
            <a:r>
              <a:rPr lang="sk-SK" dirty="0" smtClean="0"/>
              <a:t>Rozprávania sú kolektívne v: dejú sa na pozadí rovnakých dejinných udalostí, rozprávači žili v rovnakej dobe a sú nositeľmi rovnakých hodnôt, noriem, rovnakého historického vedomia </a:t>
            </a:r>
            <a:r>
              <a:rPr lang="sk-SK" dirty="0" err="1" smtClean="0"/>
              <a:t>etc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03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379</Words>
  <Application>Microsoft Office PowerPoint</Application>
  <PresentationFormat>Prezentácia na obrazovke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Individuálna historická pamäť</vt:lpstr>
      <vt:lpstr>Prezentácia programu PowerPoint</vt:lpstr>
      <vt:lpstr>Prezentácia programu PowerPoint</vt:lpstr>
      <vt:lpstr>Oral history</vt:lpstr>
      <vt:lpstr>Prezentácia programu PowerPoint</vt:lpstr>
      <vt:lpstr>Prezentácia programu PowerPoint</vt:lpstr>
      <vt:lpstr>Prezentácia programu PowerPoint</vt:lpstr>
      <vt:lpstr>Folkloristika a individuálna historická pamäť </vt:lpstr>
      <vt:lpstr>Žánre</vt:lpstr>
      <vt:lpstr>Prezentácia programu PowerPoint</vt:lpstr>
      <vt:lpstr>Egodokumenty</vt:lpstr>
      <vt:lpstr>Výskum v ČR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Individuálna historická pamäť</dc:title>
  <dc:creator>EŠ</dc:creator>
  <cp:lastModifiedBy>EŠ</cp:lastModifiedBy>
  <cp:revision>15</cp:revision>
  <dcterms:created xsi:type="dcterms:W3CDTF">2013-02-07T11:01:56Z</dcterms:created>
  <dcterms:modified xsi:type="dcterms:W3CDTF">2013-03-18T14:46:35Z</dcterms:modified>
</cp:coreProperties>
</file>