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5" r:id="rId10"/>
    <p:sldId id="267" r:id="rId11"/>
    <p:sldId id="266" r:id="rId12"/>
    <p:sldId id="268" r:id="rId13"/>
    <p:sldId id="271" r:id="rId14"/>
    <p:sldId id="270" r:id="rId15"/>
    <p:sldId id="272" r:id="rId16"/>
    <p:sldId id="273" r:id="rId17"/>
    <p:sldId id="274" r:id="rId18"/>
    <p:sldId id="275" r:id="rId19"/>
    <p:sldId id="276" r:id="rId2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84" autoAdjust="0"/>
  </p:normalViewPr>
  <p:slideViewPr>
    <p:cSldViewPr>
      <p:cViewPr varScale="1">
        <p:scale>
          <a:sx n="75" d="100"/>
          <a:sy n="75" d="100"/>
        </p:scale>
        <p:origin x="-123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26A0F317-9C46-4935-92D3-A18B45940F13}" type="datetimeFigureOut">
              <a:rPr lang="sk-SK" smtClean="0"/>
              <a:t>28. 3. 2013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218515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6A0F317-9C46-4935-92D3-A18B45940F13}" type="datetimeFigureOut">
              <a:rPr lang="sk-SK" smtClean="0"/>
              <a:t>28. 3. 2013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521854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6A0F317-9C46-4935-92D3-A18B45940F13}" type="datetimeFigureOut">
              <a:rPr lang="sk-SK" smtClean="0"/>
              <a:t>28. 3. 2013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154121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6A0F317-9C46-4935-92D3-A18B45940F13}" type="datetimeFigureOut">
              <a:rPr lang="sk-SK" smtClean="0"/>
              <a:t>28. 3. 2013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332217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26A0F317-9C46-4935-92D3-A18B45940F13}" type="datetimeFigureOut">
              <a:rPr lang="sk-SK" smtClean="0"/>
              <a:t>28. 3. 2013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159114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26A0F317-9C46-4935-92D3-A18B45940F13}" type="datetimeFigureOut">
              <a:rPr lang="sk-SK" smtClean="0"/>
              <a:t>28. 3. 2013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422461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26A0F317-9C46-4935-92D3-A18B45940F13}" type="datetimeFigureOut">
              <a:rPr lang="sk-SK" smtClean="0"/>
              <a:t>28. 3. 2013</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291058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26A0F317-9C46-4935-92D3-A18B45940F13}" type="datetimeFigureOut">
              <a:rPr lang="sk-SK" smtClean="0"/>
              <a:t>28. 3. 2013</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308279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26A0F317-9C46-4935-92D3-A18B45940F13}" type="datetimeFigureOut">
              <a:rPr lang="sk-SK" smtClean="0"/>
              <a:t>28. 3. 2013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392540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26A0F317-9C46-4935-92D3-A18B45940F13}" type="datetimeFigureOut">
              <a:rPr lang="sk-SK" smtClean="0"/>
              <a:t>28. 3. 2013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48495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26A0F317-9C46-4935-92D3-A18B45940F13}" type="datetimeFigureOut">
              <a:rPr lang="sk-SK" smtClean="0"/>
              <a:t>28. 3. 2013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FBFDD3A-F36F-4880-8013-F8C7248C7A0B}" type="slidenum">
              <a:rPr lang="sk-SK" smtClean="0"/>
              <a:t>‹#›</a:t>
            </a:fld>
            <a:endParaRPr lang="sk-SK"/>
          </a:p>
        </p:txBody>
      </p:sp>
    </p:spTree>
    <p:extLst>
      <p:ext uri="{BB962C8B-B14F-4D97-AF65-F5344CB8AC3E}">
        <p14:creationId xmlns:p14="http://schemas.microsoft.com/office/powerpoint/2010/main" val="3814090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0F317-9C46-4935-92D3-A18B45940F13}" type="datetimeFigureOut">
              <a:rPr lang="sk-SK" smtClean="0"/>
              <a:t>28. 3. 2013</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FDD3A-F36F-4880-8013-F8C7248C7A0B}" type="slidenum">
              <a:rPr lang="sk-SK" smtClean="0"/>
              <a:t>‹#›</a:t>
            </a:fld>
            <a:endParaRPr lang="sk-SK"/>
          </a:p>
        </p:txBody>
      </p:sp>
    </p:spTree>
    <p:extLst>
      <p:ext uri="{BB962C8B-B14F-4D97-AF65-F5344CB8AC3E}">
        <p14:creationId xmlns:p14="http://schemas.microsoft.com/office/powerpoint/2010/main" val="914291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429000"/>
            <a:ext cx="7772400" cy="1470025"/>
          </a:xfrm>
        </p:spPr>
        <p:txBody>
          <a:bodyPr>
            <a:normAutofit/>
          </a:bodyPr>
          <a:lstStyle/>
          <a:p>
            <a:r>
              <a:rPr lang="sk-SK" sz="4500" dirty="0" smtClean="0">
                <a:latin typeface="Arial Black" pitchFamily="34" charset="0"/>
              </a:rPr>
              <a:t>Kolektívna historická pamäť...</a:t>
            </a:r>
            <a:endParaRPr lang="sk-SK" sz="4500" dirty="0">
              <a:latin typeface="Arial Black" pitchFamily="34" charset="0"/>
            </a:endParaRPr>
          </a:p>
        </p:txBody>
      </p:sp>
      <p:sp>
        <p:nvSpPr>
          <p:cNvPr id="3" name="Podnadpis 2"/>
          <p:cNvSpPr>
            <a:spLocks noGrp="1"/>
          </p:cNvSpPr>
          <p:nvPr>
            <p:ph type="subTitle" idx="1"/>
          </p:nvPr>
        </p:nvSpPr>
        <p:spPr>
          <a:xfrm>
            <a:off x="1187624" y="5517232"/>
            <a:ext cx="6400800" cy="1464568"/>
          </a:xfrm>
        </p:spPr>
        <p:txBody>
          <a:bodyPr>
            <a:normAutofit/>
          </a:bodyPr>
          <a:lstStyle/>
          <a:p>
            <a:r>
              <a:rPr lang="sk-SK" sz="2500" dirty="0" err="1" smtClean="0"/>
              <a:t>www.google.sk</a:t>
            </a:r>
            <a:r>
              <a:rPr lang="sk-SK" sz="2500" dirty="0" smtClean="0"/>
              <a:t>, 25.1.2013, 325. výročie narodenia Juraja J. (25)</a:t>
            </a:r>
            <a:endParaRPr lang="sk-SK" sz="2500" dirty="0"/>
          </a:p>
        </p:txBody>
      </p:sp>
    </p:spTree>
    <p:extLst>
      <p:ext uri="{BB962C8B-B14F-4D97-AF65-F5344CB8AC3E}">
        <p14:creationId xmlns:p14="http://schemas.microsoft.com/office/powerpoint/2010/main" val="73903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lnSpcReduction="10000"/>
          </a:bodyPr>
          <a:lstStyle/>
          <a:p>
            <a:r>
              <a:rPr lang="sk-SK" dirty="0" smtClean="0"/>
              <a:t>Kulty predkov a mytológi</a:t>
            </a:r>
            <a:r>
              <a:rPr lang="sk-SK" dirty="0"/>
              <a:t>a</a:t>
            </a:r>
            <a:endParaRPr lang="sk-SK" dirty="0" smtClean="0"/>
          </a:p>
          <a:p>
            <a:pPr>
              <a:buFontTx/>
              <a:buChar char="-"/>
            </a:pPr>
            <a:r>
              <a:rPr lang="sk-SK" dirty="0" smtClean="0"/>
              <a:t>Udržiavanie povedomia o zosnulom ako súčasť kultúry spomínania – „žije s nami ďalej v našich spomienkach,“ pripomínanie si výročí narodenia a úmrtia významných osobností</a:t>
            </a:r>
          </a:p>
          <a:p>
            <a:pPr>
              <a:buFontTx/>
              <a:buChar char="-"/>
            </a:pPr>
            <a:r>
              <a:rPr lang="sk-SK" dirty="0" smtClean="0"/>
              <a:t>Kulty predkov ako súčasť rôznych náboženských systémov</a:t>
            </a:r>
          </a:p>
          <a:p>
            <a:pPr>
              <a:buFontTx/>
              <a:buChar char="-"/>
            </a:pPr>
            <a:r>
              <a:rPr lang="sk-SK" dirty="0" smtClean="0"/>
              <a:t>Mytológia ako odpoveď na pôvod, vznik, počiatok existencie skupiny</a:t>
            </a:r>
          </a:p>
        </p:txBody>
      </p:sp>
    </p:spTree>
    <p:extLst>
      <p:ext uri="{BB962C8B-B14F-4D97-AF65-F5344CB8AC3E}">
        <p14:creationId xmlns:p14="http://schemas.microsoft.com/office/powerpoint/2010/main" val="767027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a:t>
            </a:r>
            <a:endParaRPr lang="sk-SK" dirty="0"/>
          </a:p>
        </p:txBody>
      </p:sp>
      <p:sp>
        <p:nvSpPr>
          <p:cNvPr id="3" name="Zástupný symbol obsahu 2"/>
          <p:cNvSpPr>
            <a:spLocks noGrp="1"/>
          </p:cNvSpPr>
          <p:nvPr>
            <p:ph idx="1"/>
          </p:nvPr>
        </p:nvSpPr>
        <p:spPr>
          <a:xfrm>
            <a:off x="467544" y="620688"/>
            <a:ext cx="8229600" cy="4525963"/>
          </a:xfrm>
        </p:spPr>
        <p:txBody>
          <a:bodyPr>
            <a:normAutofit fontScale="92500" lnSpcReduction="20000"/>
          </a:bodyPr>
          <a:lstStyle/>
          <a:p>
            <a:r>
              <a:rPr lang="sk-SK" dirty="0" smtClean="0"/>
              <a:t>Náboženské systémy</a:t>
            </a:r>
          </a:p>
          <a:p>
            <a:pPr>
              <a:buFontTx/>
              <a:buChar char="-"/>
            </a:pPr>
            <a:r>
              <a:rPr lang="sk-SK" dirty="0" smtClean="0"/>
              <a:t>Vystavané ako doklad pôvodu – najstaršia minulosť (vznik človeka, krajina pôvodu), identifikačná funkcia</a:t>
            </a:r>
          </a:p>
          <a:p>
            <a:pPr>
              <a:buFontTx/>
              <a:buChar char="-"/>
            </a:pPr>
            <a:r>
              <a:rPr lang="sk-SK" dirty="0" smtClean="0"/>
              <a:t>Odvolávajú sa na historické obdobie, osobnosti, dianie, miesto (princ </a:t>
            </a:r>
            <a:r>
              <a:rPr lang="sk-SK" dirty="0" err="1" smtClean="0"/>
              <a:t>Siddhárta</a:t>
            </a:r>
            <a:r>
              <a:rPr lang="sk-SK" dirty="0" smtClean="0"/>
              <a:t>, Ježiš Kristus, Pilát </a:t>
            </a:r>
            <a:r>
              <a:rPr lang="sk-SK" dirty="0" err="1" smtClean="0"/>
              <a:t>Pondský</a:t>
            </a:r>
            <a:r>
              <a:rPr lang="sk-SK" dirty="0" smtClean="0"/>
              <a:t>, Mohamed, </a:t>
            </a:r>
            <a:r>
              <a:rPr lang="sk-SK" dirty="0" err="1" smtClean="0"/>
              <a:t>svatí</a:t>
            </a:r>
            <a:r>
              <a:rPr lang="sk-SK" dirty="0" smtClean="0"/>
              <a:t>, Mekka, Jeruzalem...)</a:t>
            </a:r>
          </a:p>
          <a:p>
            <a:pPr>
              <a:buFontTx/>
              <a:buChar char="-"/>
            </a:pPr>
            <a:r>
              <a:rPr lang="sk-SK" dirty="0" smtClean="0"/>
              <a:t>Dejiny jednotlivých náboženstiev a cirkví ako súčasť histórie (križiacke výpravy, </a:t>
            </a:r>
            <a:r>
              <a:rPr lang="sk-SK" dirty="0" err="1" smtClean="0"/>
              <a:t>rekonkvista</a:t>
            </a:r>
            <a:r>
              <a:rPr lang="sk-SK" dirty="0" smtClean="0"/>
              <a:t>, obdobie reformácie...), vplyv viery na umenie, filozofiu, vzdelanie.</a:t>
            </a:r>
          </a:p>
        </p:txBody>
      </p:sp>
    </p:spTree>
    <p:extLst>
      <p:ext uri="{BB962C8B-B14F-4D97-AF65-F5344CB8AC3E}">
        <p14:creationId xmlns:p14="http://schemas.microsoft.com/office/powerpoint/2010/main" val="1891603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6156176" y="228918"/>
            <a:ext cx="2530624" cy="391769"/>
          </a:xfrm>
        </p:spPr>
        <p:txBody>
          <a:bodyPr>
            <a:normAutofit fontScale="90000"/>
          </a:bodyPr>
          <a:lstStyle/>
          <a:p>
            <a:endParaRPr lang="sk-SK" dirty="0"/>
          </a:p>
        </p:txBody>
      </p:sp>
      <p:sp>
        <p:nvSpPr>
          <p:cNvPr id="3" name="Zástupný symbol obsahu 2"/>
          <p:cNvSpPr>
            <a:spLocks noGrp="1"/>
          </p:cNvSpPr>
          <p:nvPr>
            <p:ph idx="1"/>
          </p:nvPr>
        </p:nvSpPr>
        <p:spPr>
          <a:xfrm>
            <a:off x="467544" y="764704"/>
            <a:ext cx="8229600" cy="5760640"/>
          </a:xfrm>
        </p:spPr>
        <p:txBody>
          <a:bodyPr>
            <a:normAutofit fontScale="92500" lnSpcReduction="10000"/>
          </a:bodyPr>
          <a:lstStyle/>
          <a:p>
            <a:pPr algn="just"/>
            <a:r>
              <a:rPr lang="sk-SK" dirty="0" smtClean="0"/>
              <a:t>Ľudová kultúra a jej doklady</a:t>
            </a:r>
          </a:p>
          <a:p>
            <a:pPr algn="just">
              <a:buFontTx/>
              <a:buChar char="-"/>
            </a:pPr>
            <a:r>
              <a:rPr lang="sk-SK" dirty="0" smtClean="0"/>
              <a:t>obradný – zvyky ako súčasť dnešného výročného cyklu (Vianoce, Veľká noc, fašiang, vinobrania, hody, </a:t>
            </a:r>
            <a:r>
              <a:rPr lang="sk-SK" dirty="0" err="1" smtClean="0"/>
              <a:t>jízda</a:t>
            </a:r>
            <a:r>
              <a:rPr lang="sk-SK" dirty="0" smtClean="0"/>
              <a:t> </a:t>
            </a:r>
            <a:r>
              <a:rPr lang="sk-SK" dirty="0" err="1" smtClean="0"/>
              <a:t>králů</a:t>
            </a:r>
            <a:r>
              <a:rPr lang="sk-SK" dirty="0" smtClean="0"/>
              <a:t>)</a:t>
            </a:r>
          </a:p>
          <a:p>
            <a:pPr algn="just">
              <a:buFontTx/>
              <a:buChar char="-"/>
            </a:pPr>
            <a:r>
              <a:rPr lang="sk-SK" dirty="0"/>
              <a:t>s</a:t>
            </a:r>
            <a:r>
              <a:rPr lang="sk-SK" dirty="0" smtClean="0"/>
              <a:t>lovesný – mnohé tradičné piesne spracovávajú historické dianie (zbojnícke, turecké, cyklus o kráľovi Matejovi/</a:t>
            </a:r>
            <a:r>
              <a:rPr lang="sk-SK" dirty="0" err="1" smtClean="0"/>
              <a:t>Matyášovi</a:t>
            </a:r>
            <a:r>
              <a:rPr lang="sk-SK" dirty="0" smtClean="0"/>
              <a:t> Korvínovi, Jozefovi II), historické reálie (sociálne vzťahy medzi pánmi a poddanými)</a:t>
            </a:r>
          </a:p>
          <a:p>
            <a:pPr algn="just">
              <a:buFontTx/>
              <a:buChar char="-"/>
            </a:pPr>
            <a:r>
              <a:rPr lang="sk-SK" dirty="0" smtClean="0"/>
              <a:t>Súčasný </a:t>
            </a:r>
            <a:r>
              <a:rPr lang="sk-SK" dirty="0"/>
              <a:t>slovesný </a:t>
            </a:r>
            <a:r>
              <a:rPr lang="sk-SK" dirty="0" smtClean="0"/>
              <a:t>folklór - anekdoty</a:t>
            </a:r>
            <a:r>
              <a:rPr lang="sk-SK" dirty="0"/>
              <a:t>, „nápisy na </a:t>
            </a:r>
            <a:r>
              <a:rPr lang="sk-SK" dirty="0" err="1"/>
              <a:t>zdech</a:t>
            </a:r>
            <a:r>
              <a:rPr lang="sk-SK" dirty="0"/>
              <a:t>,“ fámy, konšpiračné teórie, klebety, internetové </a:t>
            </a:r>
            <a:r>
              <a:rPr lang="sk-SK" dirty="0" err="1"/>
              <a:t>mémy</a:t>
            </a:r>
            <a:r>
              <a:rPr lang="sk-SK" dirty="0"/>
              <a:t>, </a:t>
            </a:r>
            <a:r>
              <a:rPr lang="sk-SK" dirty="0" err="1" smtClean="0"/>
              <a:t>hoax</a:t>
            </a:r>
            <a:r>
              <a:rPr lang="sk-SK" dirty="0" smtClean="0"/>
              <a:t>, mestské povesti</a:t>
            </a:r>
          </a:p>
        </p:txBody>
      </p:sp>
    </p:spTree>
    <p:extLst>
      <p:ext uri="{BB962C8B-B14F-4D97-AF65-F5344CB8AC3E}">
        <p14:creationId xmlns:p14="http://schemas.microsoft.com/office/powerpoint/2010/main" val="3638548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a:xfrm>
            <a:off x="467544" y="1124744"/>
            <a:ext cx="8229600" cy="4525963"/>
          </a:xfrm>
        </p:spPr>
        <p:txBody>
          <a:bodyPr>
            <a:noAutofit/>
          </a:bodyPr>
          <a:lstStyle/>
          <a:p>
            <a:pPr algn="just">
              <a:buFontTx/>
              <a:buChar char="-"/>
            </a:pPr>
            <a:r>
              <a:rPr lang="sk-SK" sz="2800" dirty="0" err="1"/>
              <a:t>Kramárske</a:t>
            </a:r>
            <a:r>
              <a:rPr lang="sk-SK" sz="2800" dirty="0"/>
              <a:t> piesne – rôzne témy, i o dianí vo svete, o epidémiách...</a:t>
            </a:r>
          </a:p>
          <a:p>
            <a:pPr algn="just">
              <a:buFontTx/>
              <a:buChar char="-"/>
            </a:pPr>
            <a:r>
              <a:rPr lang="sk-SK" sz="2800" dirty="0"/>
              <a:t>Kroniky – </a:t>
            </a:r>
            <a:r>
              <a:rPr lang="sk-SK" sz="2800" dirty="0" err="1"/>
              <a:t>farné</a:t>
            </a:r>
            <a:r>
              <a:rPr lang="sk-SK" sz="2800" dirty="0"/>
              <a:t>, obecné, školské, rodinné, zápisy v modlitebných knižkách...</a:t>
            </a:r>
          </a:p>
          <a:p>
            <a:pPr algn="just"/>
            <a:r>
              <a:rPr lang="sk-SK" sz="2800" dirty="0" smtClean="0"/>
              <a:t>hmotné </a:t>
            </a:r>
            <a:r>
              <a:rPr lang="sk-SK" sz="2800" dirty="0"/>
              <a:t>predmety – napríklad </a:t>
            </a:r>
            <a:r>
              <a:rPr lang="sk-SK" sz="2800" dirty="0" err="1"/>
              <a:t>ročenia</a:t>
            </a:r>
            <a:r>
              <a:rPr lang="sk-SK" sz="2800" dirty="0"/>
              <a:t> na trámoch domov, vinárskych lisov, truhlíc, skríň, </a:t>
            </a:r>
            <a:r>
              <a:rPr lang="sk-SK" sz="2800" dirty="0" err="1"/>
              <a:t>cechovných</a:t>
            </a:r>
            <a:r>
              <a:rPr lang="sk-SK" sz="2800" dirty="0"/>
              <a:t> predmetoch, pamätných </a:t>
            </a:r>
            <a:r>
              <a:rPr lang="sk-SK" sz="2800" dirty="0" smtClean="0"/>
              <a:t>predmetoch, pamätné tabule, sochy... </a:t>
            </a:r>
            <a:endParaRPr lang="sk-SK" sz="2800" dirty="0"/>
          </a:p>
          <a:p>
            <a:pPr marL="0" indent="0" algn="just">
              <a:buNone/>
            </a:pPr>
            <a:endParaRPr lang="sk-SK" sz="2800" dirty="0"/>
          </a:p>
          <a:p>
            <a:pPr marL="0" indent="0" algn="just">
              <a:buNone/>
            </a:pPr>
            <a:r>
              <a:rPr lang="sk-SK" sz="2800" dirty="0" smtClean="0"/>
              <a:t>»</a:t>
            </a:r>
            <a:r>
              <a:rPr lang="sk-SK" sz="2800" dirty="0"/>
              <a:t> »</a:t>
            </a:r>
            <a:r>
              <a:rPr lang="sk-SK" sz="2800" dirty="0" smtClean="0"/>
              <a:t> </a:t>
            </a:r>
            <a:r>
              <a:rPr lang="sk-SK" sz="2800" dirty="0"/>
              <a:t>v niektorých prípadoch je otázna hranica medzi individuálnym a kolektívnym</a:t>
            </a:r>
          </a:p>
          <a:p>
            <a:endParaRPr lang="sk-SK" sz="2800" dirty="0"/>
          </a:p>
        </p:txBody>
      </p:sp>
    </p:spTree>
    <p:extLst>
      <p:ext uri="{BB962C8B-B14F-4D97-AF65-F5344CB8AC3E}">
        <p14:creationId xmlns:p14="http://schemas.microsoft.com/office/powerpoint/2010/main" val="2968422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2104" y="404664"/>
            <a:ext cx="8229600" cy="1143000"/>
          </a:xfrm>
        </p:spPr>
        <p:txBody>
          <a:bodyPr>
            <a:normAutofit fontScale="90000"/>
          </a:bodyPr>
          <a:lstStyle/>
          <a:p>
            <a:r>
              <a:rPr lang="sk-SK" dirty="0" smtClean="0"/>
              <a:t>Kolektívna historická pamäť v </a:t>
            </a:r>
            <a:r>
              <a:rPr lang="sk-SK" b="1" dirty="0" smtClean="0"/>
              <a:t>slovesnom folklóre</a:t>
            </a:r>
            <a:endParaRPr lang="sk-SK" b="1" dirty="0"/>
          </a:p>
        </p:txBody>
      </p:sp>
      <p:sp>
        <p:nvSpPr>
          <p:cNvPr id="3" name="Zástupný symbol obsahu 2"/>
          <p:cNvSpPr>
            <a:spLocks noGrp="1"/>
          </p:cNvSpPr>
          <p:nvPr>
            <p:ph idx="1"/>
          </p:nvPr>
        </p:nvSpPr>
        <p:spPr>
          <a:solidFill>
            <a:schemeClr val="bg1"/>
          </a:solidFill>
        </p:spPr>
        <p:txBody>
          <a:bodyPr/>
          <a:lstStyle/>
          <a:p>
            <a:pPr marL="0" indent="0">
              <a:buNone/>
            </a:pPr>
            <a:r>
              <a:rPr lang="sk-SK" sz="3000" dirty="0"/>
              <a:t>O. </a:t>
            </a:r>
            <a:r>
              <a:rPr lang="sk-SK" sz="3000" dirty="0" err="1"/>
              <a:t>Sirovátka</a:t>
            </a:r>
            <a:r>
              <a:rPr lang="sk-SK" sz="3000" dirty="0" smtClean="0"/>
              <a:t>:</a:t>
            </a:r>
          </a:p>
          <a:p>
            <a:pPr marL="0" indent="0">
              <a:buNone/>
            </a:pPr>
            <a:r>
              <a:rPr lang="sk-SK" sz="3000" dirty="0" smtClean="0"/>
              <a:t>„...</a:t>
            </a:r>
            <a:r>
              <a:rPr lang="sk-SK" sz="3000" dirty="0" err="1"/>
              <a:t>lidové</a:t>
            </a:r>
            <a:r>
              <a:rPr lang="sk-SK" sz="3000" dirty="0"/>
              <a:t> </a:t>
            </a:r>
            <a:r>
              <a:rPr lang="sk-SK" sz="3000" dirty="0" err="1"/>
              <a:t>podání</a:t>
            </a:r>
            <a:r>
              <a:rPr lang="sk-SK" sz="3000" dirty="0"/>
              <a:t> </a:t>
            </a:r>
            <a:r>
              <a:rPr lang="sk-SK" sz="3000" dirty="0" err="1"/>
              <a:t>stylizuje</a:t>
            </a:r>
            <a:r>
              <a:rPr lang="sk-SK" sz="3000" dirty="0"/>
              <a:t> </a:t>
            </a:r>
            <a:r>
              <a:rPr lang="sk-SK" sz="3000" dirty="0" err="1"/>
              <a:t>dějinnou</a:t>
            </a:r>
            <a:r>
              <a:rPr lang="sk-SK" sz="3000" dirty="0"/>
              <a:t> realitu</a:t>
            </a:r>
            <a:r>
              <a:rPr lang="sk-SK" sz="3000" dirty="0" smtClean="0"/>
              <a:t>.“</a:t>
            </a:r>
          </a:p>
          <a:p>
            <a:pPr marL="0" indent="0" algn="r">
              <a:buNone/>
            </a:pPr>
            <a:r>
              <a:rPr lang="sk-SK" sz="2000" dirty="0" smtClean="0"/>
              <a:t>(</a:t>
            </a:r>
            <a:r>
              <a:rPr lang="sk-SK" sz="2000" dirty="0" err="1" smtClean="0"/>
              <a:t>Dějiny</a:t>
            </a:r>
            <a:r>
              <a:rPr lang="sk-SK" sz="2000" dirty="0" smtClean="0"/>
              <a:t> a </a:t>
            </a:r>
            <a:r>
              <a:rPr lang="sk-SK" sz="2000" dirty="0" err="1" smtClean="0"/>
              <a:t>lidové</a:t>
            </a:r>
            <a:r>
              <a:rPr lang="sk-SK" sz="2000" dirty="0" smtClean="0"/>
              <a:t> </a:t>
            </a:r>
            <a:r>
              <a:rPr lang="sk-SK" sz="2000" dirty="0" err="1" smtClean="0"/>
              <a:t>podání</a:t>
            </a:r>
            <a:r>
              <a:rPr lang="sk-SK" sz="2000" dirty="0" smtClean="0"/>
              <a:t>. SN 19, 1971; </a:t>
            </a:r>
            <a:r>
              <a:rPr lang="sk-SK" sz="2000" dirty="0" err="1" smtClean="0"/>
              <a:t>Sirovátka</a:t>
            </a:r>
            <a:r>
              <a:rPr lang="sk-SK" sz="2000" dirty="0" smtClean="0"/>
              <a:t> 2002)</a:t>
            </a:r>
            <a:endParaRPr lang="sk-SK" sz="2000" dirty="0"/>
          </a:p>
        </p:txBody>
      </p:sp>
      <p:sp>
        <p:nvSpPr>
          <p:cNvPr id="6" name="Obdĺžnik 5"/>
          <p:cNvSpPr/>
          <p:nvPr/>
        </p:nvSpPr>
        <p:spPr>
          <a:xfrm>
            <a:off x="8215490" y="6253899"/>
            <a:ext cx="912429" cy="369332"/>
          </a:xfrm>
          <a:prstGeom prst="rect">
            <a:avLst/>
          </a:prstGeom>
        </p:spPr>
        <p:txBody>
          <a:bodyPr wrap="none">
            <a:spAutoFit/>
          </a:bodyPr>
          <a:lstStyle/>
          <a:p>
            <a:r>
              <a:rPr lang="sk-SK" dirty="0" err="1" smtClean="0"/>
              <a:t>Danglár</a:t>
            </a:r>
            <a:endParaRPr lang="sk-SK" dirty="0"/>
          </a:p>
        </p:txBody>
      </p:sp>
    </p:spTree>
    <p:extLst>
      <p:ext uri="{BB962C8B-B14F-4D97-AF65-F5344CB8AC3E}">
        <p14:creationId xmlns:p14="http://schemas.microsoft.com/office/powerpoint/2010/main" val="13403790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Štylizuje:</a:t>
            </a:r>
            <a:endParaRPr lang="sk-SK" dirty="0"/>
          </a:p>
        </p:txBody>
      </p:sp>
      <p:sp>
        <p:nvSpPr>
          <p:cNvPr id="3" name="Zástupný symbol obsahu 2"/>
          <p:cNvSpPr>
            <a:spLocks noGrp="1"/>
          </p:cNvSpPr>
          <p:nvPr>
            <p:ph idx="1"/>
          </p:nvPr>
        </p:nvSpPr>
        <p:spPr/>
        <p:txBody>
          <a:bodyPr>
            <a:normAutofit/>
          </a:bodyPr>
          <a:lstStyle/>
          <a:p>
            <a:pPr algn="just"/>
            <a:r>
              <a:rPr lang="sk-SK" dirty="0" smtClean="0"/>
              <a:t>Čas – ustupuje od presného určenia</a:t>
            </a:r>
          </a:p>
          <a:p>
            <a:pPr algn="just"/>
            <a:r>
              <a:rPr lang="sk-SK" dirty="0" smtClean="0"/>
              <a:t>Obsahová a ideová koncepcia – spracováva to, čo sa ľudu týkalo, čo vplývalo na život</a:t>
            </a:r>
          </a:p>
          <a:p>
            <a:pPr algn="just"/>
            <a:r>
              <a:rPr lang="sk-SK" dirty="0" smtClean="0"/>
              <a:t>Miesto – dej sa vzťahuje k známemu miestu, k blízkej lokalite (alebo je spojený s miestom cez našinca)</a:t>
            </a:r>
          </a:p>
          <a:p>
            <a:pPr algn="just"/>
            <a:r>
              <a:rPr lang="sk-SK" dirty="0" smtClean="0"/>
              <a:t>Postoje a hodnoty – idealizované</a:t>
            </a:r>
          </a:p>
          <a:p>
            <a:pPr algn="just"/>
            <a:r>
              <a:rPr lang="sk-SK" dirty="0" smtClean="0"/>
              <a:t>Zľudšťuje – dejiny na pozadí ľudských osudov</a:t>
            </a:r>
          </a:p>
          <a:p>
            <a:pPr marL="0" indent="0" algn="just">
              <a:buNone/>
            </a:pPr>
            <a:endParaRPr lang="sk-SK" dirty="0"/>
          </a:p>
        </p:txBody>
      </p:sp>
    </p:spTree>
    <p:extLst>
      <p:ext uri="{BB962C8B-B14F-4D97-AF65-F5344CB8AC3E}">
        <p14:creationId xmlns:p14="http://schemas.microsoft.com/office/powerpoint/2010/main" val="2190876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Tradičné </a:t>
            </a:r>
            <a:r>
              <a:rPr lang="sk-SK" dirty="0" err="1" smtClean="0"/>
              <a:t>vs</a:t>
            </a:r>
            <a:r>
              <a:rPr lang="sk-SK" dirty="0" smtClean="0"/>
              <a:t>. súčasné </a:t>
            </a:r>
            <a:endParaRPr lang="sk-SK" dirty="0"/>
          </a:p>
        </p:txBody>
      </p:sp>
      <p:sp>
        <p:nvSpPr>
          <p:cNvPr id="3" name="Zástupný symbol obsahu 2"/>
          <p:cNvSpPr>
            <a:spLocks noGrp="1"/>
          </p:cNvSpPr>
          <p:nvPr>
            <p:ph idx="1"/>
          </p:nvPr>
        </p:nvSpPr>
        <p:spPr/>
        <p:txBody>
          <a:bodyPr>
            <a:normAutofit/>
          </a:bodyPr>
          <a:lstStyle/>
          <a:p>
            <a:pPr marL="0" indent="0">
              <a:buNone/>
            </a:pPr>
            <a:r>
              <a:rPr lang="sk-SK" dirty="0" smtClean="0"/>
              <a:t>Vieme, čo </a:t>
            </a:r>
            <a:r>
              <a:rPr lang="sk-SK" b="1" dirty="0" smtClean="0"/>
              <a:t>tradičná slovesnosť</a:t>
            </a:r>
            <a:r>
              <a:rPr lang="sk-SK" dirty="0" smtClean="0"/>
              <a:t> uchovala a prečo</a:t>
            </a:r>
          </a:p>
          <a:p>
            <a:pPr marL="0" indent="0">
              <a:buNone/>
            </a:pPr>
            <a:r>
              <a:rPr lang="sk-SK" dirty="0" smtClean="0"/>
              <a:t>- ustálená</a:t>
            </a:r>
          </a:p>
          <a:p>
            <a:pPr marL="0" indent="0">
              <a:buNone/>
            </a:pPr>
            <a:r>
              <a:rPr lang="sk-SK" dirty="0" smtClean="0"/>
              <a:t>- </a:t>
            </a:r>
            <a:r>
              <a:rPr lang="sk-SK" dirty="0"/>
              <a:t>m</a:t>
            </a:r>
            <a:r>
              <a:rPr lang="sk-SK" dirty="0" smtClean="0"/>
              <a:t>igrujúce motívy</a:t>
            </a:r>
          </a:p>
          <a:p>
            <a:pPr marL="0" indent="0">
              <a:buNone/>
            </a:pPr>
            <a:r>
              <a:rPr lang="sk-SK" dirty="0" smtClean="0"/>
              <a:t>Nevieme, čo </a:t>
            </a:r>
            <a:r>
              <a:rPr lang="sk-SK" b="1" dirty="0" smtClean="0"/>
              <a:t>súčasná slovesnosť </a:t>
            </a:r>
            <a:r>
              <a:rPr lang="sk-SK" dirty="0" smtClean="0"/>
              <a:t>uchová  - iný spôsob komunikácie, šírenia slovesnosti, iné </a:t>
            </a:r>
            <a:r>
              <a:rPr lang="sk-SK" dirty="0" err="1" smtClean="0"/>
              <a:t>rozpr</a:t>
            </a:r>
            <a:r>
              <a:rPr lang="sk-SK" dirty="0" smtClean="0"/>
              <a:t>. situácie, iní nositelia, poslucháči a doba</a:t>
            </a:r>
          </a:p>
          <a:p>
            <a:pPr>
              <a:buFontTx/>
              <a:buChar char="-"/>
            </a:pPr>
            <a:r>
              <a:rPr lang="sk-SK" dirty="0" smtClean="0"/>
              <a:t>vplyv na témy, žánre, život slovesnosti </a:t>
            </a:r>
          </a:p>
          <a:p>
            <a:pPr>
              <a:buFontTx/>
              <a:buChar char="-"/>
            </a:pPr>
            <a:endParaRPr lang="sk-SK" dirty="0"/>
          </a:p>
          <a:p>
            <a:pPr marL="0" indent="0">
              <a:buNone/>
            </a:pPr>
            <a:endParaRPr lang="sk-SK" dirty="0"/>
          </a:p>
        </p:txBody>
      </p:sp>
    </p:spTree>
    <p:extLst>
      <p:ext uri="{BB962C8B-B14F-4D97-AF65-F5344CB8AC3E}">
        <p14:creationId xmlns:p14="http://schemas.microsoft.com/office/powerpoint/2010/main" val="3535922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
            </a:r>
            <a:br>
              <a:rPr lang="sk-SK" dirty="0"/>
            </a:br>
            <a:r>
              <a:rPr lang="sk-SK" dirty="0" smtClean="0"/>
              <a:t>Paralely</a:t>
            </a:r>
            <a:r>
              <a:rPr lang="sk-SK" dirty="0"/>
              <a:t/>
            </a:r>
            <a:br>
              <a:rPr lang="sk-SK" dirty="0"/>
            </a:br>
            <a:endParaRPr lang="sk-SK" dirty="0"/>
          </a:p>
        </p:txBody>
      </p:sp>
      <p:sp>
        <p:nvSpPr>
          <p:cNvPr id="3" name="Zástupný symbol obsahu 2"/>
          <p:cNvSpPr>
            <a:spLocks noGrp="1"/>
          </p:cNvSpPr>
          <p:nvPr>
            <p:ph idx="1"/>
          </p:nvPr>
        </p:nvSpPr>
        <p:spPr/>
        <p:txBody>
          <a:bodyPr/>
          <a:lstStyle/>
          <a:p>
            <a:pPr algn="just">
              <a:buFontTx/>
              <a:buChar char="-"/>
            </a:pPr>
            <a:r>
              <a:rPr lang="sk-SK" dirty="0" smtClean="0"/>
              <a:t>Štylizácia</a:t>
            </a:r>
          </a:p>
          <a:p>
            <a:pPr algn="just">
              <a:buFontTx/>
              <a:buChar char="-"/>
            </a:pPr>
            <a:r>
              <a:rPr lang="sk-SK" dirty="0" smtClean="0"/>
              <a:t>Spôsob výberu a spracovania tém</a:t>
            </a:r>
          </a:p>
          <a:p>
            <a:pPr algn="just">
              <a:buFontTx/>
              <a:buChar char="-"/>
            </a:pPr>
            <a:r>
              <a:rPr lang="sk-SK" dirty="0"/>
              <a:t>E</a:t>
            </a:r>
            <a:r>
              <a:rPr lang="sk-SK" dirty="0" smtClean="0"/>
              <a:t>motívnosť</a:t>
            </a:r>
          </a:p>
          <a:p>
            <a:pPr algn="just">
              <a:buFontTx/>
              <a:buChar char="-"/>
            </a:pPr>
            <a:r>
              <a:rPr lang="sk-SK" dirty="0" smtClean="0"/>
              <a:t>Žánre, kt. sú a </a:t>
            </a:r>
            <a:r>
              <a:rPr lang="sk-SK" dirty="0" err="1" smtClean="0"/>
              <a:t>priory</a:t>
            </a:r>
            <a:r>
              <a:rPr lang="sk-SK" dirty="0" smtClean="0"/>
              <a:t> nepravdivé (rozprávka, anekdota)</a:t>
            </a:r>
          </a:p>
          <a:p>
            <a:pPr algn="just">
              <a:buFontTx/>
              <a:buChar char="-"/>
            </a:pPr>
            <a:r>
              <a:rPr lang="sk-SK" dirty="0" smtClean="0"/>
              <a:t>Žánre, kt. sa prezentujú ako pravdivé (povesť, fáma, konšpiračná teória)</a:t>
            </a:r>
          </a:p>
          <a:p>
            <a:pPr marL="0" indent="0" algn="just">
              <a:buNone/>
            </a:pPr>
            <a:endParaRPr lang="sk-SK" dirty="0" smtClean="0"/>
          </a:p>
        </p:txBody>
      </p:sp>
    </p:spTree>
    <p:extLst>
      <p:ext uri="{BB962C8B-B14F-4D97-AF65-F5344CB8AC3E}">
        <p14:creationId xmlns:p14="http://schemas.microsoft.com/office/powerpoint/2010/main" val="847300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Mentálne obrazy a stereotypy</a:t>
            </a:r>
            <a:endParaRPr lang="sk-SK" dirty="0"/>
          </a:p>
        </p:txBody>
      </p:sp>
      <p:sp>
        <p:nvSpPr>
          <p:cNvPr id="3" name="Zástupný symbol obsahu 2"/>
          <p:cNvSpPr>
            <a:spLocks noGrp="1"/>
          </p:cNvSpPr>
          <p:nvPr>
            <p:ph idx="1"/>
          </p:nvPr>
        </p:nvSpPr>
        <p:spPr/>
        <p:txBody>
          <a:bodyPr/>
          <a:lstStyle/>
          <a:p>
            <a:pPr algn="just"/>
            <a:r>
              <a:rPr lang="sk-SK" dirty="0" smtClean="0"/>
              <a:t>Sú obsiahnuté v kolektívnej pamäti (a slovesnom folklóre)</a:t>
            </a:r>
          </a:p>
          <a:p>
            <a:pPr algn="just">
              <a:buFontTx/>
              <a:buChar char="-"/>
            </a:pPr>
            <a:r>
              <a:rPr lang="sk-SK" dirty="0" smtClean="0"/>
              <a:t>sú historicky (a </a:t>
            </a:r>
            <a:r>
              <a:rPr lang="sk-SK" dirty="0"/>
              <a:t>kultúrne</a:t>
            </a:r>
            <a:r>
              <a:rPr lang="sk-SK" dirty="0" smtClean="0"/>
              <a:t>) podmienené</a:t>
            </a:r>
          </a:p>
          <a:p>
            <a:pPr algn="just">
              <a:buFontTx/>
              <a:buChar char="-"/>
            </a:pPr>
            <a:r>
              <a:rPr lang="sk-SK" dirty="0" err="1" smtClean="0"/>
              <a:t>autostereotypy</a:t>
            </a:r>
            <a:r>
              <a:rPr lang="sk-SK" dirty="0" smtClean="0"/>
              <a:t>, </a:t>
            </a:r>
            <a:r>
              <a:rPr lang="sk-SK" dirty="0" err="1" smtClean="0"/>
              <a:t>autoobrazy</a:t>
            </a:r>
            <a:endParaRPr lang="sk-SK" dirty="0"/>
          </a:p>
          <a:p>
            <a:pPr algn="just">
              <a:buFontTx/>
              <a:buChar char="-"/>
            </a:pPr>
            <a:r>
              <a:rPr lang="sk-SK" dirty="0" err="1"/>
              <a:t>h</a:t>
            </a:r>
            <a:r>
              <a:rPr lang="sk-SK" dirty="0" err="1" smtClean="0"/>
              <a:t>eterostereotypy</a:t>
            </a:r>
            <a:r>
              <a:rPr lang="sk-SK" dirty="0" smtClean="0"/>
              <a:t>, </a:t>
            </a:r>
            <a:r>
              <a:rPr lang="sk-SK" dirty="0" err="1" smtClean="0"/>
              <a:t>heteroobrazy</a:t>
            </a:r>
            <a:r>
              <a:rPr lang="sk-SK" dirty="0" smtClean="0"/>
              <a:t> </a:t>
            </a:r>
          </a:p>
          <a:p>
            <a:pPr algn="just">
              <a:buFontTx/>
              <a:buChar char="-"/>
            </a:pPr>
            <a:endParaRPr lang="sk-SK" dirty="0"/>
          </a:p>
          <a:p>
            <a:pPr marL="0" indent="0" algn="just">
              <a:buNone/>
            </a:pPr>
            <a:r>
              <a:rPr lang="sk-SK" dirty="0" smtClean="0"/>
              <a:t>»» súvisia s identitou</a:t>
            </a:r>
            <a:endParaRPr lang="sk-SK" dirty="0"/>
          </a:p>
          <a:p>
            <a:pPr algn="just">
              <a:buFontTx/>
              <a:buChar char="-"/>
            </a:pPr>
            <a:endParaRPr lang="sk-SK" dirty="0" smtClean="0"/>
          </a:p>
          <a:p>
            <a:pPr algn="just">
              <a:buFontTx/>
              <a:buChar char="-"/>
            </a:pPr>
            <a:endParaRPr lang="sk-SK" dirty="0"/>
          </a:p>
        </p:txBody>
      </p:sp>
    </p:spTree>
    <p:extLst>
      <p:ext uri="{BB962C8B-B14F-4D97-AF65-F5344CB8AC3E}">
        <p14:creationId xmlns:p14="http://schemas.microsoft.com/office/powerpoint/2010/main" val="411921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dirty="0" smtClean="0"/>
              <a:t>Literatúra:</a:t>
            </a:r>
            <a:endParaRPr lang="sk-SK" dirty="0"/>
          </a:p>
        </p:txBody>
      </p:sp>
      <p:sp>
        <p:nvSpPr>
          <p:cNvPr id="3" name="Zástupný symbol obsahu 2"/>
          <p:cNvSpPr>
            <a:spLocks noGrp="1"/>
          </p:cNvSpPr>
          <p:nvPr>
            <p:ph idx="1"/>
          </p:nvPr>
        </p:nvSpPr>
        <p:spPr/>
        <p:txBody>
          <a:bodyPr>
            <a:normAutofit fontScale="77500" lnSpcReduction="20000"/>
          </a:bodyPr>
          <a:lstStyle/>
          <a:p>
            <a:r>
              <a:rPr lang="cs-CZ" dirty="0" err="1"/>
              <a:t>Kapferer</a:t>
            </a:r>
            <a:r>
              <a:rPr lang="cs-CZ" dirty="0"/>
              <a:t>, J. </a:t>
            </a:r>
            <a:r>
              <a:rPr lang="cs-CZ"/>
              <a:t>N</a:t>
            </a:r>
            <a:r>
              <a:rPr lang="cs-CZ" smtClean="0"/>
              <a:t>.: </a:t>
            </a:r>
            <a:r>
              <a:rPr lang="cs-CZ" dirty="0"/>
              <a:t>Fáma. Nejstarší medium světa. Praha: Práce, 1990</a:t>
            </a:r>
            <a:r>
              <a:rPr lang="cs-CZ" dirty="0" smtClean="0"/>
              <a:t>.</a:t>
            </a:r>
          </a:p>
          <a:p>
            <a:pPr lvl="0"/>
            <a:r>
              <a:rPr lang="sk-SK" dirty="0" err="1" smtClean="0"/>
              <a:t>Panczová</a:t>
            </a:r>
            <a:r>
              <a:rPr lang="sk-SK" dirty="0" smtClean="0"/>
              <a:t>, </a:t>
            </a:r>
            <a:r>
              <a:rPr lang="sk-SK" dirty="0"/>
              <a:t>Z.: Konšpiračné teórie ako súčasť moderného folklóru. In: </a:t>
            </a:r>
            <a:r>
              <a:rPr lang="sk-SK" dirty="0" err="1" smtClean="0"/>
              <a:t>Krekovičová</a:t>
            </a:r>
            <a:r>
              <a:rPr lang="sk-SK" dirty="0" smtClean="0"/>
              <a:t>, </a:t>
            </a:r>
            <a:r>
              <a:rPr lang="sk-SK" dirty="0"/>
              <a:t>E. - </a:t>
            </a:r>
            <a:r>
              <a:rPr lang="sk-SK" dirty="0" smtClean="0"/>
              <a:t>Pospíšilová, </a:t>
            </a:r>
            <a:r>
              <a:rPr lang="sk-SK" dirty="0"/>
              <a:t>J. (</a:t>
            </a:r>
            <a:r>
              <a:rPr lang="sk-SK" dirty="0" err="1"/>
              <a:t>eds</a:t>
            </a:r>
            <a:r>
              <a:rPr lang="sk-SK" dirty="0"/>
              <a:t>.): </a:t>
            </a:r>
            <a:r>
              <a:rPr lang="sk-SK" i="1" dirty="0"/>
              <a:t>Od folklórneho textu ku kontextu</a:t>
            </a:r>
            <a:r>
              <a:rPr lang="sk-SK" dirty="0"/>
              <a:t>. Brno - Bratislava: AV ČR, SAV, 2006, s. 101-136</a:t>
            </a:r>
            <a:r>
              <a:rPr lang="sk-SK" dirty="0" smtClean="0"/>
              <a:t>.</a:t>
            </a:r>
            <a:endParaRPr lang="sk-SK" dirty="0"/>
          </a:p>
          <a:p>
            <a:r>
              <a:rPr lang="sk-SK" dirty="0" err="1" smtClean="0"/>
              <a:t>Sirovátka</a:t>
            </a:r>
            <a:r>
              <a:rPr lang="sk-SK" dirty="0"/>
              <a:t>, </a:t>
            </a:r>
            <a:r>
              <a:rPr lang="sk-SK" dirty="0" err="1"/>
              <a:t>Oldřich</a:t>
            </a:r>
            <a:r>
              <a:rPr lang="sk-SK" dirty="0"/>
              <a:t>: </a:t>
            </a:r>
            <a:r>
              <a:rPr lang="sk-SK" dirty="0" err="1"/>
              <a:t>Dějiny</a:t>
            </a:r>
            <a:r>
              <a:rPr lang="sk-SK" dirty="0"/>
              <a:t> a </a:t>
            </a:r>
            <a:r>
              <a:rPr lang="sk-SK" dirty="0" err="1"/>
              <a:t>lidové</a:t>
            </a:r>
            <a:r>
              <a:rPr lang="sk-SK" dirty="0"/>
              <a:t> </a:t>
            </a:r>
            <a:r>
              <a:rPr lang="sk-SK" dirty="0" err="1"/>
              <a:t>podání</a:t>
            </a:r>
            <a:r>
              <a:rPr lang="sk-SK" dirty="0"/>
              <a:t>. In: </a:t>
            </a:r>
            <a:r>
              <a:rPr lang="sk-SK" dirty="0" err="1"/>
              <a:t>Sirovátka</a:t>
            </a:r>
            <a:r>
              <a:rPr lang="sk-SK" dirty="0"/>
              <a:t>, </a:t>
            </a:r>
            <a:r>
              <a:rPr lang="sk-SK" dirty="0" err="1"/>
              <a:t>Oldřich</a:t>
            </a:r>
            <a:r>
              <a:rPr lang="sk-SK" dirty="0"/>
              <a:t>: Folkloristické </a:t>
            </a:r>
            <a:r>
              <a:rPr lang="sk-SK" dirty="0" err="1"/>
              <a:t>studie</a:t>
            </a:r>
            <a:r>
              <a:rPr lang="sk-SK" dirty="0"/>
              <a:t>. Brno: Etnologický ústav AV ČR, 2002, s. 91 – 104.</a:t>
            </a:r>
          </a:p>
          <a:p>
            <a:r>
              <a:rPr lang="cs-CZ" dirty="0"/>
              <a:t>Uhlíková, Lucie: </a:t>
            </a:r>
            <a:r>
              <a:rPr lang="cs-CZ" i="1" dirty="0"/>
              <a:t>Kulturní stereotypy v etnologii a v dalších společenských vědách</a:t>
            </a:r>
            <a:r>
              <a:rPr lang="cs-CZ" dirty="0"/>
              <a:t>. In: Kultura – společnost – tradice I. Praha: Etnologický ústav AV ČR, 2005, s. 9-34</a:t>
            </a:r>
            <a:r>
              <a:rPr lang="cs-CZ" dirty="0" smtClean="0"/>
              <a:t>.</a:t>
            </a:r>
          </a:p>
        </p:txBody>
      </p:sp>
    </p:spTree>
    <p:extLst>
      <p:ext uri="{BB962C8B-B14F-4D97-AF65-F5344CB8AC3E}">
        <p14:creationId xmlns:p14="http://schemas.microsoft.com/office/powerpoint/2010/main" val="160362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dirty="0" smtClean="0"/>
              <a:t>...je...</a:t>
            </a:r>
            <a:endParaRPr lang="sk-SK" dirty="0"/>
          </a:p>
        </p:txBody>
      </p:sp>
      <p:sp>
        <p:nvSpPr>
          <p:cNvPr id="3" name="Zástupný symbol obsahu 2"/>
          <p:cNvSpPr>
            <a:spLocks noGrp="1"/>
          </p:cNvSpPr>
          <p:nvPr>
            <p:ph idx="1"/>
          </p:nvPr>
        </p:nvSpPr>
        <p:spPr/>
        <p:txBody>
          <a:bodyPr>
            <a:normAutofit fontScale="85000" lnSpcReduction="20000"/>
          </a:bodyPr>
          <a:lstStyle/>
          <a:p>
            <a:pPr algn="just"/>
            <a:r>
              <a:rPr lang="sk-SK" dirty="0" smtClean="0"/>
              <a:t>... spoločne </a:t>
            </a:r>
            <a:r>
              <a:rPr lang="sk-SK" dirty="0" err="1" smtClean="0"/>
              <a:t>zdielaná</a:t>
            </a:r>
            <a:r>
              <a:rPr lang="sk-SK" dirty="0" smtClean="0"/>
              <a:t> reprezentácia minulosti, povedomie o minulosti. </a:t>
            </a:r>
          </a:p>
          <a:p>
            <a:pPr algn="just"/>
            <a:r>
              <a:rPr lang="sk-SK" b="1" dirty="0" err="1"/>
              <a:t>Maurice</a:t>
            </a:r>
            <a:r>
              <a:rPr lang="sk-SK" b="1" dirty="0"/>
              <a:t> </a:t>
            </a:r>
            <a:r>
              <a:rPr lang="sk-SK" b="1" dirty="0" err="1" smtClean="0"/>
              <a:t>Halbwachs</a:t>
            </a:r>
            <a:r>
              <a:rPr lang="sk-SK" b="1" dirty="0" smtClean="0"/>
              <a:t>: </a:t>
            </a:r>
            <a:r>
              <a:rPr lang="sk-SK" dirty="0" smtClean="0"/>
              <a:t>Kolektívna pamäť je pamäť jedinca ako súčasti skupiny, je teda tvorená spoločnou pamäťou jednotlivcov (na minulosť skupiny, na spoločne prežité). Po zaniknutí skupiny, alebo po vystúpení člena, stráca kolektívna pamäť integračnú funkciu (súvis s identitou). Jedinec môže disponovať viacerými kolektívnymi pamäťami. </a:t>
            </a:r>
            <a:endParaRPr lang="sk-SK" b="1" dirty="0"/>
          </a:p>
          <a:p>
            <a:pPr algn="just"/>
            <a:r>
              <a:rPr lang="sk-SK" b="1" dirty="0" smtClean="0"/>
              <a:t>Pozor: </a:t>
            </a:r>
            <a:r>
              <a:rPr lang="sk-SK" b="1" dirty="0" err="1" smtClean="0"/>
              <a:t>Halbwachsova</a:t>
            </a:r>
            <a:r>
              <a:rPr lang="sk-SK" b="1" dirty="0" smtClean="0"/>
              <a:t> terminológia je odlišná od tej, ktorú na prednáškach používame my, i keď sa obsahovo približujú, niekedy prelínajú!</a:t>
            </a:r>
            <a:endParaRPr lang="sk-SK" b="1" dirty="0"/>
          </a:p>
        </p:txBody>
      </p:sp>
    </p:spTree>
    <p:extLst>
      <p:ext uri="{BB962C8B-B14F-4D97-AF65-F5344CB8AC3E}">
        <p14:creationId xmlns:p14="http://schemas.microsoft.com/office/powerpoint/2010/main" val="1089081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dirty="0" smtClean="0"/>
              <a:t>Figúry spomínania (J. </a:t>
            </a:r>
            <a:r>
              <a:rPr lang="sk-SK" dirty="0" err="1" smtClean="0"/>
              <a:t>Assmann</a:t>
            </a:r>
            <a:r>
              <a:rPr lang="sk-SK" dirty="0" smtClean="0"/>
              <a:t>)</a:t>
            </a:r>
            <a:endParaRPr lang="sk-SK" dirty="0"/>
          </a:p>
        </p:txBody>
      </p:sp>
      <p:sp>
        <p:nvSpPr>
          <p:cNvPr id="3" name="Zástupný symbol obsahu 2"/>
          <p:cNvSpPr>
            <a:spLocks noGrp="1"/>
          </p:cNvSpPr>
          <p:nvPr>
            <p:ph idx="1"/>
          </p:nvPr>
        </p:nvSpPr>
        <p:spPr/>
        <p:txBody>
          <a:bodyPr>
            <a:normAutofit fontScale="92500" lnSpcReduction="10000"/>
          </a:bodyPr>
          <a:lstStyle/>
          <a:p>
            <a:pPr algn="just"/>
            <a:r>
              <a:rPr lang="sk-SK" dirty="0" smtClean="0"/>
              <a:t>Jednotlivé </a:t>
            </a:r>
            <a:r>
              <a:rPr lang="sk-SK" dirty="0"/>
              <a:t>ucelené časti minulosti (udalosti, osobnosti, ale tiež normy a hodnoty), ktoré získali charakter pojmu, symbolu, náuky. </a:t>
            </a:r>
            <a:endParaRPr lang="sk-SK" dirty="0" smtClean="0"/>
          </a:p>
          <a:p>
            <a:pPr algn="just"/>
            <a:r>
              <a:rPr lang="sk-SK" dirty="0" smtClean="0"/>
              <a:t>Stávajú sa predmetom spomínania, súčasťou kolektívnej historickej pamäte, tvorcom identity. </a:t>
            </a:r>
          </a:p>
          <a:p>
            <a:pPr algn="just"/>
            <a:r>
              <a:rPr lang="sk-SK" dirty="0" smtClean="0"/>
              <a:t>Viažu sa na:</a:t>
            </a:r>
          </a:p>
          <a:p>
            <a:pPr algn="just">
              <a:buFont typeface="Calibri" pitchFamily="34" charset="0"/>
              <a:buChar char="‐"/>
            </a:pPr>
            <a:r>
              <a:rPr lang="sk-SK" dirty="0" smtClean="0"/>
              <a:t>Čas</a:t>
            </a:r>
          </a:p>
          <a:p>
            <a:pPr algn="just">
              <a:buFont typeface="Calibri" pitchFamily="34" charset="0"/>
              <a:buChar char="‐"/>
            </a:pPr>
            <a:r>
              <a:rPr lang="sk-SK" dirty="0" smtClean="0"/>
              <a:t>Priestor</a:t>
            </a:r>
          </a:p>
          <a:p>
            <a:pPr algn="just">
              <a:buFont typeface="Calibri" pitchFamily="34" charset="0"/>
              <a:buChar char="‐"/>
            </a:pPr>
            <a:r>
              <a:rPr lang="sk-SK" dirty="0" smtClean="0"/>
              <a:t>Skupinu</a:t>
            </a:r>
          </a:p>
          <a:p>
            <a:pPr algn="just">
              <a:buFont typeface="Calibri" pitchFamily="34" charset="0"/>
              <a:buChar char="‐"/>
            </a:pPr>
            <a:endParaRPr lang="sk-SK" dirty="0"/>
          </a:p>
        </p:txBody>
      </p:sp>
    </p:spTree>
    <p:extLst>
      <p:ext uri="{BB962C8B-B14F-4D97-AF65-F5344CB8AC3E}">
        <p14:creationId xmlns:p14="http://schemas.microsoft.com/office/powerpoint/2010/main" val="21701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obsahu 4"/>
          <p:cNvSpPr>
            <a:spLocks noGrp="1"/>
          </p:cNvSpPr>
          <p:nvPr>
            <p:ph sz="half" idx="1"/>
          </p:nvPr>
        </p:nvSpPr>
        <p:spPr>
          <a:xfrm>
            <a:off x="457200" y="620688"/>
            <a:ext cx="4038600" cy="5505475"/>
          </a:xfrm>
        </p:spPr>
        <p:txBody>
          <a:bodyPr/>
          <a:lstStyle/>
          <a:p>
            <a:r>
              <a:rPr lang="sk-SK" dirty="0" smtClean="0"/>
              <a:t>ČAS</a:t>
            </a:r>
          </a:p>
          <a:p>
            <a:pPr>
              <a:buFont typeface="Calibri" pitchFamily="34" charset="0"/>
              <a:buChar char="−"/>
            </a:pPr>
            <a:r>
              <a:rPr lang="sk-SK" dirty="0" smtClean="0"/>
              <a:t>Fixovanie na jedinečnú udalosť v minulosti</a:t>
            </a:r>
          </a:p>
          <a:p>
            <a:pPr marL="0" indent="0">
              <a:buNone/>
            </a:pPr>
            <a:r>
              <a:rPr lang="sk-SK" dirty="0" smtClean="0"/>
              <a:t>a/alebo</a:t>
            </a:r>
          </a:p>
          <a:p>
            <a:pPr>
              <a:buFont typeface="Calibri" pitchFamily="34" charset="0"/>
              <a:buChar char="−"/>
            </a:pPr>
            <a:r>
              <a:rPr lang="sk-SK" dirty="0" smtClean="0"/>
              <a:t>Periodické spomínanie a pripomínanie</a:t>
            </a:r>
            <a:endParaRPr lang="sk-SK" dirty="0"/>
          </a:p>
        </p:txBody>
      </p:sp>
      <p:sp>
        <p:nvSpPr>
          <p:cNvPr id="6" name="Zástupný symbol obsahu 5"/>
          <p:cNvSpPr>
            <a:spLocks noGrp="1"/>
          </p:cNvSpPr>
          <p:nvPr>
            <p:ph sz="half" idx="2"/>
          </p:nvPr>
        </p:nvSpPr>
        <p:spPr>
          <a:xfrm>
            <a:off x="4648200" y="620688"/>
            <a:ext cx="4038600" cy="5505475"/>
          </a:xfrm>
        </p:spPr>
        <p:txBody>
          <a:bodyPr/>
          <a:lstStyle/>
          <a:p>
            <a:r>
              <a:rPr lang="sk-SK" dirty="0" smtClean="0"/>
              <a:t>PRIESTOR</a:t>
            </a:r>
          </a:p>
          <a:p>
            <a:pPr>
              <a:buFont typeface="Calibri" pitchFamily="34" charset="0"/>
              <a:buChar char="−"/>
            </a:pPr>
            <a:r>
              <a:rPr lang="sk-SK" dirty="0" smtClean="0"/>
              <a:t>Konkrétny priestor spojený so spomienkou (od rodného domu, po krajinu pôvodu)</a:t>
            </a:r>
          </a:p>
          <a:p>
            <a:pPr>
              <a:buFont typeface="Calibri" pitchFamily="34" charset="0"/>
              <a:buChar char="−"/>
            </a:pPr>
            <a:r>
              <a:rPr lang="sk-SK" dirty="0" smtClean="0"/>
              <a:t>Silná identifikačná zložka</a:t>
            </a:r>
            <a:endParaRPr lang="sk-SK" dirty="0"/>
          </a:p>
        </p:txBody>
      </p:sp>
      <p:sp>
        <p:nvSpPr>
          <p:cNvPr id="8" name="Obdĺžnik 7"/>
          <p:cNvSpPr/>
          <p:nvPr/>
        </p:nvSpPr>
        <p:spPr>
          <a:xfrm>
            <a:off x="539552" y="5934041"/>
            <a:ext cx="3433561" cy="646331"/>
          </a:xfrm>
          <a:prstGeom prst="rect">
            <a:avLst/>
          </a:prstGeom>
        </p:spPr>
        <p:txBody>
          <a:bodyPr wrap="square">
            <a:spAutoFit/>
          </a:bodyPr>
          <a:lstStyle/>
          <a:p>
            <a:r>
              <a:rPr lang="sk-SK" dirty="0" err="1" smtClean="0"/>
              <a:t>Foto</a:t>
            </a:r>
            <a:r>
              <a:rPr lang="sk-SK" dirty="0" smtClean="0"/>
              <a:t>: T. </a:t>
            </a:r>
            <a:r>
              <a:rPr lang="sk-SK" dirty="0" err="1" smtClean="0"/>
              <a:t>Petruš</a:t>
            </a:r>
            <a:r>
              <a:rPr lang="sk-SK" dirty="0" smtClean="0"/>
              <a:t>, čas. </a:t>
            </a:r>
            <a:r>
              <a:rPr lang="sk-SK" dirty="0" err="1" smtClean="0"/>
              <a:t>Forum</a:t>
            </a:r>
            <a:r>
              <a:rPr lang="sk-SK" dirty="0" smtClean="0"/>
              <a:t>, UK Praha</a:t>
            </a:r>
            <a:endParaRPr lang="sk-SK" dirty="0"/>
          </a:p>
        </p:txBody>
      </p:sp>
    </p:spTree>
    <p:extLst>
      <p:ext uri="{BB962C8B-B14F-4D97-AF65-F5344CB8AC3E}">
        <p14:creationId xmlns:p14="http://schemas.microsoft.com/office/powerpoint/2010/main" val="1357040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pPr algn="just"/>
            <a:r>
              <a:rPr lang="sk-SK" dirty="0" smtClean="0"/>
              <a:t>Skupina – kolektívna </a:t>
            </a:r>
            <a:r>
              <a:rPr lang="sk-SK" dirty="0" err="1" smtClean="0"/>
              <a:t>hist</a:t>
            </a:r>
            <a:r>
              <a:rPr lang="sk-SK" dirty="0" smtClean="0"/>
              <a:t>. pamäť sa vzťahuje vždy aj ku konkrétnej skupine, s ktorou sa nositeľ identifikuje, alebo na základe, ktorej sa jej členovia „rozpoznávajú“</a:t>
            </a:r>
          </a:p>
        </p:txBody>
      </p:sp>
    </p:spTree>
    <p:extLst>
      <p:ext uri="{BB962C8B-B14F-4D97-AF65-F5344CB8AC3E}">
        <p14:creationId xmlns:p14="http://schemas.microsoft.com/office/powerpoint/2010/main" val="2648343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78316" y="260648"/>
            <a:ext cx="442392" cy="504056"/>
          </a:xfrm>
        </p:spPr>
        <p:txBody>
          <a:bodyPr>
            <a:normAutofit fontScale="90000"/>
          </a:bodyPr>
          <a:lstStyle/>
          <a:p>
            <a:r>
              <a:rPr lang="sk-SK" dirty="0" smtClean="0"/>
              <a:t> </a:t>
            </a:r>
            <a:endParaRPr lang="sk-SK" dirty="0"/>
          </a:p>
        </p:txBody>
      </p:sp>
      <p:sp>
        <p:nvSpPr>
          <p:cNvPr id="3" name="Zástupný symbol obsahu 2"/>
          <p:cNvSpPr>
            <a:spLocks noGrp="1"/>
          </p:cNvSpPr>
          <p:nvPr>
            <p:ph idx="1"/>
          </p:nvPr>
        </p:nvSpPr>
        <p:spPr>
          <a:xfrm>
            <a:off x="467544" y="559221"/>
            <a:ext cx="8229600" cy="4525963"/>
          </a:xfrm>
        </p:spPr>
        <p:txBody>
          <a:bodyPr/>
          <a:lstStyle/>
          <a:p>
            <a:r>
              <a:rPr lang="sk-SK" dirty="0" err="1"/>
              <a:t>Rekonštruktivita</a:t>
            </a:r>
            <a:r>
              <a:rPr lang="sk-SK" dirty="0"/>
              <a:t> kolektívnej historickej </a:t>
            </a:r>
            <a:r>
              <a:rPr lang="sk-SK" dirty="0" smtClean="0"/>
              <a:t>pamäte</a:t>
            </a:r>
          </a:p>
          <a:p>
            <a:pPr lvl="1" algn="just"/>
            <a:r>
              <a:rPr lang="sk-SK" dirty="0" smtClean="0"/>
              <a:t>História sa spätne rekonštruuje – znovu vytvára - na základe dostupných prameňov. Čím hlbšie sa do minulosti ide, tým je (objektívnejšia) rekonštrukcia komplikovanejšia. </a:t>
            </a:r>
          </a:p>
          <a:p>
            <a:pPr lvl="1" algn="just"/>
            <a:r>
              <a:rPr lang="sk-SK" dirty="0" smtClean="0"/>
              <a:t>Rekonštrukcia na základe výpovedí priamych účastníkov (individuálna historická pamäť)</a:t>
            </a:r>
            <a:endParaRPr lang="sk-SK" dirty="0"/>
          </a:p>
          <a:p>
            <a:pPr marL="0" indent="0">
              <a:buNone/>
            </a:pPr>
            <a:endParaRPr lang="sk-SK" dirty="0"/>
          </a:p>
        </p:txBody>
      </p:sp>
    </p:spTree>
    <p:extLst>
      <p:ext uri="{BB962C8B-B14F-4D97-AF65-F5344CB8AC3E}">
        <p14:creationId xmlns:p14="http://schemas.microsoft.com/office/powerpoint/2010/main" val="85558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Tradičný folklór a figúry spomínania </a:t>
            </a:r>
            <a:endParaRPr lang="sk-SK" dirty="0"/>
          </a:p>
        </p:txBody>
      </p:sp>
      <p:sp>
        <p:nvSpPr>
          <p:cNvPr id="3" name="Zástupný symbol obsahu 2"/>
          <p:cNvSpPr>
            <a:spLocks noGrp="1"/>
          </p:cNvSpPr>
          <p:nvPr>
            <p:ph idx="1"/>
          </p:nvPr>
        </p:nvSpPr>
        <p:spPr>
          <a:xfrm>
            <a:off x="467544" y="1556792"/>
            <a:ext cx="8291264" cy="5184576"/>
          </a:xfrm>
        </p:spPr>
        <p:txBody>
          <a:bodyPr>
            <a:normAutofit fontScale="85000" lnSpcReduction="20000"/>
          </a:bodyPr>
          <a:lstStyle/>
          <a:p>
            <a:r>
              <a:rPr lang="sk-SK" dirty="0" smtClean="0"/>
              <a:t>Čas – pracuje sa s tradičným materiálom, ktorý bol autentický pre určité obdobie, a/alebo bol súčasťou výročných cyklov (rodinného, cirkevného, hospodárskeho) – sviatkov, ktoré sa pravidelne opakovali.</a:t>
            </a:r>
          </a:p>
          <a:p>
            <a:r>
              <a:rPr lang="sk-SK" dirty="0" smtClean="0"/>
              <a:t>Priestor – od regionálnych špecifík, cez svätý kút v domoch, obchádzanie polí, po </a:t>
            </a:r>
            <a:r>
              <a:rPr lang="sk-SK" dirty="0" err="1" smtClean="0"/>
              <a:t>pútne</a:t>
            </a:r>
            <a:r>
              <a:rPr lang="sk-SK" dirty="0" smtClean="0"/>
              <a:t> miesta.</a:t>
            </a:r>
          </a:p>
          <a:p>
            <a:r>
              <a:rPr lang="sk-SK" dirty="0" smtClean="0"/>
              <a:t>Skupina – nositelia rovnakého</a:t>
            </a:r>
          </a:p>
          <a:p>
            <a:r>
              <a:rPr lang="sk-SK" dirty="0" smtClean="0"/>
              <a:t>Rekonštrukcia – </a:t>
            </a:r>
            <a:r>
              <a:rPr lang="sk-SK" dirty="0" err="1" smtClean="0"/>
              <a:t>folklorizmus</a:t>
            </a:r>
            <a:r>
              <a:rPr lang="sk-SK" dirty="0" smtClean="0"/>
              <a:t> - pódiové prevedenie tradičných javov</a:t>
            </a:r>
          </a:p>
          <a:p>
            <a:endParaRPr lang="sk-SK" dirty="0"/>
          </a:p>
          <a:p>
            <a:pPr marL="0" indent="0">
              <a:buNone/>
            </a:pPr>
            <a:r>
              <a:rPr lang="sk-SK" dirty="0" smtClean="0"/>
              <a:t>(Platí i pre v súčasnosti obľúbené rekonštrukcie bojov, korunovácií </a:t>
            </a:r>
            <a:r>
              <a:rPr lang="sk-SK" dirty="0" err="1" smtClean="0"/>
              <a:t>etc</a:t>
            </a:r>
            <a:r>
              <a:rPr lang="sk-SK" dirty="0" smtClean="0"/>
              <a:t>.)</a:t>
            </a:r>
            <a:endParaRPr lang="sk-SK" dirty="0"/>
          </a:p>
        </p:txBody>
      </p:sp>
    </p:spTree>
    <p:extLst>
      <p:ext uri="{BB962C8B-B14F-4D97-AF65-F5344CB8AC3E}">
        <p14:creationId xmlns:p14="http://schemas.microsoft.com/office/powerpoint/2010/main" val="2447358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smtClean="0"/>
              <a:t>Nositeľmi sú ...</a:t>
            </a:r>
            <a:endParaRPr lang="sk-SK" dirty="0"/>
          </a:p>
        </p:txBody>
      </p:sp>
      <p:sp>
        <p:nvSpPr>
          <p:cNvPr id="3" name="Zástupný symbol obsahu 2"/>
          <p:cNvSpPr>
            <a:spLocks noGrp="1"/>
          </p:cNvSpPr>
          <p:nvPr>
            <p:ph idx="1"/>
          </p:nvPr>
        </p:nvSpPr>
        <p:spPr/>
        <p:txBody>
          <a:bodyPr/>
          <a:lstStyle/>
          <a:p>
            <a:r>
              <a:rPr lang="sk-SK" dirty="0" smtClean="0"/>
              <a:t>... sociálne </a:t>
            </a:r>
            <a:r>
              <a:rPr lang="sk-SK" dirty="0"/>
              <a:t>skupiny a </a:t>
            </a:r>
            <a:r>
              <a:rPr lang="sk-SK" dirty="0" smtClean="0"/>
              <a:t>jednotlivci, ktorí ich tvoria</a:t>
            </a:r>
          </a:p>
          <a:p>
            <a:r>
              <a:rPr lang="sk-SK" dirty="0" smtClean="0"/>
              <a:t>Stavia na:</a:t>
            </a:r>
          </a:p>
          <a:p>
            <a:pPr>
              <a:buFont typeface="Calibri" pitchFamily="34" charset="0"/>
              <a:buChar char="‒"/>
            </a:pPr>
            <a:r>
              <a:rPr lang="sk-SK" dirty="0" smtClean="0"/>
              <a:t>vzájomnej komunikácii</a:t>
            </a:r>
          </a:p>
          <a:p>
            <a:pPr>
              <a:buFont typeface="Calibri" pitchFamily="34" charset="0"/>
              <a:buChar char="‒"/>
            </a:pPr>
            <a:r>
              <a:rPr lang="sk-SK" dirty="0"/>
              <a:t>p</a:t>
            </a:r>
            <a:r>
              <a:rPr lang="sk-SK" dirty="0" smtClean="0"/>
              <a:t>ovedomí o prináležitosti k rovnakej skupine</a:t>
            </a:r>
          </a:p>
          <a:p>
            <a:pPr>
              <a:buFont typeface="Calibri" pitchFamily="34" charset="0"/>
              <a:buChar char="‒"/>
            </a:pPr>
            <a:r>
              <a:rPr lang="sk-SK" dirty="0"/>
              <a:t>d</a:t>
            </a:r>
            <a:r>
              <a:rPr lang="sk-SK" dirty="0" smtClean="0"/>
              <a:t>ôvere a pozitívnych emóciách</a:t>
            </a:r>
          </a:p>
          <a:p>
            <a:pPr>
              <a:buFont typeface="Calibri" pitchFamily="34" charset="0"/>
              <a:buChar char="‒"/>
            </a:pPr>
            <a:r>
              <a:rPr lang="sk-SK" dirty="0"/>
              <a:t>č</a:t>
            </a:r>
            <a:r>
              <a:rPr lang="sk-SK" dirty="0" smtClean="0"/>
              <a:t>lenovia majú spoločný základ </a:t>
            </a:r>
            <a:r>
              <a:rPr lang="sk-SK" dirty="0" err="1" smtClean="0"/>
              <a:t>hist</a:t>
            </a:r>
            <a:r>
              <a:rPr lang="sk-SK" dirty="0" smtClean="0"/>
              <a:t>. pamäte</a:t>
            </a:r>
          </a:p>
          <a:p>
            <a:pPr>
              <a:buFont typeface="Calibri" pitchFamily="34" charset="0"/>
              <a:buChar char="‒"/>
            </a:pPr>
            <a:endParaRPr lang="sk-SK" dirty="0" smtClean="0"/>
          </a:p>
          <a:p>
            <a:pPr>
              <a:buFont typeface="Calibri" pitchFamily="34" charset="0"/>
              <a:buChar char="‒"/>
            </a:pPr>
            <a:endParaRPr lang="sk-SK" dirty="0" smtClean="0"/>
          </a:p>
          <a:p>
            <a:endParaRPr lang="sk-SK" dirty="0"/>
          </a:p>
        </p:txBody>
      </p:sp>
    </p:spTree>
    <p:extLst>
      <p:ext uri="{BB962C8B-B14F-4D97-AF65-F5344CB8AC3E}">
        <p14:creationId xmlns:p14="http://schemas.microsoft.com/office/powerpoint/2010/main" val="3318202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0375" y="764704"/>
            <a:ext cx="8229600" cy="1143000"/>
          </a:xfrm>
        </p:spPr>
        <p:txBody>
          <a:bodyPr>
            <a:noAutofit/>
          </a:bodyPr>
          <a:lstStyle/>
          <a:p>
            <a:r>
              <a:rPr lang="sk-SK" sz="3800" dirty="0" smtClean="0"/>
              <a:t>Hľadanie kolektívnej historickej pamäte</a:t>
            </a:r>
            <a:endParaRPr lang="sk-SK" sz="3000" dirty="0"/>
          </a:p>
        </p:txBody>
      </p:sp>
      <p:sp>
        <p:nvSpPr>
          <p:cNvPr id="3" name="Zástupný symbol obsahu 2"/>
          <p:cNvSpPr>
            <a:spLocks noGrp="1"/>
          </p:cNvSpPr>
          <p:nvPr>
            <p:ph idx="1"/>
          </p:nvPr>
        </p:nvSpPr>
        <p:spPr>
          <a:xfrm>
            <a:off x="468139" y="2195601"/>
            <a:ext cx="8229600" cy="4525963"/>
          </a:xfrm>
        </p:spPr>
        <p:txBody>
          <a:bodyPr/>
          <a:lstStyle/>
          <a:p>
            <a:pPr algn="just"/>
            <a:r>
              <a:rPr lang="sk-SK" dirty="0" smtClean="0"/>
              <a:t>Súčasnosť je výsledkom minulosti, minulosť je teda súčasťou našej každodennosti v prítomnosti </a:t>
            </a:r>
          </a:p>
          <a:p>
            <a:endParaRPr lang="sk-SK" dirty="0"/>
          </a:p>
          <a:p>
            <a:endParaRPr lang="sk-SK" dirty="0" smtClean="0"/>
          </a:p>
          <a:p>
            <a:pPr marL="0" indent="0">
              <a:buNone/>
            </a:pPr>
            <a:endParaRPr lang="sk-SK" dirty="0" smtClean="0"/>
          </a:p>
          <a:p>
            <a:pPr marL="0" indent="0">
              <a:buNone/>
            </a:pPr>
            <a:endParaRPr lang="sk-SK" dirty="0" smtClean="0"/>
          </a:p>
          <a:p>
            <a:pPr marL="0" indent="0">
              <a:buNone/>
            </a:pPr>
            <a:r>
              <a:rPr lang="sk-SK" sz="2400" dirty="0" smtClean="0"/>
              <a:t>Takže dá sa povedať všade...</a:t>
            </a:r>
          </a:p>
          <a:p>
            <a:pPr marL="0" indent="0">
              <a:buNone/>
            </a:pPr>
            <a:endParaRPr lang="sk-SK" dirty="0"/>
          </a:p>
        </p:txBody>
      </p:sp>
      <p:sp>
        <p:nvSpPr>
          <p:cNvPr id="5" name="AutoShape 4" descr="https://encrypted-tbn3.gstatic.com/images?q=tbn:ANd9GcReeucOjdo5kGyONVRmLwlFpYyYkpnzuz9TeFw24-Hn0zcev_yTI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Tree>
    <p:extLst>
      <p:ext uri="{BB962C8B-B14F-4D97-AF65-F5344CB8AC3E}">
        <p14:creationId xmlns:p14="http://schemas.microsoft.com/office/powerpoint/2010/main" val="3314690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1595</TotalTime>
  <Words>938</Words>
  <Application>Microsoft Office PowerPoint</Application>
  <PresentationFormat>Prezentácia na obrazovke (4:3)</PresentationFormat>
  <Paragraphs>101</Paragraphs>
  <Slides>19</Slides>
  <Notes>0</Notes>
  <HiddenSlides>0</HiddenSlides>
  <MMClips>0</MMClips>
  <ScaleCrop>false</ScaleCrop>
  <HeadingPairs>
    <vt:vector size="4" baseType="variant">
      <vt:variant>
        <vt:lpstr>Motív</vt:lpstr>
      </vt:variant>
      <vt:variant>
        <vt:i4>1</vt:i4>
      </vt:variant>
      <vt:variant>
        <vt:lpstr>Nadpisy snímok</vt:lpstr>
      </vt:variant>
      <vt:variant>
        <vt:i4>19</vt:i4>
      </vt:variant>
    </vt:vector>
  </HeadingPairs>
  <TitlesOfParts>
    <vt:vector size="20" baseType="lpstr">
      <vt:lpstr>Motív Office</vt:lpstr>
      <vt:lpstr>Kolektívna historická pamäť...</vt:lpstr>
      <vt:lpstr>...je...</vt:lpstr>
      <vt:lpstr>Figúry spomínania (J. Assmann)</vt:lpstr>
      <vt:lpstr>Prezentácia programu PowerPoint</vt:lpstr>
      <vt:lpstr>Prezentácia programu PowerPoint</vt:lpstr>
      <vt:lpstr> </vt:lpstr>
      <vt:lpstr>Tradičný folklór a figúry spomínania </vt:lpstr>
      <vt:lpstr>Nositeľmi sú ...</vt:lpstr>
      <vt:lpstr>Hľadanie kolektívnej historickej pamäte</vt:lpstr>
      <vt:lpstr>Prezentácia programu PowerPoint</vt:lpstr>
      <vt:lpstr> </vt:lpstr>
      <vt:lpstr>Prezentácia programu PowerPoint</vt:lpstr>
      <vt:lpstr>Prezentácia programu PowerPoint</vt:lpstr>
      <vt:lpstr>Kolektívna historická pamäť v slovesnom folklóre</vt:lpstr>
      <vt:lpstr>Štylizuje:</vt:lpstr>
      <vt:lpstr>Tradičné vs. súčasné </vt:lpstr>
      <vt:lpstr> Paralely </vt:lpstr>
      <vt:lpstr>Mentálne obrazy a stereotypy</vt:lpstr>
      <vt:lpstr>Literatúra: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Kolektívna historická pamäť</dc:title>
  <dc:creator>EŠ</dc:creator>
  <cp:lastModifiedBy>EŠ</cp:lastModifiedBy>
  <cp:revision>94</cp:revision>
  <dcterms:created xsi:type="dcterms:W3CDTF">2013-01-17T11:46:05Z</dcterms:created>
  <dcterms:modified xsi:type="dcterms:W3CDTF">2013-03-28T12:52:09Z</dcterms:modified>
</cp:coreProperties>
</file>