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70" r:id="rId13"/>
    <p:sldId id="268" r:id="rId14"/>
    <p:sldId id="269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A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AD23">
            <a:alpha val="9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18. 5. 2013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Test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noFill/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sk-SK" b="1" dirty="0" smtClean="0"/>
              <a:t>29.5. </a:t>
            </a:r>
            <a:r>
              <a:rPr lang="sk-SK" dirty="0" smtClean="0"/>
              <a:t>(streda) – </a:t>
            </a:r>
            <a:r>
              <a:rPr lang="sk-SK" b="1" dirty="0" smtClean="0"/>
              <a:t>11.40</a:t>
            </a:r>
            <a:endParaRPr lang="sk-SK" b="1" dirty="0" smtClean="0"/>
          </a:p>
          <a:p>
            <a:pPr marL="0" indent="0">
              <a:buNone/>
            </a:pPr>
            <a:r>
              <a:rPr lang="sk-SK" dirty="0" smtClean="0"/>
              <a:t>(</a:t>
            </a:r>
            <a:r>
              <a:rPr lang="sk-SK" b="1" dirty="0" smtClean="0"/>
              <a:t>28.5. </a:t>
            </a:r>
            <a:r>
              <a:rPr lang="sk-SK" dirty="0" smtClean="0"/>
              <a:t>– posledný deň na odovzdanie písomného zadania)</a:t>
            </a:r>
          </a:p>
          <a:p>
            <a:endParaRPr lang="sk-SK" dirty="0"/>
          </a:p>
          <a:p>
            <a:r>
              <a:rPr lang="sk-SK" b="1" dirty="0" smtClean="0"/>
              <a:t>11.6. </a:t>
            </a:r>
            <a:r>
              <a:rPr lang="sk-SK" dirty="0" smtClean="0"/>
              <a:t>(utorok) – </a:t>
            </a:r>
            <a:r>
              <a:rPr lang="sk-SK" b="1" dirty="0" smtClean="0"/>
              <a:t>14:10</a:t>
            </a:r>
          </a:p>
          <a:p>
            <a:pPr marL="0" indent="0">
              <a:buNone/>
            </a:pPr>
            <a:r>
              <a:rPr lang="sk-SK" dirty="0" smtClean="0"/>
              <a:t>(</a:t>
            </a:r>
            <a:r>
              <a:rPr lang="sk-SK" b="1" dirty="0" smtClean="0"/>
              <a:t>10.6. </a:t>
            </a:r>
            <a:r>
              <a:rPr lang="sk-SK" dirty="0"/>
              <a:t>– posledný deň na odovzdanie písomného zadania)</a:t>
            </a:r>
          </a:p>
          <a:p>
            <a:pPr marL="0" indent="0">
              <a:buNone/>
            </a:pPr>
            <a:endParaRPr lang="sk-SK" b="1" dirty="0"/>
          </a:p>
          <a:p>
            <a:r>
              <a:rPr lang="sk-SK" b="1" dirty="0" smtClean="0"/>
              <a:t>24.6</a:t>
            </a:r>
            <a:r>
              <a:rPr lang="sk-SK" b="1" dirty="0" smtClean="0"/>
              <a:t>. </a:t>
            </a:r>
            <a:r>
              <a:rPr lang="sk-SK" dirty="0" smtClean="0"/>
              <a:t>(pondelok) - </a:t>
            </a:r>
            <a:r>
              <a:rPr lang="sk-SK" b="1" dirty="0" smtClean="0"/>
              <a:t>12:30</a:t>
            </a:r>
          </a:p>
          <a:p>
            <a:pPr marL="0" indent="0">
              <a:buNone/>
            </a:pPr>
            <a:r>
              <a:rPr lang="sk-SK" dirty="0" smtClean="0"/>
              <a:t>(</a:t>
            </a:r>
            <a:r>
              <a:rPr lang="sk-SK" b="1" dirty="0" smtClean="0"/>
              <a:t>23.6</a:t>
            </a:r>
            <a:r>
              <a:rPr lang="sk-SK" b="1" dirty="0"/>
              <a:t>. </a:t>
            </a:r>
            <a:r>
              <a:rPr lang="sk-SK" dirty="0"/>
              <a:t>– posledný deň na odovzdanie písomného zadania)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1339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Poznáte kráľa starých Slovákov?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32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sk-SK" dirty="0" smtClean="0"/>
              <a:t>A iné...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2708920"/>
            <a:ext cx="8291264" cy="1800200"/>
          </a:xfrm>
        </p:spPr>
        <p:txBody>
          <a:bodyPr>
            <a:normAutofit/>
          </a:bodyPr>
          <a:lstStyle/>
          <a:p>
            <a:r>
              <a:rPr lang="sk-SK" sz="2500" dirty="0" smtClean="0"/>
              <a:t>Socializmus a ľudová kultúra</a:t>
            </a:r>
            <a:endParaRPr lang="sk-SK" sz="2500" dirty="0"/>
          </a:p>
          <a:p>
            <a:r>
              <a:rPr lang="sk-SK" sz="2500" dirty="0" smtClean="0"/>
              <a:t>Porevolučný nacionalizmus v slovenskej politike</a:t>
            </a:r>
            <a:endParaRPr lang="sk-SK" sz="2500" dirty="0"/>
          </a:p>
          <a:p>
            <a:r>
              <a:rPr lang="sk-SK" sz="2500" dirty="0" smtClean="0"/>
              <a:t>Literárny </a:t>
            </a:r>
            <a:r>
              <a:rPr lang="sk-SK" sz="2500" dirty="0" err="1" smtClean="0"/>
              <a:t>folklórizmus</a:t>
            </a:r>
            <a:r>
              <a:rPr lang="sk-SK" sz="2500" dirty="0" smtClean="0"/>
              <a:t>, povesti a škola</a:t>
            </a:r>
            <a:endParaRPr lang="sk-SK" sz="2500" dirty="0"/>
          </a:p>
        </p:txBody>
      </p:sp>
    </p:spTree>
    <p:extLst>
      <p:ext uri="{BB962C8B-B14F-4D97-AF65-F5344CB8AC3E}">
        <p14:creationId xmlns:p14="http://schemas.microsoft.com/office/powerpoint/2010/main" val="34358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Po zmene režimov a ideológií dochádza i k revitalizácii historickej pamäte pod taktovkou novej moci.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Zapĺňajú sa prázdne miesta, vyzdvihujú sa obchádzané osobnosti a udalosti, zabúdajú sa pred tým presadzované.</a:t>
            </a:r>
          </a:p>
        </p:txBody>
      </p:sp>
    </p:spTree>
    <p:extLst>
      <p:ext uri="{BB962C8B-B14F-4D97-AF65-F5344CB8AC3E}">
        <p14:creationId xmlns:p14="http://schemas.microsoft.com/office/powerpoint/2010/main" val="105264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Miesta pamäti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sk-SK" dirty="0" smtClean="0"/>
              <a:t>P. </a:t>
            </a:r>
            <a:r>
              <a:rPr lang="sk-SK" dirty="0" err="1" smtClean="0"/>
              <a:t>Norra</a:t>
            </a:r>
            <a:r>
              <a:rPr lang="sk-SK" dirty="0" smtClean="0"/>
              <a:t>:</a:t>
            </a:r>
          </a:p>
          <a:p>
            <a:pPr lvl="1"/>
            <a:r>
              <a:rPr lang="sk-SK" dirty="0"/>
              <a:t> </a:t>
            </a:r>
            <a:r>
              <a:rPr lang="sk-SK" dirty="0" smtClean="0"/>
              <a:t>projekt miesta pamäti</a:t>
            </a:r>
          </a:p>
          <a:p>
            <a:pPr lvl="1"/>
            <a:r>
              <a:rPr lang="sk-SK" dirty="0" smtClean="0"/>
              <a:t>Pamäť ako prirodzená súčasť, história ako nástroj uchopenia miznúcej pamäte</a:t>
            </a:r>
          </a:p>
          <a:p>
            <a:pPr lvl="1"/>
            <a:r>
              <a:rPr lang="sk-SK" dirty="0" smtClean="0"/>
              <a:t>Miesta pamäte – konkrétne i abstraktné, fixovanie miznúcej pamäte</a:t>
            </a:r>
          </a:p>
          <a:p>
            <a:pPr lvl="1"/>
            <a:endParaRPr lang="sk-SK" dirty="0"/>
          </a:p>
          <a:p>
            <a:pPr marL="0" indent="0">
              <a:buNone/>
            </a:pPr>
            <a:r>
              <a:rPr lang="sk-SK" dirty="0" smtClean="0"/>
              <a:t>Kolektívna pamäť ovplyvniteľná mocou práve cez manipuláciu s miestami pamäte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7045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800" b="1" dirty="0" smtClean="0"/>
              <a:t>Ďakujem za pozornosť a úspešné skúškové.</a:t>
            </a:r>
            <a:endParaRPr lang="sk-SK" sz="3800" b="1" dirty="0"/>
          </a:p>
          <a:p>
            <a:pPr marL="0" indent="0" algn="ctr">
              <a:buNone/>
            </a:pPr>
            <a:endParaRPr lang="sk-SK" b="1" dirty="0" smtClean="0"/>
          </a:p>
          <a:p>
            <a:pPr marL="0" indent="0" algn="ctr">
              <a:buNone/>
            </a:pPr>
            <a:endParaRPr lang="sk-SK" b="1" dirty="0"/>
          </a:p>
          <a:p>
            <a:pPr marL="0" indent="0" algn="ctr">
              <a:buNone/>
            </a:pPr>
            <a:endParaRPr lang="sk-SK" b="1" dirty="0" smtClean="0"/>
          </a:p>
          <a:p>
            <a:pPr marL="0" indent="0">
              <a:buNone/>
            </a:pPr>
            <a:r>
              <a:rPr lang="sk-SK" dirty="0" smtClean="0"/>
              <a:t>Na záver:</a:t>
            </a:r>
          </a:p>
          <a:p>
            <a:pPr marL="0" indent="0" algn="ctr">
              <a:buNone/>
            </a:pPr>
            <a:r>
              <a:rPr lang="sk-SK" b="1" dirty="0" smtClean="0"/>
              <a:t>Samo Trnka, Lukáš </a:t>
            </a:r>
            <a:r>
              <a:rPr lang="sk-SK" b="1" dirty="0" err="1" smtClean="0"/>
              <a:t>Kodoň</a:t>
            </a:r>
            <a:r>
              <a:rPr lang="sk-SK" b="1" dirty="0" smtClean="0"/>
              <a:t> a ich Nová vlastiveda</a:t>
            </a:r>
          </a:p>
          <a:p>
            <a:pPr marL="0" indent="0" algn="ctr">
              <a:buNone/>
            </a:pPr>
            <a:r>
              <a:rPr lang="sk-SK" sz="1600" dirty="0"/>
              <a:t>http://tv.sme.sk/v/22917/ktory-velkomoravsky-panovnik-bol-najvacsi-hnup.html</a:t>
            </a:r>
          </a:p>
        </p:txBody>
      </p:sp>
    </p:spTree>
    <p:extLst>
      <p:ext uri="{BB962C8B-B14F-4D97-AF65-F5344CB8AC3E}">
        <p14:creationId xmlns:p14="http://schemas.microsoft.com/office/powerpoint/2010/main" val="11228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Pamäť a moc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106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Úvod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sk-SK" dirty="0" err="1" smtClean="0"/>
              <a:t>Pierre</a:t>
            </a:r>
            <a:r>
              <a:rPr lang="sk-SK" dirty="0" smtClean="0"/>
              <a:t> Nora – francúzsky historik</a:t>
            </a:r>
          </a:p>
          <a:p>
            <a:pPr lvl="1"/>
            <a:r>
              <a:rPr lang="sk-SK" dirty="0" smtClean="0"/>
              <a:t>Pamäť </a:t>
            </a:r>
            <a:r>
              <a:rPr lang="sk-SK" dirty="0" err="1" smtClean="0"/>
              <a:t>vs</a:t>
            </a:r>
            <a:r>
              <a:rPr lang="sk-SK" dirty="0" smtClean="0"/>
              <a:t>. história</a:t>
            </a:r>
          </a:p>
          <a:p>
            <a:pPr lvl="1"/>
            <a:r>
              <a:rPr lang="sk-SK" dirty="0" smtClean="0"/>
              <a:t>Históriu chápe ako konflikt interpretácií</a:t>
            </a:r>
          </a:p>
          <a:p>
            <a:pPr lvl="1"/>
            <a:r>
              <a:rPr lang="sk-SK" dirty="0" smtClean="0"/>
              <a:t>Ráta s využitím minulosti ako nástroju politickej moci</a:t>
            </a:r>
          </a:p>
          <a:p>
            <a:r>
              <a:rPr lang="sk-SK" dirty="0" smtClean="0"/>
              <a:t>Psychologické aspekty – emocionálne prežívanie ako reakcia jedinca/skupiny na minulosť sa stáva nástrojom moci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8371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sk-SK" dirty="0" smtClean="0"/>
              <a:t>Písmo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328592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Písmo ako argument civilizačnej prevahy</a:t>
            </a:r>
          </a:p>
          <a:p>
            <a:r>
              <a:rPr lang="sk-SK" dirty="0" smtClean="0"/>
              <a:t>Historické </a:t>
            </a:r>
            <a:r>
              <a:rPr lang="sk-SK" dirty="0" err="1" smtClean="0"/>
              <a:t>vs</a:t>
            </a:r>
            <a:r>
              <a:rPr lang="sk-SK" dirty="0" smtClean="0"/>
              <a:t>. ahistorické národy (písmo </a:t>
            </a:r>
            <a:r>
              <a:rPr lang="sk-SK" dirty="0" err="1" smtClean="0"/>
              <a:t>vs</a:t>
            </a:r>
            <a:r>
              <a:rPr lang="sk-SK" dirty="0" smtClean="0"/>
              <a:t>. ústne podanie)</a:t>
            </a:r>
          </a:p>
          <a:p>
            <a:r>
              <a:rPr lang="sk-SK" dirty="0" smtClean="0"/>
              <a:t>Náboženstvá knihy </a:t>
            </a:r>
            <a:r>
              <a:rPr lang="sk-SK" dirty="0" err="1" smtClean="0"/>
              <a:t>vs</a:t>
            </a:r>
            <a:r>
              <a:rPr lang="sk-SK" dirty="0" smtClean="0"/>
              <a:t>. náb. slova</a:t>
            </a:r>
          </a:p>
          <a:p>
            <a:endParaRPr lang="sk-SK" dirty="0"/>
          </a:p>
          <a:p>
            <a:r>
              <a:rPr lang="sk-SK" dirty="0" smtClean="0"/>
              <a:t>Písmo </a:t>
            </a:r>
          </a:p>
          <a:p>
            <a:pPr lvl="1"/>
            <a:r>
              <a:rPr lang="sk-SK" dirty="0" smtClean="0"/>
              <a:t>Nástroj ekonomický, právne normy, mytológia, životy vládcov, ...</a:t>
            </a:r>
          </a:p>
          <a:p>
            <a:pPr lvl="1"/>
            <a:r>
              <a:rPr lang="sk-SK" dirty="0" smtClean="0"/>
              <a:t>Úzko vymedzená skupina, kt. ovládala (cirkev)</a:t>
            </a:r>
          </a:p>
          <a:p>
            <a:pPr lvl="1"/>
            <a:r>
              <a:rPr lang="sk-SK" dirty="0" smtClean="0"/>
              <a:t>Postupná demokratizácia (najskôr záležitosť vyšších vrstiev)</a:t>
            </a:r>
          </a:p>
          <a:p>
            <a:pPr lvl="1"/>
            <a:r>
              <a:rPr lang="sk-SK" dirty="0" smtClean="0"/>
              <a:t>Písmo a neskôr aj médiá vnímané ako „pravdivé“</a:t>
            </a:r>
          </a:p>
          <a:p>
            <a:pPr lvl="1"/>
            <a:r>
              <a:rPr lang="sk-SK" dirty="0" err="1" smtClean="0"/>
              <a:t>Relativizácia</a:t>
            </a:r>
            <a:r>
              <a:rPr lang="sk-SK" dirty="0" smtClean="0"/>
              <a:t> počas postmoderny</a:t>
            </a:r>
          </a:p>
          <a:p>
            <a:pPr lvl="1"/>
            <a:endParaRPr lang="sk-SK" dirty="0" smtClean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309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Formovanie moderných národov a minulosť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  <a:noFill/>
        </p:spPr>
        <p:txBody>
          <a:bodyPr/>
          <a:lstStyle/>
          <a:p>
            <a:r>
              <a:rPr lang="sk-SK" dirty="0" smtClean="0"/>
              <a:t>Moderné národy – od </a:t>
            </a:r>
            <a:r>
              <a:rPr lang="sk-SK" dirty="0"/>
              <a:t>F</a:t>
            </a:r>
            <a:r>
              <a:rPr lang="sk-SK" dirty="0" smtClean="0"/>
              <a:t>rancúzskej revolúcie po súčasnosť </a:t>
            </a:r>
            <a:r>
              <a:rPr lang="sk-SK" sz="2500" i="1" dirty="0" smtClean="0"/>
              <a:t>(C. </a:t>
            </a:r>
            <a:r>
              <a:rPr lang="sk-SK" sz="2500" i="1" dirty="0" err="1" smtClean="0"/>
              <a:t>Geertz</a:t>
            </a:r>
            <a:r>
              <a:rPr lang="sk-SK" sz="2500" i="1" dirty="0" smtClean="0"/>
              <a:t> – </a:t>
            </a:r>
            <a:r>
              <a:rPr lang="sk-SK" sz="2500" i="1" dirty="0" err="1" smtClean="0"/>
              <a:t>Interpretace</a:t>
            </a:r>
            <a:r>
              <a:rPr lang="sk-SK" sz="2500" i="1" dirty="0" smtClean="0"/>
              <a:t> </a:t>
            </a:r>
            <a:r>
              <a:rPr lang="sk-SK" sz="2500" i="1" dirty="0" err="1" smtClean="0"/>
              <a:t>kultur</a:t>
            </a:r>
            <a:r>
              <a:rPr lang="sk-SK" sz="2500" i="1" dirty="0" smtClean="0"/>
              <a:t>)</a:t>
            </a:r>
          </a:p>
          <a:p>
            <a:r>
              <a:rPr lang="sk-SK" dirty="0" smtClean="0"/>
              <a:t>19. storočie ako storočie historiografie</a:t>
            </a:r>
          </a:p>
          <a:p>
            <a:r>
              <a:rPr lang="sk-SK" dirty="0" smtClean="0"/>
              <a:t>Národné obrodenia (J. G. </a:t>
            </a:r>
            <a:r>
              <a:rPr lang="sk-SK" dirty="0" err="1" smtClean="0"/>
              <a:t>Herder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Primordialistické</a:t>
            </a:r>
            <a:r>
              <a:rPr lang="sk-SK" dirty="0" smtClean="0"/>
              <a:t> poňatie</a:t>
            </a:r>
          </a:p>
          <a:p>
            <a:r>
              <a:rPr lang="sk-SK" dirty="0" smtClean="0"/>
              <a:t>Národ a národnosť ako konštrukt</a:t>
            </a:r>
          </a:p>
          <a:p>
            <a:r>
              <a:rPr lang="sk-SK" dirty="0" smtClean="0"/>
              <a:t>Minulosť ako argument, </a:t>
            </a:r>
            <a:r>
              <a:rPr lang="sk-SK" dirty="0" err="1" smtClean="0"/>
              <a:t>mýtizácia</a:t>
            </a:r>
            <a:r>
              <a:rPr lang="sk-SK" dirty="0" smtClean="0"/>
              <a:t> ako nástroj</a:t>
            </a:r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975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</a:t>
            </a:r>
            <a:r>
              <a:rPr lang="sk-SK" dirty="0" smtClean="0"/>
              <a:t>árody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7544" y="1844824"/>
            <a:ext cx="4040188" cy="2232248"/>
          </a:xfrm>
          <a:noFill/>
        </p:spPr>
        <p:txBody>
          <a:bodyPr/>
          <a:lstStyle/>
          <a:p>
            <a:r>
              <a:rPr lang="sk-SK" b="1" dirty="0" smtClean="0"/>
              <a:t>Historické </a:t>
            </a:r>
          </a:p>
          <a:p>
            <a:pPr lvl="1"/>
            <a:r>
              <a:rPr lang="sk-SK" dirty="0" smtClean="0"/>
              <a:t>Národy s politickou tradíciou (GB)</a:t>
            </a:r>
            <a:endParaRPr lang="sk-SK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3"/>
          </p:nvPr>
        </p:nvSpPr>
        <p:spPr>
          <a:xfrm>
            <a:off x="1763688" y="6281936"/>
            <a:ext cx="7200800" cy="576064"/>
          </a:xfrm>
        </p:spPr>
        <p:txBody>
          <a:bodyPr>
            <a:normAutofit/>
          </a:bodyPr>
          <a:lstStyle/>
          <a:p>
            <a:endParaRPr lang="sk-SK" b="0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4"/>
          </p:nvPr>
        </p:nvSpPr>
        <p:spPr>
          <a:xfrm>
            <a:off x="539552" y="3657903"/>
            <a:ext cx="4041775" cy="2223096"/>
          </a:xfrm>
          <a:noFill/>
        </p:spPr>
        <p:txBody>
          <a:bodyPr/>
          <a:lstStyle/>
          <a:p>
            <a:r>
              <a:rPr lang="sk-SK" b="1" dirty="0" smtClean="0"/>
              <a:t>Nehistorické</a:t>
            </a:r>
          </a:p>
          <a:p>
            <a:pPr lvl="1"/>
            <a:r>
              <a:rPr lang="sk-SK" dirty="0" smtClean="0"/>
              <a:t>Národy, kt. politickou tradíciou nedisponujú (SR)</a:t>
            </a:r>
          </a:p>
          <a:p>
            <a:pPr lvl="1"/>
            <a:r>
              <a:rPr lang="sk-SK" dirty="0" smtClean="0"/>
              <a:t>Národy, u kt. bola politická tradícia dlhodobo prerušená (ČR)</a:t>
            </a:r>
            <a:endParaRPr lang="sk-SK" dirty="0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4644008" y="4725144"/>
            <a:ext cx="4040188" cy="639762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487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611560" y="5373216"/>
            <a:ext cx="8229600" cy="1215008"/>
          </a:xfrm>
        </p:spPr>
        <p:txBody>
          <a:bodyPr>
            <a:normAutofit/>
          </a:bodyPr>
          <a:lstStyle/>
          <a:p>
            <a:pPr algn="l"/>
            <a:r>
              <a:rPr lang="sk-SK" sz="1500" b="1" dirty="0"/>
              <a:t/>
            </a:r>
            <a:br>
              <a:rPr lang="sk-SK" sz="1500" b="1" dirty="0"/>
            </a:br>
            <a:endParaRPr lang="sk-SK" sz="1500" b="1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390059"/>
          </a:xfrm>
          <a:noFill/>
        </p:spPr>
        <p:txBody>
          <a:bodyPr>
            <a:normAutofit lnSpcReduction="10000"/>
          </a:bodyPr>
          <a:lstStyle/>
          <a:p>
            <a:r>
              <a:rPr lang="sk-SK" b="1" dirty="0"/>
              <a:t>Základné a najčastejšie </a:t>
            </a:r>
            <a:r>
              <a:rPr lang="sk-SK" b="1" dirty="0" err="1"/>
              <a:t>národnotvorné</a:t>
            </a:r>
            <a:r>
              <a:rPr lang="sk-SK" b="1" dirty="0"/>
              <a:t> argumenty: </a:t>
            </a:r>
            <a:endParaRPr lang="sk-SK" b="1" dirty="0" smtClean="0"/>
          </a:p>
          <a:p>
            <a:pPr lvl="1"/>
            <a:r>
              <a:rPr lang="sk-SK" dirty="0" smtClean="0"/>
              <a:t>odvolávanie </a:t>
            </a:r>
            <a:r>
              <a:rPr lang="sk-SK" dirty="0"/>
              <a:t>sa na politickú tradíciu, pretrvávajúcu, alebo </a:t>
            </a:r>
            <a:r>
              <a:rPr lang="sk-SK" dirty="0" smtClean="0"/>
              <a:t>prerušenú</a:t>
            </a:r>
          </a:p>
          <a:p>
            <a:pPr lvl="1"/>
            <a:r>
              <a:rPr lang="sk-SK" dirty="0" smtClean="0"/>
              <a:t>vyzdvihovanie </a:t>
            </a:r>
            <a:r>
              <a:rPr lang="sk-SK" dirty="0"/>
              <a:t>víťazstiev a </a:t>
            </a:r>
            <a:r>
              <a:rPr lang="sk-SK" dirty="0" smtClean="0"/>
              <a:t>pokroku</a:t>
            </a:r>
          </a:p>
          <a:p>
            <a:pPr lvl="1"/>
            <a:r>
              <a:rPr lang="sk-SK" dirty="0" smtClean="0"/>
              <a:t>pozícia </a:t>
            </a:r>
            <a:r>
              <a:rPr lang="sk-SK" dirty="0"/>
              <a:t>„porazeného“ ale „spiaceho“ národa, ktorý čaká na svoju príležitosť. </a:t>
            </a:r>
            <a:endParaRPr lang="sk-SK" dirty="0" smtClean="0"/>
          </a:p>
          <a:p>
            <a:pPr lvl="1"/>
            <a:r>
              <a:rPr lang="sk-SK" dirty="0" smtClean="0"/>
              <a:t>kultúrne </a:t>
            </a:r>
            <a:r>
              <a:rPr lang="sk-SK" dirty="0"/>
              <a:t>špecifiká v rámci mnohonárodnostných polit. </a:t>
            </a:r>
            <a:r>
              <a:rPr lang="sk-SK" dirty="0" smtClean="0"/>
              <a:t>celkov</a:t>
            </a:r>
          </a:p>
          <a:p>
            <a:pPr lvl="1"/>
            <a:endParaRPr lang="sk-SK" dirty="0"/>
          </a:p>
          <a:p>
            <a:pPr marL="457200" lvl="1" indent="0">
              <a:buNone/>
            </a:pPr>
            <a:r>
              <a:rPr lang="sk-SK" sz="1500" b="1" dirty="0"/>
              <a:t>HROCH, Miroslav. </a:t>
            </a:r>
            <a:r>
              <a:rPr lang="sk-SK" sz="1500" b="1" i="1" dirty="0"/>
              <a:t>Národy </a:t>
            </a:r>
            <a:r>
              <a:rPr lang="sk-SK" sz="1500" b="1" i="1" dirty="0" err="1"/>
              <a:t>nejsou</a:t>
            </a:r>
            <a:r>
              <a:rPr lang="sk-SK" sz="1500" b="1" i="1" dirty="0"/>
              <a:t> </a:t>
            </a:r>
            <a:r>
              <a:rPr lang="sk-SK" sz="1500" b="1" i="1" dirty="0" err="1"/>
              <a:t>dílem</a:t>
            </a:r>
            <a:r>
              <a:rPr lang="sk-SK" sz="1500" b="1" i="1" dirty="0"/>
              <a:t> náhody: </a:t>
            </a:r>
            <a:r>
              <a:rPr lang="sk-SK" sz="1500" b="1" i="1" dirty="0" err="1"/>
              <a:t>příčiny</a:t>
            </a:r>
            <a:r>
              <a:rPr lang="sk-SK" sz="1500" b="1" i="1" dirty="0"/>
              <a:t> a </a:t>
            </a:r>
            <a:r>
              <a:rPr lang="sk-SK" sz="1500" b="1" i="1" dirty="0" err="1"/>
              <a:t>předpoklady</a:t>
            </a:r>
            <a:r>
              <a:rPr lang="sk-SK" sz="1500" b="1" i="1" dirty="0"/>
              <a:t> </a:t>
            </a:r>
            <a:r>
              <a:rPr lang="sk-SK" sz="1500" b="1" i="1" dirty="0" err="1"/>
              <a:t>utváření</a:t>
            </a:r>
            <a:r>
              <a:rPr lang="sk-SK" sz="1500" b="1" i="1" dirty="0"/>
              <a:t> </a:t>
            </a:r>
            <a:r>
              <a:rPr lang="sk-SK" sz="1500" b="1" i="1" dirty="0" err="1"/>
              <a:t>moderních</a:t>
            </a:r>
            <a:r>
              <a:rPr lang="sk-SK" sz="1500" b="1" i="1" dirty="0"/>
              <a:t> </a:t>
            </a:r>
            <a:r>
              <a:rPr lang="sk-SK" sz="1500" b="1" i="1" dirty="0" err="1"/>
              <a:t>evropských</a:t>
            </a:r>
            <a:r>
              <a:rPr lang="sk-SK" sz="1500" b="1" i="1" dirty="0"/>
              <a:t> </a:t>
            </a:r>
            <a:r>
              <a:rPr lang="sk-SK" sz="1500" b="1" i="1" dirty="0" err="1"/>
              <a:t>národů</a:t>
            </a:r>
            <a:r>
              <a:rPr lang="sk-SK" sz="1500" b="1" dirty="0"/>
              <a:t>. Vyd. 1. Praha: Sociologické </a:t>
            </a:r>
            <a:r>
              <a:rPr lang="sk-SK" sz="1500" b="1" dirty="0" err="1"/>
              <a:t>nakladatelství</a:t>
            </a:r>
            <a:r>
              <a:rPr lang="sk-SK" sz="1500" b="1" dirty="0"/>
              <a:t> (SLON), </a:t>
            </a:r>
            <a:r>
              <a:rPr lang="sk-SK" sz="1500" b="1" dirty="0" smtClean="0"/>
              <a:t>2009.</a:t>
            </a:r>
            <a:endParaRPr lang="sk-SK" sz="1500" b="1" dirty="0"/>
          </a:p>
          <a:p>
            <a:pPr marL="457200" lvl="1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077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Invented</a:t>
            </a:r>
            <a:r>
              <a:rPr lang="sk-SK" dirty="0" smtClean="0"/>
              <a:t> </a:t>
            </a:r>
            <a:r>
              <a:rPr lang="sk-SK" dirty="0" err="1" smtClean="0"/>
              <a:t>tradition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997152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sk-SK" sz="3500" dirty="0" smtClean="0"/>
              <a:t>E. </a:t>
            </a:r>
            <a:r>
              <a:rPr lang="sk-SK" sz="3500" dirty="0" err="1" smtClean="0"/>
              <a:t>Hobsbawm</a:t>
            </a:r>
            <a:r>
              <a:rPr lang="sk-SK" sz="3500" dirty="0" smtClean="0"/>
              <a:t> a T. </a:t>
            </a:r>
            <a:r>
              <a:rPr lang="sk-SK" sz="3500" dirty="0" err="1" smtClean="0"/>
              <a:t>Ranger</a:t>
            </a:r>
            <a:endParaRPr lang="sk-SK" sz="3500" dirty="0"/>
          </a:p>
          <a:p>
            <a:pPr lvl="1"/>
            <a:r>
              <a:rPr lang="en-US" i="1" dirty="0" smtClean="0"/>
              <a:t>The </a:t>
            </a:r>
            <a:r>
              <a:rPr lang="en-US" i="1" dirty="0"/>
              <a:t>invention of </a:t>
            </a:r>
            <a:r>
              <a:rPr lang="en-US" i="1" dirty="0" smtClean="0"/>
              <a:t>tradition</a:t>
            </a:r>
            <a:r>
              <a:rPr lang="sk-SK" dirty="0" smtClean="0"/>
              <a:t>. </a:t>
            </a:r>
            <a:r>
              <a:rPr lang="en-US" dirty="0" smtClean="0"/>
              <a:t>1983</a:t>
            </a:r>
            <a:endParaRPr lang="sk-SK" dirty="0" smtClean="0"/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Konštruovanie (vymýšľanie) tradícií ako niečoho dlhodobo trvajúceho a nepretržite prítomného</a:t>
            </a:r>
          </a:p>
          <a:p>
            <a:pPr lvl="1"/>
            <a:r>
              <a:rPr lang="sk-SK" dirty="0" smtClean="0"/>
              <a:t>Základné dôvody:</a:t>
            </a:r>
          </a:p>
          <a:p>
            <a:pPr lvl="2"/>
            <a:r>
              <a:rPr lang="sk-SK" sz="2800" dirty="0" err="1" smtClean="0"/>
              <a:t>Legitimizácia</a:t>
            </a:r>
            <a:r>
              <a:rPr lang="sk-SK" sz="2800" dirty="0" smtClean="0"/>
              <a:t> statusu novej autority</a:t>
            </a:r>
          </a:p>
          <a:p>
            <a:pPr lvl="2"/>
            <a:r>
              <a:rPr lang="sk-SK" sz="2800" dirty="0" err="1" smtClean="0"/>
              <a:t>Legitimizácia</a:t>
            </a:r>
            <a:r>
              <a:rPr lang="sk-SK" sz="2800" dirty="0" smtClean="0"/>
              <a:t> identity a integrity skupiny</a:t>
            </a:r>
          </a:p>
          <a:p>
            <a:pPr lvl="2"/>
            <a:r>
              <a:rPr lang="sk-SK" sz="2800" dirty="0" smtClean="0"/>
              <a:t>Socializácia jednotlivcov, vštepovanie hodnôt, noriem...</a:t>
            </a:r>
          </a:p>
          <a:p>
            <a:pPr lvl="2"/>
            <a:endParaRPr lang="sk-SK" sz="2800" dirty="0" smtClean="0"/>
          </a:p>
          <a:p>
            <a:r>
              <a:rPr lang="sk-SK" dirty="0" smtClean="0"/>
              <a:t>Kritika teórie – M. Hroch</a:t>
            </a:r>
          </a:p>
        </p:txBody>
      </p:sp>
    </p:spTree>
    <p:extLst>
      <p:ext uri="{BB962C8B-B14F-4D97-AF65-F5344CB8AC3E}">
        <p14:creationId xmlns:p14="http://schemas.microsoft.com/office/powerpoint/2010/main" val="45680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96752"/>
            <a:ext cx="8147248" cy="4929411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k-SK" sz="3800" b="1" dirty="0"/>
              <a:t>M. R. Štefánik, vierovyznanie a vojnový slovenský štát.</a:t>
            </a:r>
            <a:endParaRPr lang="sk-SK" sz="3800" b="1" dirty="0" smtClean="0"/>
          </a:p>
          <a:p>
            <a:pPr marL="0" indent="0" algn="ctr">
              <a:buNone/>
            </a:pPr>
            <a:r>
              <a:rPr lang="sk-SK" dirty="0" smtClean="0"/>
              <a:t>(Alebo ako urobiť z evanjelika, zástancu demokracie a humanizmu súčasť klérofašistickej ideológie)</a:t>
            </a: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>
              <a:buNone/>
            </a:pPr>
            <a:r>
              <a:rPr lang="sk-SK" sz="1900" dirty="0" smtClean="0"/>
              <a:t>MACHO, P.: Národný hrdina a totalitný režim. Politická </a:t>
            </a:r>
            <a:r>
              <a:rPr lang="sk-SK" sz="1900" dirty="0" err="1" smtClean="0"/>
              <a:t>inštrumentalizácia</a:t>
            </a:r>
            <a:r>
              <a:rPr lang="sk-SK" sz="1900" dirty="0" smtClean="0"/>
              <a:t> – ideologická manipulácia – reakcie verejnosti – formovanie občianskej opozície (na príklade M. R. Štefánika). In: </a:t>
            </a:r>
            <a:r>
              <a:rPr lang="sk-SK" sz="1900" dirty="0" err="1" smtClean="0"/>
              <a:t>Profantová</a:t>
            </a:r>
            <a:r>
              <a:rPr lang="sk-SK" sz="1900" dirty="0" smtClean="0"/>
              <a:t>, Z. (</a:t>
            </a:r>
            <a:r>
              <a:rPr lang="sk-SK" sz="1900" dirty="0" err="1" smtClean="0"/>
              <a:t>ed</a:t>
            </a:r>
            <a:r>
              <a:rPr lang="sk-SK" sz="1900" dirty="0" smtClean="0"/>
              <a:t>.): </a:t>
            </a:r>
            <a:r>
              <a:rPr lang="sk-SK" sz="1900" i="1" dirty="0" smtClean="0"/>
              <a:t>Malé dejiny veľkých udalostí II. V Česko (a) Slovensku po roku 1948, 1968, 1989. </a:t>
            </a:r>
            <a:r>
              <a:rPr lang="sk-SK" sz="1900" dirty="0" smtClean="0"/>
              <a:t>Bratislava, 2005.</a:t>
            </a:r>
            <a:endParaRPr lang="sk-SK" sz="1900" dirty="0"/>
          </a:p>
        </p:txBody>
      </p:sp>
    </p:spTree>
    <p:extLst>
      <p:ext uri="{BB962C8B-B14F-4D97-AF65-F5344CB8AC3E}">
        <p14:creationId xmlns:p14="http://schemas.microsoft.com/office/powerpoint/2010/main" val="7087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530</Words>
  <Application>Microsoft Office PowerPoint</Application>
  <PresentationFormat>Prezentácia na obrazovke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Test</vt:lpstr>
      <vt:lpstr>Pamäť a moc</vt:lpstr>
      <vt:lpstr>Úvod</vt:lpstr>
      <vt:lpstr>Písmo</vt:lpstr>
      <vt:lpstr>Formovanie moderných národov a minulosť</vt:lpstr>
      <vt:lpstr>Národy</vt:lpstr>
      <vt:lpstr> </vt:lpstr>
      <vt:lpstr>Invented tradition</vt:lpstr>
      <vt:lpstr>Prezentácia programu PowerPoint</vt:lpstr>
      <vt:lpstr>Poznáte kráľa starých Slovákov?</vt:lpstr>
      <vt:lpstr>A iné...</vt:lpstr>
      <vt:lpstr>Prezentácia programu PowerPoint</vt:lpstr>
      <vt:lpstr>Miesta pamäti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Pamäť a moc</dc:title>
  <dc:creator>Evka</dc:creator>
  <cp:lastModifiedBy>EŠ</cp:lastModifiedBy>
  <cp:revision>33</cp:revision>
  <dcterms:created xsi:type="dcterms:W3CDTF">2013-05-04T10:42:53Z</dcterms:created>
  <dcterms:modified xsi:type="dcterms:W3CDTF">2013-05-18T06:34:28Z</dcterms:modified>
</cp:coreProperties>
</file>