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3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9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2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11.3.2013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11.3.2013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11.3.2013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0000">
              <a:srgbClr val="000082"/>
            </a:gs>
            <a:gs pos="24160">
              <a:srgbClr val="0012A2"/>
            </a:gs>
            <a:gs pos="33000">
              <a:srgbClr val="0047FF"/>
            </a:gs>
            <a:gs pos="67000">
              <a:srgbClr val="000082"/>
            </a:gs>
            <a:gs pos="83000">
              <a:srgbClr val="0047FF"/>
            </a:gs>
            <a:gs pos="88000">
              <a:srgbClr val="000082"/>
            </a:gs>
            <a:gs pos="91000">
              <a:srgbClr val="0047FF">
                <a:lumMod val="88000"/>
                <a:lumOff val="12000"/>
                <a:alpha val="9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3289-A73A-4FC4-AADA-4A929F24CBAB}" type="datetimeFigureOut">
              <a:rPr lang="cs-CZ" smtClean="0"/>
              <a:t>11.3.2013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29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9344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9600" dirty="0" smtClean="0">
                <a:solidFill>
                  <a:srgbClr val="FFFF00"/>
                </a:solidFill>
              </a:rPr>
              <a:t>Ukrajina</a:t>
            </a:r>
            <a:endParaRPr lang="cs-CZ" sz="9600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5144" y="4797152"/>
            <a:ext cx="6400800" cy="694928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PhDr. Petr Kalina, Ph.D.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95936" y="5637535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F3001EF-CB44-49ED-9FC9-90C6D71A6199}" type="datetime1">
              <a:rPr lang="cs-CZ" smtClean="0">
                <a:solidFill>
                  <a:srgbClr val="FFFF00"/>
                </a:solidFill>
              </a:rPr>
              <a:t>11.3.2013</a:t>
            </a:fld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297832" cy="15309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355601" cy="188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Období občanské války 1917-1920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cs-CZ" dirty="0" smtClean="0">
                <a:solidFill>
                  <a:srgbClr val="FFC000"/>
                </a:solidFill>
              </a:rPr>
              <a:t>Centrální rada</a:t>
            </a:r>
            <a:r>
              <a:rPr lang="cs-CZ" dirty="0" smtClean="0"/>
              <a:t>: březen 1917 – duben 1918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dirty="0" err="1" smtClean="0"/>
              <a:t>Mychajlo</a:t>
            </a:r>
            <a:r>
              <a:rPr lang="cs-CZ" dirty="0" smtClean="0"/>
              <a:t> </a:t>
            </a:r>
            <a:r>
              <a:rPr lang="cs-CZ" dirty="0" err="1" smtClean="0"/>
              <a:t>Hruševskyj</a:t>
            </a: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>
                <a:solidFill>
                  <a:srgbClr val="FFC000"/>
                </a:solidFill>
              </a:rPr>
              <a:t>Hejtmanství</a:t>
            </a:r>
            <a:r>
              <a:rPr lang="cs-CZ" dirty="0" smtClean="0"/>
              <a:t>: duben 1918 – prosinec 1918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Petro </a:t>
            </a:r>
            <a:r>
              <a:rPr lang="cs-CZ" dirty="0" err="1" smtClean="0"/>
              <a:t>Skoropatskyj</a:t>
            </a: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>
                <a:solidFill>
                  <a:srgbClr val="FFC000"/>
                </a:solidFill>
              </a:rPr>
              <a:t>Direktorium</a:t>
            </a:r>
            <a:r>
              <a:rPr lang="cs-CZ" dirty="0" smtClean="0"/>
              <a:t>: 1919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Simon </a:t>
            </a:r>
            <a:r>
              <a:rPr lang="cs-CZ" dirty="0" err="1" smtClean="0"/>
              <a:t>Petljura</a:t>
            </a:r>
            <a:endParaRPr lang="cs-CZ" dirty="0"/>
          </a:p>
          <a:p>
            <a:r>
              <a:rPr lang="cs-CZ" dirty="0" smtClean="0">
                <a:solidFill>
                  <a:srgbClr val="FFC000"/>
                </a:solidFill>
              </a:rPr>
              <a:t>Sověty</a:t>
            </a:r>
            <a:r>
              <a:rPr lang="cs-CZ" dirty="0" smtClean="0"/>
              <a:t>: od 1920</a:t>
            </a:r>
            <a:endParaRPr lang="cs-CZ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8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Západoukrajinská lidová republika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5999707" cy="4977633"/>
          </a:xfrm>
        </p:spPr>
      </p:pic>
    </p:spTree>
    <p:extLst>
      <p:ext uri="{BB962C8B-B14F-4D97-AF65-F5344CB8AC3E}">
        <p14:creationId xmlns:p14="http://schemas.microsoft.com/office/powerpoint/2010/main" val="16765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Osnova kursu Etnicita obyvatel Ukrajiny (ETMB48)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Obecné informace o Ukrajině</a:t>
            </a:r>
          </a:p>
          <a:p>
            <a:r>
              <a:rPr lang="cs-CZ" dirty="0" smtClean="0"/>
              <a:t>Přehled </a:t>
            </a:r>
            <a:r>
              <a:rPr lang="cs-CZ" dirty="0"/>
              <a:t>dějin Ukrajiny</a:t>
            </a:r>
          </a:p>
          <a:p>
            <a:r>
              <a:rPr lang="cs-CZ" dirty="0"/>
              <a:t>Národnostní, etnická a etnografická diferenciace Ukrajiny</a:t>
            </a:r>
          </a:p>
          <a:p>
            <a:r>
              <a:rPr lang="cs-CZ" dirty="0"/>
              <a:t>Problematika Rusínů na Ukrajině, Slovensku, Polsku a Srbsku</a:t>
            </a:r>
          </a:p>
          <a:p>
            <a:r>
              <a:rPr lang="cs-CZ" dirty="0"/>
              <a:t>Fenomén kozáctví z hlediska etnologie</a:t>
            </a:r>
          </a:p>
          <a:p>
            <a:r>
              <a:rPr lang="cs-CZ" dirty="0"/>
              <a:t>Problematika Krymských Tatarů a Židů</a:t>
            </a:r>
          </a:p>
          <a:p>
            <a:r>
              <a:rPr lang="cs-CZ" dirty="0"/>
              <a:t>Ukrajinští </a:t>
            </a:r>
            <a:r>
              <a:rPr lang="cs-CZ" dirty="0" err="1"/>
              <a:t>kobzaři</a:t>
            </a:r>
            <a:r>
              <a:rPr lang="cs-CZ" dirty="0"/>
              <a:t> a jejich tradiční repertoár</a:t>
            </a:r>
          </a:p>
          <a:p>
            <a:r>
              <a:rPr lang="cs-CZ" dirty="0"/>
              <a:t>Tradiční hudba a hudební nástroje Ukrajinců</a:t>
            </a:r>
          </a:p>
          <a:p>
            <a:r>
              <a:rPr lang="cs-CZ" dirty="0"/>
              <a:t>Ukrajinci v Československu a České republice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00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solidFill>
                  <a:srgbClr val="FFFF00"/>
                </a:solidFill>
              </a:rPr>
              <a:t>Ukrajina</a:t>
            </a:r>
            <a:endParaRPr lang="cs-CZ" sz="6000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07831"/>
            <a:ext cx="5400600" cy="4050450"/>
          </a:xfrm>
        </p:spPr>
      </p:pic>
      <p:sp>
        <p:nvSpPr>
          <p:cNvPr id="5" name="TextovéPole 4"/>
          <p:cNvSpPr txBox="1"/>
          <p:nvPr/>
        </p:nvSpPr>
        <p:spPr>
          <a:xfrm>
            <a:off x="5887015" y="1700808"/>
            <a:ext cx="2921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Rozloha: 604.000 km</a:t>
            </a:r>
            <a:r>
              <a:rPr lang="cs-CZ" sz="2400" baseline="30000" dirty="0" smtClean="0">
                <a:solidFill>
                  <a:srgbClr val="FFFF00"/>
                </a:solidFill>
              </a:rPr>
              <a:t>2</a:t>
            </a:r>
          </a:p>
          <a:p>
            <a:r>
              <a:rPr lang="cs-CZ" sz="1600" dirty="0" smtClean="0"/>
              <a:t>(Francie: 544.000 km</a:t>
            </a:r>
            <a:r>
              <a:rPr lang="cs-CZ" sz="1600" baseline="30000" dirty="0" smtClean="0"/>
              <a:t>2</a:t>
            </a:r>
            <a:r>
              <a:rPr lang="cs-CZ" sz="1600" dirty="0"/>
              <a:t>;</a:t>
            </a:r>
            <a:endParaRPr lang="cs-CZ" sz="1600" dirty="0" smtClean="0"/>
          </a:p>
          <a:p>
            <a:r>
              <a:rPr lang="cs-CZ" sz="1600" dirty="0" smtClean="0"/>
              <a:t>Německo: 357.000 km</a:t>
            </a:r>
            <a:r>
              <a:rPr lang="cs-CZ" sz="1600" baseline="30000" dirty="0" smtClean="0"/>
              <a:t>2</a:t>
            </a:r>
            <a:r>
              <a:rPr lang="cs-CZ" sz="1600" dirty="0" smtClean="0"/>
              <a:t>;</a:t>
            </a:r>
            <a:endParaRPr lang="cs-CZ" sz="1600" baseline="30000" dirty="0"/>
          </a:p>
          <a:p>
            <a:r>
              <a:rPr lang="cs-CZ" sz="1600" dirty="0" smtClean="0"/>
              <a:t>Česká republika: 79.000 km</a:t>
            </a:r>
            <a:r>
              <a:rPr lang="cs-CZ" sz="1600" baseline="30000" dirty="0" smtClean="0"/>
              <a:t>2</a:t>
            </a:r>
            <a:r>
              <a:rPr lang="cs-CZ" sz="1600" dirty="0" smtClean="0"/>
              <a:t>)</a:t>
            </a:r>
            <a:endParaRPr lang="cs-CZ" sz="1600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927731" y="317813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Obyvatelstvo: 46 mil. </a:t>
            </a:r>
            <a:endParaRPr lang="cs-CZ" sz="2400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927731" y="3933056"/>
            <a:ext cx="32460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Měna: ukrajinská hřivna </a:t>
            </a:r>
          </a:p>
          <a:p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           (UAH)</a:t>
            </a:r>
          </a:p>
          <a:p>
            <a:endParaRPr lang="cs-CZ" sz="2400" dirty="0" smtClean="0">
              <a:solidFill>
                <a:srgbClr val="FFFF00"/>
              </a:solidFill>
            </a:endParaRPr>
          </a:p>
          <a:p>
            <a:endParaRPr lang="cs-CZ" sz="2400" dirty="0">
              <a:solidFill>
                <a:srgbClr val="FFFF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20" y="4869160"/>
            <a:ext cx="255694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2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45029" cy="6120680"/>
          </a:xfrm>
        </p:spPr>
      </p:pic>
    </p:spTree>
    <p:extLst>
      <p:ext uri="{BB962C8B-B14F-4D97-AF65-F5344CB8AC3E}">
        <p14:creationId xmlns:p14="http://schemas.microsoft.com/office/powerpoint/2010/main" val="67581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Podíl ukrajinské národnosti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272808" cy="5072785"/>
          </a:xfrm>
        </p:spPr>
      </p:pic>
    </p:spTree>
    <p:extLst>
      <p:ext uri="{BB962C8B-B14F-4D97-AF65-F5344CB8AC3E}">
        <p14:creationId xmlns:p14="http://schemas.microsoft.com/office/powerpoint/2010/main" val="358915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Etnografické regiony Ukrajiny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716422" cy="5443495"/>
          </a:xfrm>
        </p:spPr>
      </p:pic>
    </p:spTree>
    <p:extLst>
      <p:ext uri="{BB962C8B-B14F-4D97-AF65-F5344CB8AC3E}">
        <p14:creationId xmlns:p14="http://schemas.microsoft.com/office/powerpoint/2010/main" val="10923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Základní epochy ukrajinských dějin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cs-CZ" dirty="0" smtClean="0"/>
              <a:t>(Kyjevská) Rus: 8.–13. století</a:t>
            </a:r>
          </a:p>
          <a:p>
            <a:pPr lvl="1"/>
            <a:r>
              <a:rPr lang="cs-CZ" sz="2000" dirty="0" smtClean="0"/>
              <a:t>Olga (945–964)</a:t>
            </a:r>
          </a:p>
          <a:p>
            <a:pPr lvl="1"/>
            <a:r>
              <a:rPr lang="cs-CZ" sz="2000" dirty="0" smtClean="0"/>
              <a:t>Vladimír I. Veliký (980–1015)</a:t>
            </a:r>
          </a:p>
          <a:p>
            <a:pPr lvl="1"/>
            <a:r>
              <a:rPr lang="cs-CZ" sz="2000" dirty="0" smtClean="0"/>
              <a:t>Jaroslav Moudrý (1019–1054)</a:t>
            </a:r>
          </a:p>
          <a:p>
            <a:r>
              <a:rPr lang="cs-CZ" dirty="0" smtClean="0"/>
              <a:t>Litevské velkoknížectví / Polsko / Moskevské knížectví / Krymský chanát: 14.–15. století</a:t>
            </a:r>
          </a:p>
          <a:p>
            <a:r>
              <a:rPr lang="cs-CZ" dirty="0" smtClean="0"/>
              <a:t>Kozácký „stát“: 16.–17. století</a:t>
            </a:r>
          </a:p>
          <a:p>
            <a:pPr lvl="1"/>
            <a:r>
              <a:rPr lang="cs-CZ" dirty="0" smtClean="0"/>
              <a:t>1656: protektorát Moskvy (Bohdan </a:t>
            </a:r>
            <a:r>
              <a:rPr lang="cs-CZ" dirty="0" err="1" smtClean="0"/>
              <a:t>Chmelnyckyj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Levobřežní / Pravobřežní Ukrajina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18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FFFF00"/>
                </a:solidFill>
              </a:rPr>
              <a:t>Období národního obrození (19. století)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Rusko</a:t>
            </a:r>
          </a:p>
          <a:p>
            <a:pPr lvl="1"/>
            <a:r>
              <a:rPr lang="cs-CZ" dirty="0" smtClean="0"/>
              <a:t>Kateřina II. Veliká (1762–1796)</a:t>
            </a:r>
          </a:p>
          <a:p>
            <a:pPr lvl="1"/>
            <a:r>
              <a:rPr lang="cs-CZ" dirty="0" smtClean="0"/>
              <a:t>Alexandr I. (1801–1825)</a:t>
            </a:r>
          </a:p>
          <a:p>
            <a:pPr lvl="1"/>
            <a:r>
              <a:rPr lang="cs-CZ" dirty="0" smtClean="0"/>
              <a:t>Mikuláš I. (1825–1855)</a:t>
            </a:r>
          </a:p>
          <a:p>
            <a:pPr lvl="1"/>
            <a:r>
              <a:rPr lang="cs-CZ" dirty="0" smtClean="0"/>
              <a:t>Alexandr II. (1855–1881)</a:t>
            </a:r>
          </a:p>
          <a:p>
            <a:pPr lvl="1"/>
            <a:r>
              <a:rPr lang="cs-CZ" dirty="0" smtClean="0"/>
              <a:t>Alexandr III. (1881–1994)</a:t>
            </a:r>
          </a:p>
          <a:p>
            <a:pPr lvl="1"/>
            <a:r>
              <a:rPr lang="cs-CZ" dirty="0" smtClean="0"/>
              <a:t>Mikuláš II. (1994–1917)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cs-CZ" dirty="0" smtClean="0"/>
              <a:t>Rakousko (-Uhersko)</a:t>
            </a:r>
          </a:p>
        </p:txBody>
      </p:sp>
    </p:spTree>
    <p:extLst>
      <p:ext uri="{BB962C8B-B14F-4D97-AF65-F5344CB8AC3E}">
        <p14:creationId xmlns:p14="http://schemas.microsoft.com/office/powerpoint/2010/main" val="361249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smtClean="0">
                <a:solidFill>
                  <a:srgbClr val="FFFF00"/>
                </a:solidFill>
              </a:rPr>
              <a:t>Ukrajinská lidová republika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434431" cy="5093963"/>
          </a:xfrm>
        </p:spPr>
      </p:pic>
    </p:spTree>
    <p:extLst>
      <p:ext uri="{BB962C8B-B14F-4D97-AF65-F5344CB8AC3E}">
        <p14:creationId xmlns:p14="http://schemas.microsoft.com/office/powerpoint/2010/main" val="14584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je prezentace modr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Moje prezentace modrá</Template>
  <TotalTime>1363</TotalTime>
  <Words>216</Words>
  <Application>Microsoft Office PowerPoint</Application>
  <PresentationFormat>Předvádění na obrazovce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Moje prezentace modrá</vt:lpstr>
      <vt:lpstr>Ukrajina</vt:lpstr>
      <vt:lpstr>Osnova kursu Etnicita obyvatel Ukrajiny (ETMB48)</vt:lpstr>
      <vt:lpstr>Ukrajina</vt:lpstr>
      <vt:lpstr>Prezentace aplikace PowerPoint</vt:lpstr>
      <vt:lpstr>Podíl ukrajinské národnosti</vt:lpstr>
      <vt:lpstr>Etnografické regiony Ukrajiny</vt:lpstr>
      <vt:lpstr>Základní epochy ukrajinských dějin</vt:lpstr>
      <vt:lpstr>Období národního obrození (19. století)</vt:lpstr>
      <vt:lpstr>Ukrajinská lidová republika</vt:lpstr>
      <vt:lpstr>Období občanské války 1917-1920</vt:lpstr>
      <vt:lpstr>Západoukrajinská lidová republika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Ukrajina</dc:title>
  <dc:creator>Petr Ch. Kalina</dc:creator>
  <cp:lastModifiedBy>Petr Ch. Kalina</cp:lastModifiedBy>
  <cp:revision>23</cp:revision>
  <dcterms:created xsi:type="dcterms:W3CDTF">2013-02-25T12:17:45Z</dcterms:created>
  <dcterms:modified xsi:type="dcterms:W3CDTF">2013-03-12T00:35:06Z</dcterms:modified>
</cp:coreProperties>
</file>