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308" r:id="rId4"/>
    <p:sldId id="292" r:id="rId5"/>
    <p:sldId id="260" r:id="rId6"/>
    <p:sldId id="261" r:id="rId7"/>
    <p:sldId id="266" r:id="rId8"/>
    <p:sldId id="264" r:id="rId9"/>
    <p:sldId id="267" r:id="rId10"/>
    <p:sldId id="265" r:id="rId11"/>
    <p:sldId id="280" r:id="rId12"/>
    <p:sldId id="282" r:id="rId13"/>
    <p:sldId id="304" r:id="rId14"/>
    <p:sldId id="305" r:id="rId15"/>
    <p:sldId id="269" r:id="rId16"/>
    <p:sldId id="271" r:id="rId17"/>
    <p:sldId id="270" r:id="rId18"/>
    <p:sldId id="284" r:id="rId19"/>
    <p:sldId id="272" r:id="rId20"/>
    <p:sldId id="273" r:id="rId21"/>
    <p:sldId id="306" r:id="rId22"/>
    <p:sldId id="275" r:id="rId23"/>
    <p:sldId id="301" r:id="rId24"/>
    <p:sldId id="294" r:id="rId25"/>
    <p:sldId id="303" r:id="rId26"/>
    <p:sldId id="277" r:id="rId27"/>
    <p:sldId id="279" r:id="rId28"/>
    <p:sldId id="307" r:id="rId29"/>
    <p:sldId id="286" r:id="rId30"/>
    <p:sldId id="302" r:id="rId31"/>
    <p:sldId id="287" r:id="rId32"/>
    <p:sldId id="290" r:id="rId33"/>
    <p:sldId id="289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9.3.2013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9.3.2013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hyperlink" Target="http://thesuitsofjamesbond.com/?tag=tom-ford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EeIRhkMnSM&amp;feature=player_embedded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r>
              <a:rPr lang="cs-CZ" sz="5400" dirty="0" smtClean="0">
                <a:latin typeface="Impact" pitchFamily="34" charset="0"/>
              </a:rPr>
              <a:t>KOSTÝMY  V  AKČNÍM FILMU</a:t>
            </a:r>
            <a:endParaRPr lang="cs-CZ" sz="5400" dirty="0">
              <a:latin typeface="Impact" pitchFamily="34" charset="0"/>
            </a:endParaRPr>
          </a:p>
        </p:txBody>
      </p:sp>
      <p:pic>
        <p:nvPicPr>
          <p:cNvPr id="5" name="Zástupný symbol pro obsah 4" descr="img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564904"/>
            <a:ext cx="7119422" cy="400467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ndalus" pitchFamily="18" charset="-78"/>
                <a:cs typeface="Andalus" pitchFamily="18" charset="-78"/>
              </a:rPr>
              <a:t>Stylizace – podobný typ hrdinek</a:t>
            </a:r>
            <a:endParaRPr lang="cs-CZ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Zástupný symbol pro obsah 4" descr="2982__44552.1342527379.500.5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57063" y="1600200"/>
            <a:ext cx="3638874" cy="4525963"/>
          </a:xfrm>
        </p:spPr>
      </p:pic>
      <p:pic>
        <p:nvPicPr>
          <p:cNvPr id="6" name="Zástupný symbol pro obsah 5" descr="Prometheus-behind-the-scen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04249" y="1988840"/>
            <a:ext cx="4282551" cy="3888432"/>
          </a:xfrm>
        </p:spPr>
      </p:pic>
      <p:sp>
        <p:nvSpPr>
          <p:cNvPr id="7" name="TextovéPole 6"/>
          <p:cNvSpPr txBox="1"/>
          <p:nvPr/>
        </p:nvSpPr>
        <p:spPr>
          <a:xfrm>
            <a:off x="5004048" y="616530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Noomi</a:t>
            </a:r>
            <a:r>
              <a:rPr lang="cs-CZ" dirty="0" smtClean="0"/>
              <a:t> </a:t>
            </a:r>
            <a:r>
              <a:rPr lang="cs-CZ" dirty="0" err="1" smtClean="0"/>
              <a:t>Rapace</a:t>
            </a:r>
            <a:r>
              <a:rPr lang="cs-CZ" dirty="0" smtClean="0"/>
              <a:t>, </a:t>
            </a:r>
            <a:r>
              <a:rPr lang="cs-CZ" dirty="0" err="1" smtClean="0"/>
              <a:t>Prometheus</a:t>
            </a:r>
            <a:r>
              <a:rPr lang="cs-CZ" dirty="0" smtClean="0"/>
              <a:t>, 2012 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Přerod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- G. I. Jane, (1997)</a:t>
            </a:r>
            <a:endParaRPr lang="cs-CZ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" name="Zástupný symbol pro obsah 6" descr="25741-web-f30b6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4274554" cy="31379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Zástupný symbol pro obsah 7" descr="600full-g.i.-jane-screensho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652120" y="1772816"/>
            <a:ext cx="3322231" cy="4908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Šipka doprava 8"/>
          <p:cNvSpPr/>
          <p:nvPr/>
        </p:nvSpPr>
        <p:spPr>
          <a:xfrm>
            <a:off x="4601704" y="26369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706686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cs-CZ" sz="4900" dirty="0" err="1" smtClean="0">
                <a:latin typeface="Arabic Typesetting" pitchFamily="66" charset="-78"/>
                <a:cs typeface="Arabic Typesetting" pitchFamily="66" charset="-78"/>
              </a:rPr>
              <a:t>Pygmalionský</a:t>
            </a:r>
            <a:r>
              <a:rPr lang="cs-CZ" sz="4900" dirty="0" smtClean="0">
                <a:latin typeface="Arabic Typesetting" pitchFamily="66" charset="-78"/>
                <a:cs typeface="Arabic Typesetting" pitchFamily="66" charset="-78"/>
              </a:rPr>
              <a:t> mýtus – Slečna </a:t>
            </a:r>
            <a:r>
              <a:rPr lang="cs-CZ" sz="4900" dirty="0" err="1" smtClean="0">
                <a:latin typeface="Arabic Typesetting" pitchFamily="66" charset="-78"/>
                <a:cs typeface="Arabic Typesetting" pitchFamily="66" charset="-78"/>
              </a:rPr>
              <a:t>drsňák</a:t>
            </a:r>
            <a:r>
              <a:rPr lang="cs-CZ" sz="4900" dirty="0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cs-CZ" sz="49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cs-CZ" b="1" dirty="0" smtClean="0"/>
              <a:t> </a:t>
            </a:r>
            <a:r>
              <a:rPr lang="cs-CZ" sz="3100" dirty="0" smtClean="0">
                <a:latin typeface="Andalus" pitchFamily="18" charset="-78"/>
                <a:cs typeface="Andalus" pitchFamily="18" charset="-78"/>
              </a:rPr>
              <a:t>(Miss </a:t>
            </a:r>
            <a:r>
              <a:rPr lang="cs-CZ" sz="3100" dirty="0" err="1" smtClean="0">
                <a:latin typeface="Andalus" pitchFamily="18" charset="-78"/>
                <a:cs typeface="Andalus" pitchFamily="18" charset="-78"/>
              </a:rPr>
              <a:t>Congeniality</a:t>
            </a:r>
            <a:r>
              <a:rPr lang="cs-CZ" sz="3100" dirty="0" smtClean="0">
                <a:latin typeface="Andalus" pitchFamily="18" charset="-78"/>
                <a:cs typeface="Andalus" pitchFamily="18" charset="-78"/>
              </a:rPr>
              <a:t>, 2000)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" name="Zástupný symbol pro obsah 6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2348880"/>
            <a:ext cx="4067944" cy="2886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Zástupný symbol pro obsah 9" descr="139645356_8cd9813c73_z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276872"/>
            <a:ext cx="4394742" cy="3384376"/>
          </a:xfrm>
        </p:spPr>
      </p:pic>
      <p:sp>
        <p:nvSpPr>
          <p:cNvPr id="11" name="Šipka doprava 10"/>
          <p:cNvSpPr/>
          <p:nvPr/>
        </p:nvSpPr>
        <p:spPr>
          <a:xfrm>
            <a:off x="3851920" y="3717032"/>
            <a:ext cx="978408" cy="484632"/>
          </a:xfrm>
          <a:prstGeom prst="rightArrow">
            <a:avLst>
              <a:gd name="adj1" fmla="val 5483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900608" y="-99392"/>
            <a:ext cx="8229600" cy="1143000"/>
          </a:xfrm>
        </p:spPr>
        <p:txBody>
          <a:bodyPr/>
          <a:lstStyle/>
          <a:p>
            <a:r>
              <a:rPr lang="cs-CZ" dirty="0" err="1" smtClean="0">
                <a:latin typeface="Andalus" pitchFamily="18" charset="-78"/>
                <a:cs typeface="Andalus" pitchFamily="18" charset="-78"/>
              </a:rPr>
              <a:t>Hunger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Games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, (2012) </a:t>
            </a:r>
            <a:endParaRPr lang="cs-CZ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32648" y="836712"/>
            <a:ext cx="3347864" cy="2376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	1. </a:t>
            </a:r>
            <a:r>
              <a:rPr lang="cs-CZ" dirty="0" err="1" smtClean="0"/>
              <a:t>Tomboy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2. třídní zařazení</a:t>
            </a:r>
          </a:p>
          <a:p>
            <a:pPr>
              <a:buNone/>
            </a:pPr>
            <a:r>
              <a:rPr lang="cs-CZ" dirty="0" smtClean="0"/>
              <a:t>	3. </a:t>
            </a:r>
            <a:r>
              <a:rPr lang="cs-CZ" dirty="0" err="1" smtClean="0"/>
              <a:t>pygmalionský</a:t>
            </a:r>
            <a:r>
              <a:rPr lang="cs-CZ" dirty="0" smtClean="0"/>
              <a:t> mýtus</a:t>
            </a:r>
          </a:p>
          <a:p>
            <a:pPr>
              <a:buNone/>
            </a:pPr>
            <a:r>
              <a:rPr lang="cs-CZ" dirty="0" smtClean="0"/>
              <a:t>	4. uniformita </a:t>
            </a:r>
            <a:endParaRPr lang="cs-CZ" dirty="0"/>
          </a:p>
        </p:txBody>
      </p:sp>
      <p:pic>
        <p:nvPicPr>
          <p:cNvPr id="1026" name="Picture 2" descr="C:\Users\martinka\Desktop\hunger-games-effie-katni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07652"/>
            <a:ext cx="4176464" cy="2811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martinka\Desktop\Katniss-Everdeen-Jennifer-008.jpg"/>
          <p:cNvPicPr>
            <a:picLocks noChangeAspect="1" noChangeArrowheads="1"/>
          </p:cNvPicPr>
          <p:nvPr/>
        </p:nvPicPr>
        <p:blipFill>
          <a:blip r:embed="rId3" cstate="print"/>
          <a:srcRect r="12727" b="-3030"/>
          <a:stretch>
            <a:fillRect/>
          </a:stretch>
        </p:blipFill>
        <p:spPr bwMode="auto">
          <a:xfrm>
            <a:off x="179512" y="1196752"/>
            <a:ext cx="3456384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C:\Users\martinka\Desktop\tumblr_m67p6d7frX1ryr4tno1_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484784"/>
            <a:ext cx="2088232" cy="29026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C:\Users\martinka\Desktop\World-Of-Hunger-Games-katniss-everdeen-30213085-1310-1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6511" y="2808312"/>
            <a:ext cx="2809985" cy="3861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Šipka dolů 12"/>
          <p:cNvSpPr/>
          <p:nvPr/>
        </p:nvSpPr>
        <p:spPr>
          <a:xfrm>
            <a:off x="251520" y="3356992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>
            <a:off x="3491880" y="1484784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>
            <a:off x="6084168" y="3140968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ndalus" pitchFamily="18" charset="-78"/>
                <a:cs typeface="Andalus" pitchFamily="18" charset="-78"/>
              </a:rPr>
              <a:t>Sněhurka a lovec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700" dirty="0" smtClean="0">
                <a:latin typeface="Andalus" pitchFamily="18" charset="-78"/>
                <a:cs typeface="Andalus" pitchFamily="18" charset="-78"/>
              </a:rPr>
              <a:t> (</a:t>
            </a:r>
            <a:r>
              <a:rPr lang="en-US" sz="2700" b="1" dirty="0" smtClean="0">
                <a:latin typeface="Andalus" pitchFamily="18" charset="-78"/>
                <a:cs typeface="Andalus" pitchFamily="18" charset="-78"/>
              </a:rPr>
              <a:t>Snow White and the Huntsman</a:t>
            </a:r>
            <a:r>
              <a:rPr lang="cs-CZ" sz="2700" b="1" dirty="0" smtClean="0">
                <a:latin typeface="Andalus" pitchFamily="18" charset="-78"/>
                <a:cs typeface="Andalus" pitchFamily="18" charset="-78"/>
              </a:rPr>
              <a:t>, 2012)</a:t>
            </a:r>
            <a:r>
              <a:rPr lang="en-US" sz="2700" b="1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sz="2700" b="1" dirty="0" smtClean="0">
                <a:latin typeface="Andalus" pitchFamily="18" charset="-78"/>
                <a:cs typeface="Andalus" pitchFamily="18" charset="-78"/>
              </a:rPr>
            </a:br>
            <a:endParaRPr lang="cs-CZ" sz="27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Zástupný symbol pro obsah 7" descr="snehurka-a-lovec-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2924944"/>
            <a:ext cx="3759200" cy="3162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martinka\Desktop\9828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3877197" cy="3092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bdélník 4"/>
          <p:cNvSpPr/>
          <p:nvPr/>
        </p:nvSpPr>
        <p:spPr>
          <a:xfrm>
            <a:off x="539552" y="5517232"/>
            <a:ext cx="4233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Sněhurka - silnější než všichni muži příběhu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 JULIAN" pitchFamily="2" charset="0"/>
              </a:rPr>
              <a:t>SEXSYMBOL </a:t>
            </a:r>
            <a:r>
              <a:rPr lang="cs-CZ" dirty="0" err="1" smtClean="0">
                <a:latin typeface="AR JULIAN" pitchFamily="2" charset="0"/>
              </a:rPr>
              <a:t>Lara</a:t>
            </a:r>
            <a:r>
              <a:rPr lang="cs-CZ" dirty="0" smtClean="0">
                <a:latin typeface="AR JULIAN" pitchFamily="2" charset="0"/>
              </a:rPr>
              <a:t> </a:t>
            </a:r>
            <a:r>
              <a:rPr lang="cs-CZ" dirty="0" err="1" smtClean="0">
                <a:latin typeface="AR JULIAN" pitchFamily="2" charset="0"/>
              </a:rPr>
              <a:t>Croft</a:t>
            </a:r>
            <a:endParaRPr lang="cs-CZ" dirty="0">
              <a:latin typeface="AR JULIAN" pitchFamily="2" charset="0"/>
            </a:endParaRPr>
          </a:p>
        </p:txBody>
      </p:sp>
      <p:pic>
        <p:nvPicPr>
          <p:cNvPr id="6" name="Zástupný symbol pro obsah 5" descr="10435_1024x7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060848"/>
            <a:ext cx="4782659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Zástupný symbol pro obsah 4" descr="Angelina-Jolie-420-420x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628800"/>
            <a:ext cx="3176974" cy="4704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AR JULIAN" pitchFamily="2" charset="0"/>
              </a:rPr>
              <a:t>Charlieho andílci</a:t>
            </a:r>
            <a:endParaRPr lang="cs-CZ" dirty="0">
              <a:latin typeface="AR JULIAN" pitchFamily="2" charset="0"/>
            </a:endParaRPr>
          </a:p>
        </p:txBody>
      </p:sp>
      <p:pic>
        <p:nvPicPr>
          <p:cNvPr id="5" name="Zástupný symbol pro obsah 4" descr="soundtrack-charlieho-andilci-2110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652120" y="1700808"/>
            <a:ext cx="3303110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Zástupný symbol pro obsah 5" descr="518ec02e141851e0a3c23d54ce1bb56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71600" y="3503528"/>
            <a:ext cx="4536504" cy="3237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Zástupný symbol pro obsah 5" descr="crop-104754-4e2d491c33e64-charlies-angels-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908720"/>
            <a:ext cx="4865173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5148064" y="90872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Charlie´s </a:t>
            </a:r>
            <a:r>
              <a:rPr lang="cs-CZ" dirty="0" err="1" smtClean="0"/>
              <a:t>Angels</a:t>
            </a:r>
            <a:r>
              <a:rPr lang="cs-CZ" dirty="0" smtClean="0"/>
              <a:t>, TV </a:t>
            </a:r>
            <a:r>
              <a:rPr lang="cs-CZ" dirty="0" err="1" smtClean="0"/>
              <a:t>serial</a:t>
            </a:r>
            <a:r>
              <a:rPr lang="cs-CZ" dirty="0" smtClean="0"/>
              <a:t>, 1976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048672" y="6309320"/>
            <a:ext cx="341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Charlie´s </a:t>
            </a:r>
            <a:r>
              <a:rPr lang="cs-CZ" dirty="0" err="1" smtClean="0"/>
              <a:t>Angels</a:t>
            </a:r>
            <a:r>
              <a:rPr lang="cs-CZ" dirty="0" smtClean="0"/>
              <a:t>, 2000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carriefisher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654550" y="260648"/>
            <a:ext cx="3309938" cy="4805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Zástupný symbol pro obsah 5" descr="princess-leia-organa-star-wars-series-7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145135" y="3577523"/>
            <a:ext cx="2434977" cy="3235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http://theprincesslettersproject.files.wordpress.com/2012/01/movie_haircuts_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11137"/>
            <a:ext cx="4411639" cy="29618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323528" y="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Star </a:t>
            </a:r>
            <a:r>
              <a:rPr lang="cs-CZ" dirty="0" err="1" smtClean="0"/>
              <a:t>Wars</a:t>
            </a:r>
            <a:r>
              <a:rPr lang="cs-CZ" dirty="0" smtClean="0"/>
              <a:t>: Epizoda IV – Nová naděje</a:t>
            </a:r>
          </a:p>
          <a:p>
            <a:r>
              <a:rPr lang="cs-CZ" dirty="0" smtClean="0"/>
              <a:t>(Star </a:t>
            </a:r>
            <a:r>
              <a:rPr lang="cs-CZ" dirty="0" err="1" smtClean="0"/>
              <a:t>Wars</a:t>
            </a:r>
            <a:r>
              <a:rPr lang="cs-CZ" dirty="0" smtClean="0"/>
              <a:t>: </a:t>
            </a:r>
            <a:r>
              <a:rPr lang="cs-CZ" dirty="0" err="1" smtClean="0"/>
              <a:t>Episode</a:t>
            </a:r>
            <a:r>
              <a:rPr lang="cs-CZ" dirty="0" smtClean="0"/>
              <a:t> IV – A New </a:t>
            </a:r>
            <a:r>
              <a:rPr lang="cs-CZ" dirty="0" err="1" smtClean="0"/>
              <a:t>Hope</a:t>
            </a:r>
            <a:r>
              <a:rPr lang="cs-CZ" dirty="0" smtClean="0"/>
              <a:t>, 1977)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R JULIAN" pitchFamily="2" charset="0"/>
              </a:rPr>
              <a:t>Pátý element</a:t>
            </a:r>
            <a:br>
              <a:rPr lang="cs-CZ" dirty="0" smtClean="0">
                <a:latin typeface="AR JULIAN" pitchFamily="2" charset="0"/>
              </a:rPr>
            </a:br>
            <a:r>
              <a:rPr lang="cs-CZ" sz="2700" dirty="0" smtClean="0"/>
              <a:t> (</a:t>
            </a:r>
            <a:r>
              <a:rPr lang="cs-CZ" sz="2700" dirty="0" err="1" smtClean="0">
                <a:latin typeface="AR JULIAN" pitchFamily="2" charset="0"/>
              </a:rPr>
              <a:t>Le</a:t>
            </a:r>
            <a:r>
              <a:rPr lang="cs-CZ" sz="2700" dirty="0" smtClean="0">
                <a:latin typeface="AR JULIAN" pitchFamily="2" charset="0"/>
              </a:rPr>
              <a:t> </a:t>
            </a:r>
            <a:r>
              <a:rPr lang="cs-CZ" sz="2700" dirty="0" err="1" smtClean="0">
                <a:latin typeface="AR JULIAN" pitchFamily="2" charset="0"/>
              </a:rPr>
              <a:t>Cinquième</a:t>
            </a:r>
            <a:r>
              <a:rPr lang="cs-CZ" sz="2700" dirty="0" smtClean="0">
                <a:latin typeface="AR JULIAN" pitchFamily="2" charset="0"/>
              </a:rPr>
              <a:t> </a:t>
            </a:r>
            <a:r>
              <a:rPr lang="cs-CZ" sz="2700" dirty="0" err="1" smtClean="0">
                <a:latin typeface="AR JULIAN" pitchFamily="2" charset="0"/>
              </a:rPr>
              <a:t>élément</a:t>
            </a:r>
            <a:r>
              <a:rPr lang="cs-CZ" sz="2700" dirty="0" smtClean="0">
                <a:latin typeface="AR JULIAN" pitchFamily="2" charset="0"/>
              </a:rPr>
              <a:t>, 1997) </a:t>
            </a:r>
            <a:br>
              <a:rPr lang="cs-CZ" sz="2700" dirty="0" smtClean="0">
                <a:latin typeface="AR JULIAN" pitchFamily="2" charset="0"/>
              </a:rPr>
            </a:br>
            <a:endParaRPr lang="cs-CZ" sz="2700" dirty="0">
              <a:latin typeface="AR JULIAN" pitchFamily="2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Zástupný symbol pro obsah 9" descr="milla-jovovich-fifth-element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556792"/>
            <a:ext cx="2606614" cy="4681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Zástupný symbol pro obsah 11" descr="tumblr_me1vxh4zlP1qa9ofvo1_5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57913" y="1594977"/>
            <a:ext cx="3714087" cy="4531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06896" y="0"/>
            <a:ext cx="8229600" cy="994122"/>
          </a:xfrm>
        </p:spPr>
        <p:txBody>
          <a:bodyPr/>
          <a:lstStyle/>
          <a:p>
            <a:r>
              <a:rPr lang="cs-CZ" dirty="0" err="1" smtClean="0">
                <a:solidFill>
                  <a:schemeClr val="bg1"/>
                </a:solidFill>
                <a:latin typeface="Algerian" pitchFamily="82" charset="0"/>
              </a:rPr>
              <a:t>James</a:t>
            </a:r>
            <a:r>
              <a:rPr lang="cs-CZ" dirty="0" smtClean="0">
                <a:solidFill>
                  <a:schemeClr val="bg1"/>
                </a:solidFill>
                <a:latin typeface="Algerian" pitchFamily="82" charset="0"/>
              </a:rPr>
              <a:t> Bond</a:t>
            </a:r>
            <a:endParaRPr lang="cs-CZ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7" name="Zástupný symbol pro obsah 6" descr="753210-img-import-nezapomenutelny-sean-connery-78-jako-james-bond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5496" y="332656"/>
            <a:ext cx="3168352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Zástupný symbol pro obsah 7" descr="pierce-brosnan-james-bond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783083" y="3701688"/>
            <a:ext cx="2181405" cy="3039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http://www.toptenz.net/wp-content/uploads/2012/10/timothy-dalton-bo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928813"/>
            <a:ext cx="2208056" cy="2740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http://i.huffpost.com/gen/802650/thumbs/o-JAMES-BOND-570.jpg?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04664"/>
            <a:ext cx="2304256" cy="2850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martinka\Desktop\actors_lazenb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1204640"/>
            <a:ext cx="2088232" cy="2656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Obdélník 9"/>
          <p:cNvSpPr/>
          <p:nvPr/>
        </p:nvSpPr>
        <p:spPr>
          <a:xfrm>
            <a:off x="2339752" y="4581128"/>
            <a:ext cx="46085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dirty="0" smtClean="0">
                <a:hlinkClick r:id="rId7"/>
              </a:rPr>
              <a:t>http://thesuitsofjamesbond.com</a:t>
            </a:r>
            <a:endParaRPr lang="cs-CZ" sz="2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27584" y="-27384"/>
            <a:ext cx="169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Sean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Connery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067944" y="393305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George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Lazenby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64288" y="446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Roger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Moore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67544" y="357301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Timothy</a:t>
            </a:r>
            <a:r>
              <a:rPr lang="cs-CZ" dirty="0" smtClean="0">
                <a:solidFill>
                  <a:schemeClr val="bg1"/>
                </a:solidFill>
              </a:rPr>
              <a:t> Dalton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164288" y="33477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Pierce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Brosnan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Kniha</a:t>
            </a:r>
            <a:r>
              <a:rPr lang="cs-CZ" dirty="0" smtClean="0"/>
              <a:t> </a:t>
            </a:r>
            <a:r>
              <a:rPr lang="cs-CZ" dirty="0" smtClean="0"/>
              <a:t>FASHIONING FILM STARS: </a:t>
            </a:r>
            <a:r>
              <a:rPr lang="cs-CZ" dirty="0" err="1" smtClean="0"/>
              <a:t>Dress</a:t>
            </a:r>
            <a:r>
              <a:rPr lang="cs-CZ" dirty="0" smtClean="0"/>
              <a:t>, </a:t>
            </a:r>
            <a:r>
              <a:rPr lang="cs-CZ" dirty="0" err="1" smtClean="0"/>
              <a:t>Culture</a:t>
            </a:r>
            <a:r>
              <a:rPr lang="cs-CZ" dirty="0" smtClean="0"/>
              <a:t>, Identity. </a:t>
            </a:r>
            <a:r>
              <a:rPr lang="cs-CZ" dirty="0" err="1" smtClean="0"/>
              <a:t>Edited</a:t>
            </a:r>
            <a:r>
              <a:rPr lang="cs-CZ" dirty="0" smtClean="0"/>
              <a:t> by </a:t>
            </a:r>
            <a:r>
              <a:rPr lang="cs-CZ" dirty="0" err="1" smtClean="0"/>
              <a:t>Rachel</a:t>
            </a:r>
            <a:r>
              <a:rPr lang="cs-CZ" dirty="0" smtClean="0"/>
              <a:t> </a:t>
            </a:r>
            <a:r>
              <a:rPr lang="cs-CZ" dirty="0" err="1" smtClean="0"/>
              <a:t>Moseley</a:t>
            </a:r>
            <a:endParaRPr lang="cs-CZ" dirty="0" smtClean="0"/>
          </a:p>
          <a:p>
            <a:r>
              <a:rPr lang="cs-CZ" dirty="0" smtClean="0"/>
              <a:t>Texty:</a:t>
            </a:r>
          </a:p>
          <a:p>
            <a:pPr>
              <a:buNone/>
            </a:pPr>
            <a:r>
              <a:rPr lang="cs-CZ" dirty="0" smtClean="0"/>
              <a:t>	Brad </a:t>
            </a:r>
            <a:r>
              <a:rPr lang="cs-CZ" dirty="0" err="1" smtClean="0"/>
              <a:t>Pitt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George</a:t>
            </a:r>
            <a:r>
              <a:rPr lang="cs-CZ" dirty="0" smtClean="0"/>
              <a:t> </a:t>
            </a:r>
            <a:r>
              <a:rPr lang="cs-CZ" dirty="0" err="1" smtClean="0"/>
              <a:t>Clooney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Rough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Smooth</a:t>
            </a:r>
            <a:r>
              <a:rPr lang="cs-CZ" dirty="0" smtClean="0"/>
              <a:t>: Male </a:t>
            </a:r>
            <a:r>
              <a:rPr lang="cs-CZ" dirty="0" err="1" smtClean="0"/>
              <a:t>Costuming</a:t>
            </a:r>
            <a:r>
              <a:rPr lang="cs-CZ" dirty="0" smtClean="0"/>
              <a:t> in </a:t>
            </a:r>
            <a:r>
              <a:rPr lang="cs-CZ" dirty="0" err="1" smtClean="0"/>
              <a:t>Contemporary</a:t>
            </a:r>
            <a:r>
              <a:rPr lang="cs-CZ" dirty="0" smtClean="0"/>
              <a:t> </a:t>
            </a:r>
            <a:r>
              <a:rPr lang="cs-CZ" dirty="0" smtClean="0"/>
              <a:t>Hollywood. Pamela </a:t>
            </a:r>
            <a:r>
              <a:rPr lang="cs-CZ" dirty="0" err="1" smtClean="0"/>
              <a:t>Church</a:t>
            </a:r>
            <a:r>
              <a:rPr lang="cs-CZ" dirty="0" smtClean="0"/>
              <a:t> </a:t>
            </a:r>
            <a:r>
              <a:rPr lang="cs-CZ" dirty="0" err="1" smtClean="0"/>
              <a:t>Gibson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´</a:t>
            </a:r>
            <a:r>
              <a:rPr lang="cs-CZ" dirty="0" err="1" smtClean="0"/>
              <a:t>Sean</a:t>
            </a:r>
            <a:r>
              <a:rPr lang="cs-CZ" dirty="0" smtClean="0"/>
              <a:t> </a:t>
            </a:r>
            <a:r>
              <a:rPr lang="cs-CZ" dirty="0" err="1" smtClean="0"/>
              <a:t>Connery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James</a:t>
            </a:r>
            <a:r>
              <a:rPr lang="cs-CZ" dirty="0" smtClean="0"/>
              <a:t> Bond´: Re-</a:t>
            </a:r>
            <a:r>
              <a:rPr lang="cs-CZ" dirty="0" err="1" smtClean="0"/>
              <a:t>fashioning</a:t>
            </a:r>
            <a:r>
              <a:rPr lang="cs-CZ" dirty="0" smtClean="0"/>
              <a:t> </a:t>
            </a:r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Masculinity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smtClean="0"/>
              <a:t>1960s. </a:t>
            </a:r>
            <a:r>
              <a:rPr lang="cs-CZ" dirty="0" err="1" smtClean="0"/>
              <a:t>Pam</a:t>
            </a:r>
            <a:r>
              <a:rPr lang="cs-CZ" dirty="0" smtClean="0"/>
              <a:t> </a:t>
            </a:r>
            <a:r>
              <a:rPr lang="cs-CZ" dirty="0" err="1" smtClean="0"/>
              <a:t>Cook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Claire</a:t>
            </a:r>
            <a:r>
              <a:rPr lang="cs-CZ" dirty="0" smtClean="0"/>
              <a:t> </a:t>
            </a:r>
            <a:r>
              <a:rPr lang="cs-CZ" dirty="0" err="1" smtClean="0"/>
              <a:t>Hines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Kostýmy pomáhají uvažovat o typologii postavy, vývoji, přeměně, můžeme mluvit i o tzv. </a:t>
            </a:r>
            <a:r>
              <a:rPr lang="cs-CZ" dirty="0" err="1" smtClean="0"/>
              <a:t>pygmalionském</a:t>
            </a:r>
            <a:r>
              <a:rPr lang="cs-CZ" dirty="0" smtClean="0"/>
              <a:t> mýtu nebo i o statutu hvězdy – zda to kostým podporuje či nikoliv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Andalus" pitchFamily="18" charset="-78"/>
                <a:cs typeface="Andalus" pitchFamily="18" charset="-78"/>
              </a:rPr>
              <a:t>Product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placement</a:t>
            </a:r>
            <a:endParaRPr lang="cs-CZ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" name="Zástupný symbol pro obsah 6" descr="James_Bond__Skyfall_is_2012_s_second_most_gaffe_packed_film_relea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484784"/>
            <a:ext cx="5905500" cy="3562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bdélník 5"/>
          <p:cNvSpPr/>
          <p:nvPr/>
        </p:nvSpPr>
        <p:spPr>
          <a:xfrm>
            <a:off x="2123728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youtube.com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watch</a:t>
            </a:r>
            <a:r>
              <a:rPr lang="cs-CZ" dirty="0" smtClean="0">
                <a:hlinkClick r:id="rId3"/>
              </a:rPr>
              <a:t>?v=</a:t>
            </a:r>
            <a:r>
              <a:rPr lang="cs-CZ" dirty="0" err="1" smtClean="0">
                <a:hlinkClick r:id="rId3"/>
              </a:rPr>
              <a:t>mEeIRhkMnSM</a:t>
            </a:r>
            <a:r>
              <a:rPr lang="cs-CZ" dirty="0" smtClean="0">
                <a:hlinkClick r:id="rId3"/>
              </a:rPr>
              <a:t>&amp;feature=</a:t>
            </a:r>
            <a:r>
              <a:rPr lang="cs-CZ" dirty="0" err="1" smtClean="0">
                <a:hlinkClick r:id="rId3"/>
              </a:rPr>
              <a:t>player</a:t>
            </a:r>
            <a:r>
              <a:rPr lang="cs-CZ" dirty="0" smtClean="0">
                <a:hlinkClick r:id="rId3"/>
              </a:rPr>
              <a:t>_</a:t>
            </a:r>
            <a:r>
              <a:rPr lang="cs-CZ" dirty="0" err="1" smtClean="0">
                <a:hlinkClick r:id="rId3"/>
              </a:rPr>
              <a:t>embedded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  <a:cs typeface="Angsana New" pitchFamily="18" charset="-34"/>
              </a:rPr>
              <a:t>Rebel </a:t>
            </a:r>
            <a:r>
              <a:rPr lang="cs-CZ" dirty="0" err="1" smtClean="0">
                <a:latin typeface="+mn-lt"/>
                <a:cs typeface="Angsana New" pitchFamily="18" charset="-34"/>
              </a:rPr>
              <a:t>Belmondo</a:t>
            </a:r>
            <a:endParaRPr lang="cs-CZ" dirty="0">
              <a:latin typeface="+mn-lt"/>
              <a:cs typeface="Angsana New" pitchFamily="18" charset="-34"/>
            </a:endParaRPr>
          </a:p>
        </p:txBody>
      </p:sp>
      <p:pic>
        <p:nvPicPr>
          <p:cNvPr id="7" name="Zástupný symbol pro obsah 6" descr="DOBRODRUH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71600" y="2192594"/>
            <a:ext cx="2880319" cy="4102531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„Drsný“ typ hrdiny </a:t>
            </a:r>
            <a:endParaRPr lang="cs-CZ" dirty="0"/>
          </a:p>
        </p:txBody>
      </p:sp>
      <p:pic>
        <p:nvPicPr>
          <p:cNvPr id="8" name="Zástupný symbol pro obsah 7" descr="323769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43273"/>
            <a:ext cx="4041775" cy="301449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540568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err="1" smtClean="0">
                <a:latin typeface="Castellar" pitchFamily="18" charset="0"/>
                <a:cs typeface="Angsana New" pitchFamily="18" charset="-34"/>
              </a:rPr>
              <a:t>Rambo</a:t>
            </a:r>
            <a:r>
              <a:rPr lang="cs-CZ" sz="4000" b="1" dirty="0" smtClean="0">
                <a:latin typeface="Castellar" pitchFamily="18" charset="0"/>
                <a:cs typeface="Angsana New" pitchFamily="18" charset="-34"/>
              </a:rPr>
              <a:t>: První krev</a:t>
            </a:r>
            <a:br>
              <a:rPr lang="cs-CZ" sz="4000" b="1" dirty="0" smtClean="0">
                <a:latin typeface="Castellar" pitchFamily="18" charset="0"/>
                <a:cs typeface="Angsana New" pitchFamily="18" charset="-34"/>
              </a:rPr>
            </a:br>
            <a:r>
              <a:rPr lang="cs-CZ" sz="2200" b="1" dirty="0" smtClean="0">
                <a:latin typeface="Castellar" pitchFamily="18" charset="0"/>
                <a:cs typeface="Angsana New" pitchFamily="18" charset="-34"/>
              </a:rPr>
              <a:t>(</a:t>
            </a:r>
            <a:r>
              <a:rPr lang="cs-CZ" sz="2200" b="1" dirty="0" err="1" smtClean="0">
                <a:latin typeface="Castellar" pitchFamily="18" charset="0"/>
                <a:cs typeface="Angsana New" pitchFamily="18" charset="-34"/>
              </a:rPr>
              <a:t>Rambo</a:t>
            </a:r>
            <a:r>
              <a:rPr lang="cs-CZ" sz="2200" b="1" dirty="0" smtClean="0">
                <a:latin typeface="Castellar" pitchFamily="18" charset="0"/>
                <a:cs typeface="Angsana New" pitchFamily="18" charset="-34"/>
              </a:rPr>
              <a:t>: </a:t>
            </a:r>
            <a:r>
              <a:rPr lang="cs-CZ" sz="2200" b="1" dirty="0" err="1" smtClean="0">
                <a:latin typeface="Castellar" pitchFamily="18" charset="0"/>
                <a:cs typeface="Angsana New" pitchFamily="18" charset="-34"/>
              </a:rPr>
              <a:t>First</a:t>
            </a:r>
            <a:r>
              <a:rPr lang="cs-CZ" sz="2200" b="1" dirty="0" smtClean="0">
                <a:latin typeface="Castellar" pitchFamily="18" charset="0"/>
                <a:cs typeface="Angsana New" pitchFamily="18" charset="-34"/>
              </a:rPr>
              <a:t> </a:t>
            </a:r>
            <a:r>
              <a:rPr lang="cs-CZ" sz="2200" b="1" dirty="0" err="1" smtClean="0">
                <a:latin typeface="Castellar" pitchFamily="18" charset="0"/>
                <a:cs typeface="Angsana New" pitchFamily="18" charset="-34"/>
              </a:rPr>
              <a:t>Blood</a:t>
            </a:r>
            <a:r>
              <a:rPr lang="cs-CZ" sz="2200" b="1" dirty="0" smtClean="0">
                <a:latin typeface="Castellar" pitchFamily="18" charset="0"/>
                <a:cs typeface="Angsana New" pitchFamily="18" charset="-34"/>
              </a:rPr>
              <a:t>, 1982)</a:t>
            </a:r>
            <a:endParaRPr lang="cs-CZ" sz="2200" b="1" dirty="0">
              <a:latin typeface="Castellar" pitchFamily="18" charset="0"/>
              <a:cs typeface="Angsana New" pitchFamily="18" charset="-34"/>
            </a:endParaRPr>
          </a:p>
        </p:txBody>
      </p:sp>
      <p:pic>
        <p:nvPicPr>
          <p:cNvPr id="1026" name="Picture 2" descr="C:\Users\martinka\Desktop\10960749_g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92560"/>
            <a:ext cx="3930590" cy="2396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martinka\Desktop\Rambo-First-Blood-1982-In-Hindi-150x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04664"/>
            <a:ext cx="1944216" cy="2916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1028" name="Picture 4" descr="C:\Users\martinka\Desktop\rambo_4009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429000"/>
            <a:ext cx="5040560" cy="3251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AR JULIAN" pitchFamily="2" charset="0"/>
              </a:rPr>
              <a:t>Zapamatovatelný SLY</a:t>
            </a:r>
            <a:endParaRPr lang="cs-CZ" dirty="0">
              <a:latin typeface="AR JULIAN" pitchFamily="2" charset="0"/>
            </a:endParaRPr>
          </a:p>
        </p:txBody>
      </p:sp>
      <p:pic>
        <p:nvPicPr>
          <p:cNvPr id="7" name="Zástupný symbol pro obsah 6" descr="Rocky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3672408" cy="2723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Zástupný symbol pro obsah 7" descr="Cobra-1986-movie-prop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94721" y="829717"/>
            <a:ext cx="4041775" cy="3031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martinka\Desktop\Rocky-rocky-207299_1920_1274.jpg"/>
          <p:cNvPicPr>
            <a:picLocks noChangeAspect="1" noChangeArrowheads="1"/>
          </p:cNvPicPr>
          <p:nvPr/>
        </p:nvPicPr>
        <p:blipFill>
          <a:blip r:embed="rId4" cstate="print"/>
          <a:srcRect t="1061" r="25554"/>
          <a:stretch>
            <a:fillRect/>
          </a:stretch>
        </p:blipFill>
        <p:spPr bwMode="auto">
          <a:xfrm>
            <a:off x="899592" y="3717032"/>
            <a:ext cx="3312368" cy="292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2" descr="C:\Users\martinka\Desktop\expendables-gallery-sylvester-stallone-489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506266"/>
            <a:ext cx="2448272" cy="3307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Terminátor</a:t>
            </a:r>
            <a:endParaRPr lang="cs-CZ" dirty="0"/>
          </a:p>
        </p:txBody>
      </p:sp>
      <p:pic>
        <p:nvPicPr>
          <p:cNvPr id="10" name="Zástupný symbol pro obsah 9" descr="terminator_arnold_schwarzenegger_gun_3546_1024x10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Terminátor 2</a:t>
            </a:r>
            <a:endParaRPr lang="cs-CZ" dirty="0"/>
          </a:p>
        </p:txBody>
      </p:sp>
      <p:pic>
        <p:nvPicPr>
          <p:cNvPr id="11" name="Zástupný symbol pro obsah 10" descr="Terminator-2-judgement-day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6056" y="2169662"/>
            <a:ext cx="3168351" cy="397596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051720" y="125760"/>
            <a:ext cx="4608512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Copperplate Gothic Bold" pitchFamily="34" charset="0"/>
              </a:rPr>
              <a:t>Die </a:t>
            </a:r>
            <a:r>
              <a:rPr lang="cs-CZ" dirty="0" err="1" smtClean="0">
                <a:latin typeface="Copperplate Gothic Bold" pitchFamily="34" charset="0"/>
              </a:rPr>
              <a:t>Hard</a:t>
            </a:r>
            <a:r>
              <a:rPr lang="cs-CZ" dirty="0" smtClean="0">
                <a:latin typeface="Copperplate Gothic Bold" pitchFamily="34" charset="0"/>
              </a:rPr>
              <a:t>!</a:t>
            </a:r>
            <a:br>
              <a:rPr lang="cs-CZ" dirty="0" smtClean="0">
                <a:latin typeface="Copperplate Gothic Bold" pitchFamily="34" charset="0"/>
              </a:rPr>
            </a:br>
            <a:r>
              <a:rPr lang="cs-CZ" sz="2400" dirty="0" smtClean="0">
                <a:latin typeface="Copperplate Gothic Bold" pitchFamily="34" charset="0"/>
              </a:rPr>
              <a:t>„Nejšpinavější“ akční </a:t>
            </a:r>
            <a:r>
              <a:rPr lang="cs-CZ" sz="2400" dirty="0" err="1" smtClean="0">
                <a:latin typeface="Copperplate Gothic Bold" pitchFamily="34" charset="0"/>
              </a:rPr>
              <a:t>hridina</a:t>
            </a:r>
            <a:endParaRPr lang="cs-CZ" dirty="0">
              <a:latin typeface="Copperplate Gothic Bold" pitchFamily="34" charset="0"/>
            </a:endParaRPr>
          </a:p>
        </p:txBody>
      </p:sp>
      <p:pic>
        <p:nvPicPr>
          <p:cNvPr id="10" name="Zástupný symbol pro obsah 9" descr="die-har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529336"/>
            <a:ext cx="3121152" cy="1755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Zástupný symbol pro obsah 10" descr="Die-Hard-die-hard-812115_1024_76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51603" b="-2231"/>
          <a:stretch>
            <a:fillRect/>
          </a:stretch>
        </p:blipFill>
        <p:spPr>
          <a:xfrm>
            <a:off x="395536" y="260648"/>
            <a:ext cx="1954560" cy="3096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3074" name="Picture 2" descr="C:\Users\martinka\Desktop\die-hard-bruce-willi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88640"/>
            <a:ext cx="2229210" cy="3352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3075" name="Picture 3" descr="C:\Users\martinka\Desktop\die_hard_gl_16dec10_rex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392996"/>
            <a:ext cx="2232248" cy="33483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3076" name="Picture 4" descr="C:\Users\martinka\Desktop\13020252-13020257-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402754"/>
            <a:ext cx="2448317" cy="3338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6600" dirty="0" smtClean="0">
                <a:latin typeface="Angsana New" pitchFamily="18" charset="-34"/>
                <a:cs typeface="Angsana New" pitchFamily="18" charset="-34"/>
              </a:rPr>
              <a:t>Indiana </a:t>
            </a:r>
            <a:r>
              <a:rPr lang="cs-CZ" sz="6600" dirty="0" err="1" smtClean="0">
                <a:latin typeface="Angsana New" pitchFamily="18" charset="-34"/>
                <a:cs typeface="Angsana New" pitchFamily="18" charset="-34"/>
              </a:rPr>
              <a:t>Jones</a:t>
            </a:r>
            <a:endParaRPr lang="cs-CZ" sz="66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Zástupný symbol pro obsah 3" descr="200px-Indiana_Jones_in_Raiders_of_the_Lost_Ark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95537" y="1484783"/>
            <a:ext cx="3600399" cy="52756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http://theincredibletide.files.wordpress.com/2012/12/indiana-jones.jpg?w=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3887298" cy="504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Obousměrná vodorovná šipka 13"/>
          <p:cNvSpPr/>
          <p:nvPr/>
        </p:nvSpPr>
        <p:spPr>
          <a:xfrm>
            <a:off x="3563888" y="2492896"/>
            <a:ext cx="1584176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572000" y="1074222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Klasický tvídový oblek té doby –  kostýmy jako klišé</a:t>
            </a:r>
            <a:endParaRPr lang="cs-CZ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cs-CZ" dirty="0" smtClean="0"/>
              <a:t>Signifikantní kostým u </a:t>
            </a:r>
            <a:r>
              <a:rPr lang="cs-CZ" dirty="0" err="1" smtClean="0"/>
              <a:t>Nea</a:t>
            </a:r>
            <a:endParaRPr lang="cs-CZ" dirty="0"/>
          </a:p>
        </p:txBody>
      </p:sp>
      <p:pic>
        <p:nvPicPr>
          <p:cNvPr id="4" name="Zástupný symbol pro obsah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22586" y="1472358"/>
            <a:ext cx="3777606" cy="49089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cs-CZ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Buddies</a:t>
            </a: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C:\Users\martinka\Desktop\bonnie_clyde_465x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713834" cy="32106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Users\martinka\Desktop\stjz3nkhmd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96753"/>
            <a:ext cx="3456384" cy="2557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C:\Users\martinka\Desktop\will-smith-martin-lawrence-bad-boys-3.jpg"/>
          <p:cNvPicPr>
            <a:picLocks noChangeAspect="1" noChangeArrowheads="1"/>
          </p:cNvPicPr>
          <p:nvPr/>
        </p:nvPicPr>
        <p:blipFill>
          <a:blip r:embed="rId4" cstate="print"/>
          <a:srcRect l="8854" t="13896" r="12429" b="-932"/>
          <a:stretch>
            <a:fillRect/>
          </a:stretch>
        </p:blipFill>
        <p:spPr bwMode="auto">
          <a:xfrm>
            <a:off x="4211960" y="3600400"/>
            <a:ext cx="3107186" cy="3140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467544" y="62068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Bonnie</a:t>
            </a:r>
            <a:r>
              <a:rPr lang="cs-CZ" dirty="0" smtClean="0"/>
              <a:t> a </a:t>
            </a:r>
            <a:r>
              <a:rPr lang="cs-CZ" dirty="0" err="1" smtClean="0"/>
              <a:t>Clyde</a:t>
            </a:r>
            <a:r>
              <a:rPr lang="cs-CZ" dirty="0" smtClean="0"/>
              <a:t> 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Bonnie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Clyde</a:t>
            </a:r>
            <a:r>
              <a:rPr lang="cs-CZ" dirty="0" smtClean="0"/>
              <a:t>, 1967)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724128" y="478413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Smrtonosná past 3</a:t>
            </a:r>
          </a:p>
          <a:p>
            <a:r>
              <a:rPr lang="cs-CZ" dirty="0" smtClean="0"/>
              <a:t>(Die </a:t>
            </a:r>
            <a:r>
              <a:rPr lang="cs-CZ" dirty="0" err="1" smtClean="0"/>
              <a:t>Hard</a:t>
            </a:r>
            <a:r>
              <a:rPr lang="cs-CZ" dirty="0" smtClean="0"/>
              <a:t>: </a:t>
            </a:r>
            <a:r>
              <a:rPr lang="cs-CZ" dirty="0" err="1" smtClean="0"/>
              <a:t>With</a:t>
            </a:r>
            <a:r>
              <a:rPr lang="cs-CZ" dirty="0" smtClean="0"/>
              <a:t> a </a:t>
            </a:r>
            <a:r>
              <a:rPr lang="cs-CZ" dirty="0" err="1" smtClean="0"/>
              <a:t>Vengeance</a:t>
            </a:r>
            <a:r>
              <a:rPr lang="cs-CZ" dirty="0" smtClean="0"/>
              <a:t>, 1995)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339752" y="587727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Mizerové II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Bad</a:t>
            </a:r>
            <a:r>
              <a:rPr lang="cs-CZ" dirty="0" smtClean="0"/>
              <a:t> </a:t>
            </a:r>
            <a:r>
              <a:rPr lang="cs-CZ" dirty="0" err="1" smtClean="0"/>
              <a:t>Boys</a:t>
            </a:r>
            <a:r>
              <a:rPr lang="cs-CZ" dirty="0" smtClean="0"/>
              <a:t> II, 2003)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Andalus" pitchFamily="18" charset="-78"/>
                <a:cs typeface="Andalus" pitchFamily="18" charset="-78"/>
              </a:rPr>
              <a:t>Dnešní akční hrdina</a:t>
            </a:r>
            <a:endParaRPr lang="cs-CZ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Zástupný symbol pro obsah 5" descr="Jason Bourn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3055389" cy="4464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7" name="Zástupný symbol pro obsah 6" descr="bourne_wallpaper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69704" y="1268760"/>
            <a:ext cx="4038600" cy="3028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1026" name="Picture 2" descr="C:\Users\martinka\Desktop\bourneuv_odkaz_fil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888432"/>
            <a:ext cx="3702866" cy="2780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8" name="TextovéPole 7"/>
          <p:cNvSpPr txBox="1"/>
          <p:nvPr/>
        </p:nvSpPr>
        <p:spPr>
          <a:xfrm>
            <a:off x="395536" y="119675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Bourne</a:t>
            </a:r>
            <a:endParaRPr lang="cs-CZ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452320" y="2924944"/>
            <a:ext cx="1907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Bourneův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odkaz</a:t>
            </a:r>
            <a:endParaRPr lang="cs-CZ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tinka\Desktop\Četa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88640"/>
            <a:ext cx="3638965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martinka\Desktop\493682m-arnold-schwarzeneg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9204" y="116632"/>
            <a:ext cx="2545124" cy="3861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C:\Users\martinka\Desktop\the-dark-knight-original1.jpg"/>
          <p:cNvPicPr>
            <a:picLocks noChangeAspect="1" noChangeArrowheads="1"/>
          </p:cNvPicPr>
          <p:nvPr/>
        </p:nvPicPr>
        <p:blipFill>
          <a:blip r:embed="rId4" cstate="print"/>
          <a:srcRect l="26492" r="23172" b="1095"/>
          <a:stretch>
            <a:fillRect/>
          </a:stretch>
        </p:blipFill>
        <p:spPr bwMode="auto">
          <a:xfrm>
            <a:off x="611560" y="2996951"/>
            <a:ext cx="3096344" cy="3422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C:\Users\martinka\Desktop\se7en 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106836"/>
            <a:ext cx="3528392" cy="26345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6645424" cy="1143000"/>
          </a:xfrm>
        </p:spPr>
        <p:txBody>
          <a:bodyPr>
            <a:normAutofit/>
          </a:bodyPr>
          <a:lstStyle/>
          <a:p>
            <a:r>
              <a:rPr lang="cs-CZ" sz="6000" dirty="0" err="1" smtClean="0">
                <a:latin typeface="Angsana New" pitchFamily="18" charset="-34"/>
                <a:cs typeface="Angsana New" pitchFamily="18" charset="-34"/>
              </a:rPr>
              <a:t>Mission</a:t>
            </a:r>
            <a:r>
              <a:rPr lang="cs-CZ" sz="6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cs-CZ" sz="6000" dirty="0" err="1" smtClean="0">
                <a:latin typeface="Angsana New" pitchFamily="18" charset="-34"/>
                <a:cs typeface="Angsana New" pitchFamily="18" charset="-34"/>
              </a:rPr>
              <a:t>Impossible</a:t>
            </a:r>
            <a:endParaRPr lang="cs-CZ" sz="60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Zástupný symbol pro obsah 4" descr="-Mission-Impossible-III-2006-tom-cruise-27899549-716-10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3240590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Zástupný symbol pro obsah 5" descr="mission-impossible---ghost-protocol-4fe388bd3b78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15949" y="3933056"/>
            <a:ext cx="4806686" cy="27037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C:\Users\martinka\Desktop\movies-tom-cruise-mission-impossib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60648"/>
            <a:ext cx="3429000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ndalus" pitchFamily="18" charset="-78"/>
                <a:cs typeface="Andalus" pitchFamily="18" charset="-78"/>
              </a:rPr>
              <a:t>Boom akčních seriálů: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Crossing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Lines</a:t>
            </a:r>
            <a:endParaRPr lang="cs-CZ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Zástupný symbol pro obsah 4" descr="lin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124744"/>
            <a:ext cx="4794873" cy="30963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Zástupný symbol pro obsah 5" descr="69195_10151346819833195_988714010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5684" y="1315202"/>
            <a:ext cx="3662260" cy="50661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C:\Users\martinka\Desktop\crossing_lines_axn_seri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293096"/>
            <a:ext cx="3600400" cy="2396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latin typeface="Angsana New" pitchFamily="18" charset="-34"/>
                <a:cs typeface="Angsana New" pitchFamily="18" charset="-34"/>
              </a:rPr>
              <a:t>Van </a:t>
            </a:r>
            <a:r>
              <a:rPr lang="cs-CZ" sz="5400" dirty="0" err="1" smtClean="0">
                <a:latin typeface="Angsana New" pitchFamily="18" charset="-34"/>
                <a:cs typeface="Angsana New" pitchFamily="18" charset="-34"/>
              </a:rPr>
              <a:t>Helsing</a:t>
            </a:r>
            <a:r>
              <a:rPr lang="cs-CZ" sz="5400" dirty="0" smtClean="0">
                <a:latin typeface="Angsana New" pitchFamily="18" charset="-34"/>
                <a:cs typeface="Angsana New" pitchFamily="18" charset="-34"/>
              </a:rPr>
              <a:t>, (2004)</a:t>
            </a:r>
            <a:endParaRPr lang="cs-CZ" sz="54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Zástupný symbol pro obsah 4" descr="van-hels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6311" y="2019834"/>
            <a:ext cx="5831378" cy="3686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ndalus" pitchFamily="18" charset="-78"/>
                <a:cs typeface="Andalus" pitchFamily="18" charset="-78"/>
              </a:rPr>
              <a:t>Jeníček a Mařenka: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Steampunk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kam se podíváš!</a:t>
            </a:r>
            <a:endParaRPr lang="cs-CZ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Zástupný symbol pro obsah 5" descr="jenicekamarenk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4872722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Zástupný symbol pro obsah 6" descr="jenice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356992"/>
            <a:ext cx="4280285" cy="3308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Copperplate Gothic Bold" pitchFamily="34" charset="0"/>
              </a:rPr>
              <a:t>Terminátor</a:t>
            </a:r>
            <a:br>
              <a:rPr lang="cs-CZ" dirty="0" smtClean="0">
                <a:latin typeface="Copperplate Gothic Bold" pitchFamily="34" charset="0"/>
              </a:rPr>
            </a:br>
            <a:r>
              <a:rPr lang="cs-CZ" sz="2700" dirty="0" smtClean="0">
                <a:latin typeface="Copperplate Gothic Bold" pitchFamily="34" charset="0"/>
              </a:rPr>
              <a:t>(</a:t>
            </a:r>
            <a:r>
              <a:rPr lang="cs-CZ" sz="2700" dirty="0" err="1" smtClean="0">
                <a:latin typeface="Copperplate Gothic Bold" pitchFamily="34" charset="0"/>
              </a:rPr>
              <a:t>Terminator</a:t>
            </a:r>
            <a:r>
              <a:rPr lang="cs-CZ" sz="2700" dirty="0" smtClean="0">
                <a:latin typeface="Copperplate Gothic Bold" pitchFamily="34" charset="0"/>
              </a:rPr>
              <a:t>, 1984)</a:t>
            </a:r>
            <a:endParaRPr lang="cs-CZ" sz="2700" dirty="0">
              <a:latin typeface="Copperplate Gothic Bold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V jedničce „slabá“, „ženské “ vlastnosti,  takže i víc ženský vzhled</a:t>
            </a:r>
            <a:endParaRPr lang="cs-CZ" dirty="0"/>
          </a:p>
        </p:txBody>
      </p:sp>
      <p:pic>
        <p:nvPicPr>
          <p:cNvPr id="8" name="Zástupný symbol pro obsah 7" descr="sara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1" y="2492896"/>
            <a:ext cx="4839487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5102225" y="3212976"/>
            <a:ext cx="4041775" cy="639762"/>
          </a:xfrm>
        </p:spPr>
        <p:txBody>
          <a:bodyPr/>
          <a:lstStyle/>
          <a:p>
            <a:endParaRPr lang="cs-CZ"/>
          </a:p>
        </p:txBody>
      </p:sp>
      <p:pic>
        <p:nvPicPr>
          <p:cNvPr id="9" name="Zástupný symbol pro obsah 8" descr="terminator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19962" y="4077072"/>
            <a:ext cx="4681846" cy="2633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Copperplate Gothic Bold" pitchFamily="34" charset="0"/>
              </a:rPr>
              <a:t>Terminátor 2: Den zúčtování</a:t>
            </a:r>
            <a:br>
              <a:rPr lang="cs-CZ" dirty="0" smtClean="0">
                <a:latin typeface="Copperplate Gothic Bold" pitchFamily="34" charset="0"/>
              </a:rPr>
            </a:br>
            <a:r>
              <a:rPr lang="cs-CZ" sz="2700" dirty="0" smtClean="0">
                <a:latin typeface="Copperplate Gothic Bold" pitchFamily="34" charset="0"/>
              </a:rPr>
              <a:t>(</a:t>
            </a:r>
            <a:r>
              <a:rPr lang="cs-CZ" sz="2700" dirty="0" err="1" smtClean="0">
                <a:latin typeface="Copperplate Gothic Bold" pitchFamily="34" charset="0"/>
              </a:rPr>
              <a:t>Terminator</a:t>
            </a:r>
            <a:r>
              <a:rPr lang="cs-CZ" sz="2700" dirty="0" smtClean="0">
                <a:latin typeface="Copperplate Gothic Bold" pitchFamily="34" charset="0"/>
              </a:rPr>
              <a:t> 2: </a:t>
            </a:r>
            <a:r>
              <a:rPr lang="cs-CZ" sz="2700" dirty="0" err="1" smtClean="0">
                <a:latin typeface="Copperplate Gothic Bold" pitchFamily="34" charset="0"/>
              </a:rPr>
              <a:t>Judgment</a:t>
            </a:r>
            <a:r>
              <a:rPr lang="cs-CZ" sz="2700" dirty="0" smtClean="0">
                <a:latin typeface="Copperplate Gothic Bold" pitchFamily="34" charset="0"/>
              </a:rPr>
              <a:t> </a:t>
            </a:r>
            <a:r>
              <a:rPr lang="cs-CZ" sz="2700" dirty="0" err="1" smtClean="0">
                <a:latin typeface="Copperplate Gothic Bold" pitchFamily="34" charset="0"/>
              </a:rPr>
              <a:t>day</a:t>
            </a:r>
            <a:r>
              <a:rPr lang="cs-CZ" sz="2700" dirty="0" smtClean="0">
                <a:latin typeface="Copperplate Gothic Bold" pitchFamily="34" charset="0"/>
              </a:rPr>
              <a:t>, 1991)</a:t>
            </a:r>
            <a:endParaRPr lang="cs-CZ" sz="2700" dirty="0">
              <a:latin typeface="Copperplate Gothic Bold" pitchFamily="34" charset="0"/>
            </a:endParaRPr>
          </a:p>
        </p:txBody>
      </p:sp>
      <p:pic>
        <p:nvPicPr>
          <p:cNvPr id="9" name="Zástupný symbol pro obsah 8" descr="01939954-photo-linda-hamilton-est-sarah-connor-dans-terminator-2-le-jugement-derni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708920"/>
            <a:ext cx="4315070" cy="3920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Zástupný symbol pro obsah 7" descr="468482-terminator_2_0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199" y="2204864"/>
            <a:ext cx="4392365" cy="306942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-324544" y="274638"/>
            <a:ext cx="9937104" cy="1143000"/>
          </a:xfrm>
        </p:spPr>
        <p:txBody>
          <a:bodyPr>
            <a:normAutofit/>
          </a:bodyPr>
          <a:lstStyle/>
          <a:p>
            <a:r>
              <a:rPr lang="cs-CZ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Terminátor: Příběh Sáry </a:t>
            </a:r>
            <a:r>
              <a:rPr lang="cs-CZ" sz="3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Connorové</a:t>
            </a:r>
            <a:r>
              <a:rPr lang="cs-CZ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(TV seriál)</a:t>
            </a:r>
            <a:r>
              <a:rPr lang="cs-CZ" sz="3000" b="1" dirty="0" smtClean="0">
                <a:latin typeface="Copperplate Gothic Bold" pitchFamily="34" charset="0"/>
              </a:rPr>
              <a:t/>
            </a:r>
            <a:br>
              <a:rPr lang="cs-CZ" sz="3000" b="1" dirty="0" smtClean="0">
                <a:latin typeface="Copperplate Gothic Bold" pitchFamily="34" charset="0"/>
              </a:rPr>
            </a:br>
            <a:r>
              <a:rPr lang="cs-CZ" sz="2200" dirty="0" smtClean="0">
                <a:latin typeface="Copperplate Gothic Bold" pitchFamily="34" charset="0"/>
              </a:rPr>
              <a:t>(THE SARAH CONNOR CHRONICLES, 2008)</a:t>
            </a:r>
            <a:endParaRPr lang="cs-CZ" sz="2200" dirty="0">
              <a:latin typeface="Copperplate Gothic Bold" pitchFamily="34" charset="0"/>
            </a:endParaRPr>
          </a:p>
        </p:txBody>
      </p:sp>
      <p:pic>
        <p:nvPicPr>
          <p:cNvPr id="6" name="Zástupný symbol pro obsah 5" descr="terminator_the_sarah_connor_chronicles_ver2_xl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88394" y="1700808"/>
            <a:ext cx="3027622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Zástupný symbol pro obsah 9" descr="bios_sarah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57848" y="908720"/>
            <a:ext cx="2834632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611560" y="1196752"/>
            <a:ext cx="4040188" cy="720080"/>
          </a:xfrm>
        </p:spPr>
        <p:txBody>
          <a:bodyPr>
            <a:noAutofit/>
          </a:bodyPr>
          <a:lstStyle/>
          <a:p>
            <a:r>
              <a:rPr lang="cs-CZ" sz="4400" dirty="0" smtClean="0">
                <a:latin typeface="AR DESTINE" pitchFamily="2" charset="0"/>
              </a:rPr>
              <a:t>	</a:t>
            </a:r>
          </a:p>
          <a:p>
            <a:r>
              <a:rPr lang="cs-CZ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Vetřelec</a:t>
            </a:r>
          </a:p>
          <a:p>
            <a:r>
              <a:rPr lang="cs-CZ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cs-CZ" dirty="0" smtClean="0">
                <a:latin typeface="AR DESTINE" pitchFamily="2" charset="0"/>
              </a:rPr>
              <a:t>ALIEN</a:t>
            </a:r>
            <a:r>
              <a:rPr lang="cs-CZ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1979)</a:t>
            </a:r>
            <a:endParaRPr lang="cs-CZ" dirty="0">
              <a:latin typeface="AR DESTINE" pitchFamily="2" charset="0"/>
            </a:endParaRPr>
          </a:p>
        </p:txBody>
      </p:sp>
      <p:pic>
        <p:nvPicPr>
          <p:cNvPr id="5" name="Zástupný symbol pro obsah 4" descr="sigourney-weaver-alien-courtesy-of-film-co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88840"/>
            <a:ext cx="3240360" cy="4418673"/>
          </a:xfrm>
        </p:spPr>
      </p:pic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>
          <a:xfrm>
            <a:off x="4248472" y="362645"/>
            <a:ext cx="5148064" cy="1554187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Vetřelec:Vzkříšení</a:t>
            </a:r>
          </a:p>
          <a:p>
            <a:r>
              <a:rPr lang="cs-CZ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cs-CZ" dirty="0" err="1" smtClean="0">
                <a:latin typeface="AR DESTINE" pitchFamily="2" charset="0"/>
                <a:ea typeface="Tahoma" pitchFamily="34" charset="0"/>
                <a:cs typeface="Tahoma" pitchFamily="34" charset="0"/>
              </a:rPr>
              <a:t>Alien</a:t>
            </a:r>
            <a:r>
              <a:rPr lang="cs-CZ" dirty="0" smtClean="0">
                <a:latin typeface="AR DESTINE" pitchFamily="2" charset="0"/>
                <a:ea typeface="Tahoma" pitchFamily="34" charset="0"/>
                <a:cs typeface="Tahoma" pitchFamily="34" charset="0"/>
              </a:rPr>
              <a:t>: </a:t>
            </a:r>
            <a:r>
              <a:rPr lang="cs-CZ" dirty="0" err="1" smtClean="0">
                <a:latin typeface="AR DESTINE" pitchFamily="2" charset="0"/>
                <a:ea typeface="Tahoma" pitchFamily="34" charset="0"/>
                <a:cs typeface="Tahoma" pitchFamily="34" charset="0"/>
              </a:rPr>
              <a:t>Ressurection</a:t>
            </a:r>
            <a:r>
              <a:rPr lang="cs-CZ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1997)</a:t>
            </a:r>
            <a:endParaRPr lang="cs-CZ" dirty="0">
              <a:latin typeface="AR DESTINE" pitchFamily="2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Zástupný symbol pro obsah 5" descr="tumblr_kvvm7vgUDo1qz63a2o1_40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66255" y="2174875"/>
            <a:ext cx="3799315" cy="39512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6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Vetřelci</a:t>
            </a:r>
            <a:r>
              <a:rPr lang="cs-CZ" sz="6000" dirty="0" smtClean="0">
                <a:latin typeface="AR DESTINE" pitchFamily="2" charset="0"/>
              </a:rPr>
              <a:t/>
            </a:r>
            <a:br>
              <a:rPr lang="cs-CZ" sz="6000" dirty="0" smtClean="0">
                <a:latin typeface="AR DESTINE" pitchFamily="2" charset="0"/>
              </a:rPr>
            </a:br>
            <a:r>
              <a:rPr lang="cs-CZ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cs-CZ" sz="2700" dirty="0" smtClean="0">
                <a:latin typeface="AR DESTINE" pitchFamily="2" charset="0"/>
              </a:rPr>
              <a:t>ALIENS</a:t>
            </a:r>
            <a:r>
              <a:rPr lang="cs-CZ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,1986) </a:t>
            </a:r>
            <a:r>
              <a:rPr lang="cs-CZ" sz="2700" dirty="0" smtClean="0">
                <a:latin typeface="AR DESTINE" pitchFamily="2" charset="0"/>
              </a:rPr>
              <a:t> </a:t>
            </a:r>
            <a:endParaRPr lang="cs-CZ" sz="2700" dirty="0">
              <a:latin typeface="AR DESTINE" pitchFamily="2" charset="0"/>
            </a:endParaRPr>
          </a:p>
        </p:txBody>
      </p:sp>
      <p:pic>
        <p:nvPicPr>
          <p:cNvPr id="5" name="Zástupný symbol pro obsah 4" descr="imag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3655" y="1556792"/>
            <a:ext cx="4014590" cy="4968552"/>
          </a:xfrm>
        </p:spPr>
      </p:pic>
      <p:pic>
        <p:nvPicPr>
          <p:cNvPr id="6" name="Zástupný symbol pro obsah 5" descr="sigourney-weaver-alie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556792"/>
            <a:ext cx="4268623" cy="489654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Vetřelec</a:t>
            </a:r>
            <a:r>
              <a:rPr lang="cs-CZ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br>
              <a:rPr lang="cs-CZ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cs-CZ" sz="2700" dirty="0" smtClean="0">
                <a:latin typeface="AR DESTINE" pitchFamily="2" charset="0"/>
                <a:ea typeface="Tahoma" pitchFamily="34" charset="0"/>
                <a:cs typeface="Tahoma" pitchFamily="34" charset="0"/>
              </a:rPr>
              <a:t>ALIEN</a:t>
            </a:r>
            <a:r>
              <a:rPr lang="cs-CZ" sz="2700" baseline="30000" dirty="0" smtClean="0">
                <a:latin typeface="AR DESTINE" pitchFamily="2" charset="0"/>
                <a:ea typeface="Tahoma" pitchFamily="34" charset="0"/>
                <a:cs typeface="Tahoma" pitchFamily="34" charset="0"/>
              </a:rPr>
              <a:t>3</a:t>
            </a:r>
            <a:r>
              <a:rPr lang="cs-CZ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,1992)</a:t>
            </a:r>
            <a:endParaRPr lang="cs-CZ" sz="2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Zástupný symbol pro obsah 7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4487" y="1844824"/>
            <a:ext cx="3647349" cy="4536504"/>
          </a:xfrm>
        </p:spPr>
      </p:pic>
      <p:pic>
        <p:nvPicPr>
          <p:cNvPr id="7" name="Zástupný symbol pro obsah 6" descr="image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07322" y="2636912"/>
            <a:ext cx="4328350" cy="309634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259</Words>
  <Application>Microsoft Office PowerPoint</Application>
  <PresentationFormat>Předvádění na obrazovce (4:3)</PresentationFormat>
  <Paragraphs>69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Motiv sady Office</vt:lpstr>
      <vt:lpstr>KOSTÝMY  V  AKČNÍM FILMU</vt:lpstr>
      <vt:lpstr>Snímek 2</vt:lpstr>
      <vt:lpstr>Snímek 3</vt:lpstr>
      <vt:lpstr>Terminátor (Terminator, 1984)</vt:lpstr>
      <vt:lpstr>Terminátor 2: Den zúčtování (Terminator 2: Judgment day, 1991)</vt:lpstr>
      <vt:lpstr>Terminátor: Příběh Sáry Connorové (TV seriál) (THE SARAH CONNOR CHRONICLES, 2008)</vt:lpstr>
      <vt:lpstr>Snímek 7</vt:lpstr>
      <vt:lpstr>Vetřelci (ALIENS,1986)  </vt:lpstr>
      <vt:lpstr>Vetřelec3  (ALIEN3,1992)</vt:lpstr>
      <vt:lpstr>Stylizace – podobný typ hrdinek</vt:lpstr>
      <vt:lpstr>Přerod - G. I. Jane, (1997)</vt:lpstr>
      <vt:lpstr>Pygmalionský mýtus – Slečna drsňák  (Miss Congeniality, 2000) </vt:lpstr>
      <vt:lpstr>Hunger Games, (2012) </vt:lpstr>
      <vt:lpstr>Sněhurka a lovec   (Snow White and the Huntsman, 2012) </vt:lpstr>
      <vt:lpstr>SEXSYMBOL Lara Croft</vt:lpstr>
      <vt:lpstr>Charlieho andílci</vt:lpstr>
      <vt:lpstr>Snímek 17</vt:lpstr>
      <vt:lpstr>Pátý element  (Le Cinquième élément, 1997)  </vt:lpstr>
      <vt:lpstr>James Bond</vt:lpstr>
      <vt:lpstr>Product placement</vt:lpstr>
      <vt:lpstr>Rebel Belmondo</vt:lpstr>
      <vt:lpstr>Rambo: První krev (Rambo: First Blood, 1982)</vt:lpstr>
      <vt:lpstr>Zapamatovatelný SLY</vt:lpstr>
      <vt:lpstr>Snímek 24</vt:lpstr>
      <vt:lpstr>Die Hard! „Nejšpinavější“ akční hridina</vt:lpstr>
      <vt:lpstr>Indiana Jones</vt:lpstr>
      <vt:lpstr>Signifikantní kostým u Nea</vt:lpstr>
      <vt:lpstr>Buddies</vt:lpstr>
      <vt:lpstr>Dnešní akční hrdina</vt:lpstr>
      <vt:lpstr>Mission Impossible</vt:lpstr>
      <vt:lpstr>Boom akčních seriálů: Crossing Lines</vt:lpstr>
      <vt:lpstr>Van Helsing, (2004)</vt:lpstr>
      <vt:lpstr>Jeníček a Mařenka: Steampunk kam se podíváš!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Kostýmy v akčním filmu</dc:title>
  <dc:creator>martinka</dc:creator>
  <cp:lastModifiedBy>martinka</cp:lastModifiedBy>
  <cp:revision>258</cp:revision>
  <dcterms:created xsi:type="dcterms:W3CDTF">2013-02-18T20:18:47Z</dcterms:created>
  <dcterms:modified xsi:type="dcterms:W3CDTF">2013-03-09T10:45:28Z</dcterms:modified>
</cp:coreProperties>
</file>