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76" autoAdjust="0"/>
  </p:normalViewPr>
  <p:slideViewPr>
    <p:cSldViewPr>
      <p:cViewPr varScale="1">
        <p:scale>
          <a:sx n="87" d="100"/>
          <a:sy n="87" d="100"/>
        </p:scale>
        <p:origin x="-14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56FA4E4B-2621-49A7-A236-0EFFA54DBBB4}" type="datetimeFigureOut">
              <a:rPr lang="cs-CZ" smtClean="0"/>
              <a:t>6.5.2013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2550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56FA4E4B-2621-49A7-A236-0EFFA54DBBB4}" type="datetimeFigureOut">
              <a:rPr lang="cs-CZ" smtClean="0"/>
              <a:t>6.5.2013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184730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56FA4E4B-2621-49A7-A236-0EFFA54DBBB4}" type="datetimeFigureOut">
              <a:rPr lang="cs-CZ" smtClean="0"/>
              <a:t>6.5.2013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81023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56FA4E4B-2621-49A7-A236-0EFFA54DBBB4}" type="datetimeFigureOut">
              <a:rPr lang="cs-CZ" smtClean="0"/>
              <a:t>6.5.2013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349235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A4E4B-2621-49A7-A236-0EFFA54DBBB4}" type="datetimeFigureOut">
              <a:rPr lang="cs-CZ" smtClean="0"/>
              <a:t>6.5.2013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58072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56FA4E4B-2621-49A7-A236-0EFFA54DBBB4}" type="datetimeFigureOut">
              <a:rPr lang="cs-CZ" smtClean="0"/>
              <a:t>6.5.2013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91899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56FA4E4B-2621-49A7-A236-0EFFA54DBBB4}" type="datetimeFigureOut">
              <a:rPr lang="cs-CZ" smtClean="0"/>
              <a:t>6.5.2013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373990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56FA4E4B-2621-49A7-A236-0EFFA54DBBB4}" type="datetimeFigureOut">
              <a:rPr lang="cs-CZ" smtClean="0"/>
              <a:t>6.5.2013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21796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A4E4B-2621-49A7-A236-0EFFA54DBBB4}" type="datetimeFigureOut">
              <a:rPr lang="cs-CZ" smtClean="0"/>
              <a:t>6.5.2013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84940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A4E4B-2621-49A7-A236-0EFFA54DBBB4}" type="datetimeFigureOut">
              <a:rPr lang="cs-CZ" smtClean="0"/>
              <a:t>6.5.2013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301056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A4E4B-2621-49A7-A236-0EFFA54DBBB4}" type="datetimeFigureOut">
              <a:rPr lang="cs-CZ" smtClean="0"/>
              <a:t>6.5.2013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0326901-3F52-45E7-91C0-86F31B1F05AD}" type="slidenum">
              <a:rPr lang="cs-CZ" smtClean="0"/>
              <a:t>‹#›</a:t>
            </a:fld>
            <a:endParaRPr lang="cs-CZ"/>
          </a:p>
        </p:txBody>
      </p:sp>
    </p:spTree>
    <p:extLst>
      <p:ext uri="{BB962C8B-B14F-4D97-AF65-F5344CB8AC3E}">
        <p14:creationId xmlns:p14="http://schemas.microsoft.com/office/powerpoint/2010/main" val="119260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A4E4B-2621-49A7-A236-0EFFA54DBBB4}" type="datetimeFigureOut">
              <a:rPr lang="cs-CZ" smtClean="0"/>
              <a:t>6.5.2013</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26901-3F52-45E7-91C0-86F31B1F05AD}" type="slidenum">
              <a:rPr lang="cs-CZ" smtClean="0"/>
              <a:t>‹#›</a:t>
            </a:fld>
            <a:endParaRPr lang="cs-CZ"/>
          </a:p>
        </p:txBody>
      </p:sp>
    </p:spTree>
    <p:extLst>
      <p:ext uri="{BB962C8B-B14F-4D97-AF65-F5344CB8AC3E}">
        <p14:creationId xmlns:p14="http://schemas.microsoft.com/office/powerpoint/2010/main" val="79001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1kh5X5CJAOU"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boxofficemojo.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26Rb2oy4O0"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a:bodyPr>
          <a:lstStyle/>
          <a:p>
            <a:r>
              <a:rPr lang="cs-CZ" sz="5400" dirty="0" smtClean="0"/>
              <a:t>Videohry a (akční) film</a:t>
            </a:r>
            <a:endParaRPr lang="cs-CZ" sz="5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2348880"/>
            <a:ext cx="5475500" cy="2726798"/>
          </a:xfrm>
        </p:spPr>
      </p:pic>
    </p:spTree>
    <p:extLst>
      <p:ext uri="{BB962C8B-B14F-4D97-AF65-F5344CB8AC3E}">
        <p14:creationId xmlns:p14="http://schemas.microsoft.com/office/powerpoint/2010/main" val="244525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Street Fighter (1994)</a:t>
            </a:r>
            <a:endParaRPr lang="cs-CZ"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5837" y="1600200"/>
            <a:ext cx="3221325" cy="4525963"/>
          </a:xfrm>
        </p:spPr>
      </p:pic>
      <p:sp>
        <p:nvSpPr>
          <p:cNvPr id="4" name="Content Placeholder 3"/>
          <p:cNvSpPr>
            <a:spLocks noGrp="1"/>
          </p:cNvSpPr>
          <p:nvPr>
            <p:ph sz="half" idx="2"/>
          </p:nvPr>
        </p:nvSpPr>
        <p:spPr/>
        <p:txBody>
          <a:bodyPr>
            <a:normAutofit/>
          </a:bodyPr>
          <a:lstStyle/>
          <a:p>
            <a:r>
              <a:rPr lang="cs-CZ" dirty="0"/>
              <a:t>d</a:t>
            </a:r>
            <a:r>
              <a:rPr lang="cs-CZ" dirty="0" smtClean="0"/>
              <a:t>ůsledně pracuje s nadsázkou</a:t>
            </a:r>
          </a:p>
          <a:p>
            <a:r>
              <a:rPr lang="cs-CZ" dirty="0" smtClean="0"/>
              <a:t>reflektuje herní mechaniku původní arkády</a:t>
            </a:r>
          </a:p>
          <a:p>
            <a:r>
              <a:rPr lang="cs-CZ" dirty="0" smtClean="0"/>
              <a:t>komentuje účinky mediálního „vymývání mozků“</a:t>
            </a:r>
          </a:p>
          <a:p>
            <a:r>
              <a:rPr lang="cs-CZ" dirty="0" smtClean="0"/>
              <a:t>ukázka (77. minuta)</a:t>
            </a:r>
            <a:endParaRPr lang="cs-CZ" dirty="0"/>
          </a:p>
        </p:txBody>
      </p:sp>
    </p:spTree>
    <p:extLst>
      <p:ext uri="{BB962C8B-B14F-4D97-AF65-F5344CB8AC3E}">
        <p14:creationId xmlns:p14="http://schemas.microsoft.com/office/powerpoint/2010/main" val="375360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78" y="116632"/>
            <a:ext cx="7920880" cy="32673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78" y="3435720"/>
            <a:ext cx="7920880" cy="3267363"/>
          </a:xfrm>
          <a:prstGeom prst="rect">
            <a:avLst/>
          </a:prstGeom>
        </p:spPr>
      </p:pic>
    </p:spTree>
    <p:extLst>
      <p:ext uri="{BB962C8B-B14F-4D97-AF65-F5344CB8AC3E}">
        <p14:creationId xmlns:p14="http://schemas.microsoft.com/office/powerpoint/2010/main" val="349887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Mortal Kombat (1995)</a:t>
            </a:r>
            <a:endParaRPr lang="cs-CZ"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4862" y="1624806"/>
            <a:ext cx="3343275" cy="4476750"/>
          </a:xfrm>
        </p:spPr>
      </p:pic>
      <p:sp>
        <p:nvSpPr>
          <p:cNvPr id="4" name="Content Placeholder 3"/>
          <p:cNvSpPr>
            <a:spLocks noGrp="1"/>
          </p:cNvSpPr>
          <p:nvPr>
            <p:ph sz="half" idx="2"/>
          </p:nvPr>
        </p:nvSpPr>
        <p:spPr/>
        <p:txBody>
          <a:bodyPr>
            <a:normAutofit fontScale="92500" lnSpcReduction="20000"/>
          </a:bodyPr>
          <a:lstStyle/>
          <a:p>
            <a:r>
              <a:rPr lang="cs-CZ" dirty="0" smtClean="0"/>
              <a:t>komerčně úspěšná adaptace (budget $18m., box-office $122m.)</a:t>
            </a:r>
          </a:p>
          <a:p>
            <a:r>
              <a:rPr lang="cs-CZ" dirty="0" smtClean="0"/>
              <a:t>navazuje na kung-fu filmy ze 70. let</a:t>
            </a:r>
          </a:p>
          <a:p>
            <a:r>
              <a:rPr lang="cs-CZ" dirty="0" smtClean="0"/>
              <a:t>snadno převoditelné schéma bojového turnaje</a:t>
            </a:r>
          </a:p>
          <a:p>
            <a:r>
              <a:rPr lang="cs-CZ" dirty="0" smtClean="0"/>
              <a:t>nejistota okolo hlavního hrdiny – tři protagonisté</a:t>
            </a:r>
          </a:p>
          <a:p>
            <a:r>
              <a:rPr lang="cs-CZ" dirty="0" smtClean="0"/>
              <a:t>analýza remediace v diplomové práci Matthewa Hepburna </a:t>
            </a:r>
            <a:endParaRPr lang="cs-CZ" dirty="0"/>
          </a:p>
        </p:txBody>
      </p:sp>
    </p:spTree>
    <p:extLst>
      <p:ext uri="{BB962C8B-B14F-4D97-AF65-F5344CB8AC3E}">
        <p14:creationId xmlns:p14="http://schemas.microsoft.com/office/powerpoint/2010/main" val="2311498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0" y="260648"/>
            <a:ext cx="3703269" cy="25922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180514"/>
            <a:ext cx="4893433" cy="2752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45" y="3212975"/>
            <a:ext cx="2903629" cy="16755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874" y="4941168"/>
            <a:ext cx="2895600" cy="16859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790" y="3399098"/>
            <a:ext cx="4691068" cy="2978828"/>
          </a:xfrm>
          <a:prstGeom prst="rect">
            <a:avLst/>
          </a:prstGeom>
        </p:spPr>
      </p:pic>
    </p:spTree>
    <p:extLst>
      <p:ext uri="{BB962C8B-B14F-4D97-AF65-F5344CB8AC3E}">
        <p14:creationId xmlns:p14="http://schemas.microsoft.com/office/powerpoint/2010/main" val="393085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Mortal Kombat 2: Vyhlazení</a:t>
            </a:r>
            <a:endParaRPr lang="cs-CZ" sz="4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1628800"/>
            <a:ext cx="2880320" cy="4531704"/>
          </a:xfrm>
        </p:spPr>
      </p:pic>
      <p:sp>
        <p:nvSpPr>
          <p:cNvPr id="4" name="Content Placeholder 3"/>
          <p:cNvSpPr>
            <a:spLocks noGrp="1"/>
          </p:cNvSpPr>
          <p:nvPr>
            <p:ph sz="half" idx="2"/>
          </p:nvPr>
        </p:nvSpPr>
        <p:spPr/>
        <p:txBody>
          <a:bodyPr>
            <a:normAutofit fontScale="92500" lnSpcReduction="10000"/>
          </a:bodyPr>
          <a:lstStyle/>
          <a:p>
            <a:r>
              <a:rPr lang="cs-CZ" dirty="0" smtClean="0"/>
              <a:t>oproti prvnímu dílu zesiluje videoherní vyprávění</a:t>
            </a:r>
          </a:p>
          <a:p>
            <a:r>
              <a:rPr lang="cs-CZ" dirty="0" smtClean="0"/>
              <a:t>sled volně provázaných soubojů</a:t>
            </a:r>
          </a:p>
          <a:p>
            <a:r>
              <a:rPr lang="cs-CZ" dirty="0"/>
              <a:t>m</a:t>
            </a:r>
            <a:r>
              <a:rPr lang="cs-CZ" dirty="0" smtClean="0"/>
              <a:t>nožství nových postav s minimální nebo nulovou charakterizací</a:t>
            </a:r>
          </a:p>
          <a:p>
            <a:r>
              <a:rPr lang="cs-CZ" dirty="0"/>
              <a:t>p</a:t>
            </a:r>
            <a:r>
              <a:rPr lang="cs-CZ" dirty="0" smtClean="0"/>
              <a:t>ovažován za jeden z nejhorších videoherních filmů</a:t>
            </a:r>
            <a:endParaRPr lang="cs-CZ" dirty="0"/>
          </a:p>
        </p:txBody>
      </p:sp>
    </p:spTree>
    <p:extLst>
      <p:ext uri="{BB962C8B-B14F-4D97-AF65-F5344CB8AC3E}">
        <p14:creationId xmlns:p14="http://schemas.microsoft.com/office/powerpoint/2010/main" val="2219248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Resident Evil (2002)</a:t>
            </a:r>
            <a:endParaRPr lang="cs-CZ"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0303" y="1600200"/>
            <a:ext cx="3052393" cy="4525963"/>
          </a:xfrm>
        </p:spPr>
      </p:pic>
      <p:sp>
        <p:nvSpPr>
          <p:cNvPr id="4" name="Content Placeholder 3"/>
          <p:cNvSpPr>
            <a:spLocks noGrp="1"/>
          </p:cNvSpPr>
          <p:nvPr>
            <p:ph sz="half" idx="2"/>
          </p:nvPr>
        </p:nvSpPr>
        <p:spPr/>
        <p:txBody>
          <a:bodyPr>
            <a:normAutofit fontScale="92500" lnSpcReduction="10000"/>
          </a:bodyPr>
          <a:lstStyle/>
          <a:p>
            <a:r>
              <a:rPr lang="cs-CZ" dirty="0" smtClean="0"/>
              <a:t>zakládá nejúspěšnější sérii videoherních adaptací</a:t>
            </a:r>
          </a:p>
          <a:p>
            <a:r>
              <a:rPr lang="cs-CZ" dirty="0" smtClean="0"/>
              <a:t>Milla Jovovich jako remediace hráčského avataru</a:t>
            </a:r>
          </a:p>
          <a:p>
            <a:r>
              <a:rPr lang="cs-CZ" dirty="0" smtClean="0"/>
              <a:t>vizuální remediace mapy komplexu</a:t>
            </a:r>
          </a:p>
          <a:p>
            <a:r>
              <a:rPr lang="cs-CZ" dirty="0" smtClean="0"/>
              <a:t>hlediskové záběry z pohledu centrálního počítače</a:t>
            </a:r>
            <a:endParaRPr lang="cs-CZ" dirty="0"/>
          </a:p>
        </p:txBody>
      </p:sp>
    </p:spTree>
    <p:extLst>
      <p:ext uri="{BB962C8B-B14F-4D97-AF65-F5344CB8AC3E}">
        <p14:creationId xmlns:p14="http://schemas.microsoft.com/office/powerpoint/2010/main" val="324381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825" y="188640"/>
            <a:ext cx="4324350" cy="33813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3717032"/>
            <a:ext cx="5523249" cy="2991760"/>
          </a:xfrm>
          <a:prstGeom prst="rect">
            <a:avLst/>
          </a:prstGeom>
        </p:spPr>
      </p:pic>
    </p:spTree>
    <p:extLst>
      <p:ext uri="{BB962C8B-B14F-4D97-AF65-F5344CB8AC3E}">
        <p14:creationId xmlns:p14="http://schemas.microsoft.com/office/powerpoint/2010/main" val="2431356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House of the Dead (2003)</a:t>
            </a:r>
            <a:endParaRPr lang="cs-CZ" sz="4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7863" y="1600200"/>
            <a:ext cx="3057273" cy="4525963"/>
          </a:xfrm>
        </p:spPr>
      </p:pic>
      <p:sp>
        <p:nvSpPr>
          <p:cNvPr id="5" name="Content Placeholder 4"/>
          <p:cNvSpPr>
            <a:spLocks noGrp="1"/>
          </p:cNvSpPr>
          <p:nvPr>
            <p:ph sz="half" idx="2"/>
          </p:nvPr>
        </p:nvSpPr>
        <p:spPr/>
        <p:txBody>
          <a:bodyPr>
            <a:normAutofit fontScale="92500"/>
          </a:bodyPr>
          <a:lstStyle/>
          <a:p>
            <a:r>
              <a:rPr lang="cs-CZ" dirty="0" smtClean="0"/>
              <a:t>první videoherní film Uweho Bolla</a:t>
            </a:r>
          </a:p>
          <a:p>
            <a:r>
              <a:rPr lang="cs-CZ" dirty="0" smtClean="0"/>
              <a:t>kopíruje klasická hororová schémata/klišé</a:t>
            </a:r>
          </a:p>
          <a:p>
            <a:r>
              <a:rPr lang="cs-CZ" dirty="0" smtClean="0"/>
              <a:t>přímé aluze na původní předlohu v podobě nesmyslných „záblesků“</a:t>
            </a:r>
          </a:p>
          <a:p>
            <a:r>
              <a:rPr lang="cs-CZ" dirty="0" smtClean="0"/>
              <a:t>ukázka: </a:t>
            </a:r>
            <a:r>
              <a:rPr lang="cs-CZ" dirty="0">
                <a:hlinkClick r:id="rId3"/>
              </a:rPr>
              <a:t>http://www.youtube.com/watch?v=1kh5X5CJAOU</a:t>
            </a:r>
            <a:endParaRPr lang="cs-CZ" dirty="0"/>
          </a:p>
        </p:txBody>
      </p:sp>
    </p:spTree>
    <p:extLst>
      <p:ext uri="{BB962C8B-B14F-4D97-AF65-F5344CB8AC3E}">
        <p14:creationId xmlns:p14="http://schemas.microsoft.com/office/powerpoint/2010/main" val="412083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Doom (2005)</a:t>
            </a:r>
            <a:endParaRPr lang="cs-CZ"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0215" y="1612996"/>
            <a:ext cx="3113754" cy="4552308"/>
          </a:xfrm>
        </p:spPr>
      </p:pic>
      <p:sp>
        <p:nvSpPr>
          <p:cNvPr id="4" name="Content Placeholder 3"/>
          <p:cNvSpPr>
            <a:spLocks noGrp="1"/>
          </p:cNvSpPr>
          <p:nvPr>
            <p:ph sz="half" idx="2"/>
          </p:nvPr>
        </p:nvSpPr>
        <p:spPr/>
        <p:txBody>
          <a:bodyPr>
            <a:normAutofit lnSpcReduction="10000"/>
          </a:bodyPr>
          <a:lstStyle/>
          <a:p>
            <a:r>
              <a:rPr lang="cs-CZ" dirty="0" smtClean="0"/>
              <a:t>příklad adaptace, která se snaží uspokojit fanoušky předlohy (tzv. fanservice)</a:t>
            </a:r>
          </a:p>
          <a:p>
            <a:r>
              <a:rPr lang="cs-CZ" dirty="0" smtClean="0"/>
              <a:t>důraz na věrnost prostředí, zachování brutality</a:t>
            </a:r>
          </a:p>
          <a:p>
            <a:r>
              <a:rPr lang="cs-CZ" dirty="0" smtClean="0"/>
              <a:t>přímá citace kontinuálního POV záběru využívaného v FPS (90. minuta)</a:t>
            </a:r>
            <a:endParaRPr lang="cs-CZ" dirty="0"/>
          </a:p>
        </p:txBody>
      </p:sp>
    </p:spTree>
    <p:extLst>
      <p:ext uri="{BB962C8B-B14F-4D97-AF65-F5344CB8AC3E}">
        <p14:creationId xmlns:p14="http://schemas.microsoft.com/office/powerpoint/2010/main" val="3126558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000" dirty="0" smtClean="0"/>
              <a:t>Princ z Persie – Písky času (2010)</a:t>
            </a:r>
            <a:endParaRPr lang="cs-CZ"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5741" y="1600200"/>
            <a:ext cx="3061518" cy="4525963"/>
          </a:xfrm>
        </p:spPr>
      </p:pic>
      <p:sp>
        <p:nvSpPr>
          <p:cNvPr id="4" name="Content Placeholder 3"/>
          <p:cNvSpPr>
            <a:spLocks noGrp="1"/>
          </p:cNvSpPr>
          <p:nvPr>
            <p:ph sz="half" idx="2"/>
          </p:nvPr>
        </p:nvSpPr>
        <p:spPr/>
        <p:txBody>
          <a:bodyPr/>
          <a:lstStyle/>
          <a:p>
            <a:r>
              <a:rPr lang="cs-CZ" dirty="0" smtClean="0"/>
              <a:t>příklad vysokorozpočtové adaptace</a:t>
            </a:r>
          </a:p>
          <a:p>
            <a:r>
              <a:rPr lang="cs-CZ" dirty="0"/>
              <a:t>m</a:t>
            </a:r>
            <a:r>
              <a:rPr lang="cs-CZ" dirty="0" smtClean="0"/>
              <a:t>odel bruckheimerovského blockbusteru</a:t>
            </a:r>
          </a:p>
          <a:p>
            <a:r>
              <a:rPr lang="cs-CZ" dirty="0" smtClean="0"/>
              <a:t>přejímá prvky z videohry, ale jen volně a nedůsledně</a:t>
            </a:r>
            <a:endParaRPr lang="cs-CZ" dirty="0"/>
          </a:p>
        </p:txBody>
      </p:sp>
    </p:spTree>
    <p:extLst>
      <p:ext uri="{BB962C8B-B14F-4D97-AF65-F5344CB8AC3E}">
        <p14:creationId xmlns:p14="http://schemas.microsoft.com/office/powerpoint/2010/main" val="2420983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cs-CZ" sz="4000" dirty="0" smtClean="0"/>
              <a:t>Oblasti průniku videoher a filmů</a:t>
            </a:r>
            <a:endParaRPr lang="cs-CZ" sz="4000" dirty="0"/>
          </a:p>
        </p:txBody>
      </p:sp>
      <p:sp>
        <p:nvSpPr>
          <p:cNvPr id="5" name="Content Placeholder 4"/>
          <p:cNvSpPr>
            <a:spLocks noGrp="1"/>
          </p:cNvSpPr>
          <p:nvPr>
            <p:ph idx="1"/>
          </p:nvPr>
        </p:nvSpPr>
        <p:spPr/>
        <p:txBody>
          <a:bodyPr/>
          <a:lstStyle/>
          <a:p>
            <a:r>
              <a:rPr lang="cs-CZ" sz="2800" dirty="0"/>
              <a:t>f</a:t>
            </a:r>
            <a:r>
              <a:rPr lang="cs-CZ" sz="2800" dirty="0" smtClean="0"/>
              <a:t>ilmové adaptace videoher (mezinárodní/japonské, hrané/animované…)</a:t>
            </a:r>
          </a:p>
          <a:p>
            <a:r>
              <a:rPr lang="cs-CZ" sz="2800" dirty="0"/>
              <a:t>n</a:t>
            </a:r>
            <a:r>
              <a:rPr lang="cs-CZ" sz="2800" dirty="0" smtClean="0"/>
              <a:t>eoficiální fanouškovské krátké filmy</a:t>
            </a:r>
          </a:p>
          <a:p>
            <a:r>
              <a:rPr lang="cs-CZ" sz="2800" dirty="0"/>
              <a:t>f</a:t>
            </a:r>
            <a:r>
              <a:rPr lang="cs-CZ" sz="2800" dirty="0" smtClean="0"/>
              <a:t>ilmy vyprávějící o videohrách a/nebo přejímající jejich logiku, styl, prvky…</a:t>
            </a:r>
          </a:p>
          <a:p>
            <a:r>
              <a:rPr lang="cs-CZ" sz="2800" dirty="0"/>
              <a:t>d</a:t>
            </a:r>
            <a:r>
              <a:rPr lang="cs-CZ" sz="2800" dirty="0" smtClean="0"/>
              <a:t>okumenty o videohrách, hráčích, vývojářích…</a:t>
            </a:r>
          </a:p>
          <a:p>
            <a:r>
              <a:rPr lang="cs-CZ" sz="2800" dirty="0"/>
              <a:t>m</a:t>
            </a:r>
            <a:r>
              <a:rPr lang="cs-CZ" sz="2800" dirty="0" smtClean="0"/>
              <a:t>achinima</a:t>
            </a:r>
          </a:p>
          <a:p>
            <a:r>
              <a:rPr lang="cs-CZ" sz="2800" dirty="0"/>
              <a:t>v</a:t>
            </a:r>
            <a:r>
              <a:rPr lang="cs-CZ" sz="2800" dirty="0" smtClean="0"/>
              <a:t>ideoherní adaptace filmů; využívání konvencí filmového jazyka ve hrách obecně</a:t>
            </a:r>
          </a:p>
          <a:p>
            <a:endParaRPr lang="cs-CZ" dirty="0" smtClean="0"/>
          </a:p>
        </p:txBody>
      </p:sp>
    </p:spTree>
    <p:extLst>
      <p:ext uri="{BB962C8B-B14F-4D97-AF65-F5344CB8AC3E}">
        <p14:creationId xmlns:p14="http://schemas.microsoft.com/office/powerpoint/2010/main" val="2379627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cs-CZ" sz="4000" dirty="0" smtClean="0"/>
              <a:t>Ostatní videoherní filmy</a:t>
            </a:r>
            <a:endParaRPr lang="cs-CZ" sz="4000" dirty="0"/>
          </a:p>
        </p:txBody>
      </p:sp>
      <p:sp>
        <p:nvSpPr>
          <p:cNvPr id="6" name="Content Placeholder 5"/>
          <p:cNvSpPr>
            <a:spLocks noGrp="1"/>
          </p:cNvSpPr>
          <p:nvPr>
            <p:ph idx="1"/>
          </p:nvPr>
        </p:nvSpPr>
        <p:spPr/>
        <p:txBody>
          <a:bodyPr>
            <a:normAutofit lnSpcReduction="10000"/>
          </a:bodyPr>
          <a:lstStyle/>
          <a:p>
            <a:r>
              <a:rPr lang="cs-CZ" dirty="0" smtClean="0"/>
              <a:t>nesvázanost s videoherní frančízou umožňuje kreativnější nakládání s konvencemi videoher</a:t>
            </a:r>
          </a:p>
          <a:p>
            <a:r>
              <a:rPr lang="cs-CZ" dirty="0" smtClean="0"/>
              <a:t>zároveň lze pracovat s větším množstvím videoherních žánrů/titulů, případně vyjadřovat se k videohrám obecně </a:t>
            </a:r>
          </a:p>
          <a:p>
            <a:r>
              <a:rPr lang="cs-CZ" dirty="0" smtClean="0"/>
              <a:t>nutnost vytvářet vlastní fikční svět -</a:t>
            </a:r>
            <a:r>
              <a:rPr lang="en-US" dirty="0" smtClean="0"/>
              <a:t>&gt;</a:t>
            </a:r>
            <a:r>
              <a:rPr lang="cs-CZ" dirty="0" smtClean="0"/>
              <a:t> vede k větší originalitě (Tron…)</a:t>
            </a:r>
          </a:p>
          <a:p>
            <a:r>
              <a:rPr lang="cs-CZ" dirty="0" smtClean="0"/>
              <a:t>častý společenský komentář – videohry líčeny jako nebezpečný společenský jev</a:t>
            </a:r>
            <a:endParaRPr lang="cs-CZ" dirty="0"/>
          </a:p>
        </p:txBody>
      </p:sp>
    </p:spTree>
    <p:extLst>
      <p:ext uri="{BB962C8B-B14F-4D97-AF65-F5344CB8AC3E}">
        <p14:creationId xmlns:p14="http://schemas.microsoft.com/office/powerpoint/2010/main" val="2747869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cs-CZ" sz="4000" dirty="0" smtClean="0"/>
              <a:t>Sucker Punch (2011) </a:t>
            </a:r>
            <a:endParaRPr lang="cs-CZ" sz="40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5823" y="1600200"/>
            <a:ext cx="3121353" cy="4525963"/>
          </a:xfrm>
        </p:spPr>
      </p:pic>
      <p:sp>
        <p:nvSpPr>
          <p:cNvPr id="6" name="Content Placeholder 5"/>
          <p:cNvSpPr>
            <a:spLocks noGrp="1"/>
          </p:cNvSpPr>
          <p:nvPr>
            <p:ph sz="half" idx="2"/>
          </p:nvPr>
        </p:nvSpPr>
        <p:spPr/>
        <p:txBody>
          <a:bodyPr>
            <a:normAutofit fontScale="85000" lnSpcReduction="20000"/>
          </a:bodyPr>
          <a:lstStyle/>
          <a:p>
            <a:r>
              <a:rPr lang="cs-CZ" dirty="0" smtClean="0"/>
              <a:t>levelová struktura vyprávění</a:t>
            </a:r>
          </a:p>
          <a:p>
            <a:r>
              <a:rPr lang="cs-CZ" dirty="0" smtClean="0"/>
              <a:t>plnění dílčích úkolů – questů</a:t>
            </a:r>
          </a:p>
          <a:p>
            <a:r>
              <a:rPr lang="cs-CZ" dirty="0" smtClean="0"/>
              <a:t>komentuje falešnou emancipaci ženských akčních hrdinek</a:t>
            </a:r>
          </a:p>
          <a:p>
            <a:r>
              <a:rPr lang="cs-CZ" dirty="0" smtClean="0"/>
              <a:t>akční spektákl spojuje s „prostitucí“, tematizuje „mužský pohled“ (gaze) na ženu jako objekt</a:t>
            </a:r>
          </a:p>
          <a:p>
            <a:r>
              <a:rPr lang="cs-CZ" dirty="0" smtClean="0"/>
              <a:t>podvratný film, který konfrontuje geeky s jejich stereotypy</a:t>
            </a:r>
            <a:endParaRPr lang="cs-CZ" dirty="0"/>
          </a:p>
        </p:txBody>
      </p:sp>
    </p:spTree>
    <p:extLst>
      <p:ext uri="{BB962C8B-B14F-4D97-AF65-F5344CB8AC3E}">
        <p14:creationId xmlns:p14="http://schemas.microsoft.com/office/powerpoint/2010/main" val="403432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64705"/>
            <a:ext cx="7592442" cy="5031258"/>
          </a:xfrm>
          <a:prstGeom prst="rect">
            <a:avLst/>
          </a:prstGeom>
        </p:spPr>
      </p:pic>
    </p:spTree>
    <p:extLst>
      <p:ext uri="{BB962C8B-B14F-4D97-AF65-F5344CB8AC3E}">
        <p14:creationId xmlns:p14="http://schemas.microsoft.com/office/powerpoint/2010/main" val="120911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Zastav a nepřežiješ 1, 2 (2006,2009)</a:t>
            </a:r>
            <a:endParaRPr lang="cs-CZ" sz="4000"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1628800"/>
            <a:ext cx="2934804" cy="4525963"/>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6" y="1628800"/>
            <a:ext cx="3034749" cy="4525963"/>
          </a:xfrm>
        </p:spPr>
      </p:pic>
    </p:spTree>
    <p:extLst>
      <p:ext uri="{BB962C8B-B14F-4D97-AF65-F5344CB8AC3E}">
        <p14:creationId xmlns:p14="http://schemas.microsoft.com/office/powerpoint/2010/main" val="86820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Gamer (2009)</a:t>
            </a:r>
            <a:endParaRPr lang="cs-CZ" sz="4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47458" y="1600200"/>
            <a:ext cx="3058083" cy="4525963"/>
          </a:xfrm>
        </p:spPr>
      </p:pic>
      <p:sp>
        <p:nvSpPr>
          <p:cNvPr id="4" name="Content Placeholder 3"/>
          <p:cNvSpPr>
            <a:spLocks noGrp="1"/>
          </p:cNvSpPr>
          <p:nvPr>
            <p:ph sz="half" idx="2"/>
          </p:nvPr>
        </p:nvSpPr>
        <p:spPr/>
        <p:txBody>
          <a:bodyPr>
            <a:normAutofit fontScale="70000" lnSpcReduction="20000"/>
          </a:bodyPr>
          <a:lstStyle/>
          <a:p>
            <a:r>
              <a:rPr lang="cs-CZ" dirty="0"/>
              <a:t>k</a:t>
            </a:r>
            <a:r>
              <a:rPr lang="cs-CZ" dirty="0" smtClean="0"/>
              <a:t>ritická reflexe videoher (FPS, simulace) a reality show</a:t>
            </a:r>
          </a:p>
          <a:p>
            <a:r>
              <a:rPr lang="cs-CZ" dirty="0" smtClean="0"/>
              <a:t>tematizace vztahu mezi hráčem a avatarem</a:t>
            </a:r>
          </a:p>
          <a:p>
            <a:r>
              <a:rPr lang="cs-CZ" dirty="0" smtClean="0"/>
              <a:t>herní prostor s pevně stanovenými pravidly a hranicemi -</a:t>
            </a:r>
            <a:r>
              <a:rPr lang="en-US" dirty="0" smtClean="0"/>
              <a:t>&gt;</a:t>
            </a:r>
            <a:r>
              <a:rPr lang="cs-CZ" dirty="0" smtClean="0"/>
              <a:t> transgrese</a:t>
            </a:r>
          </a:p>
          <a:p>
            <a:r>
              <a:rPr lang="cs-CZ" dirty="0"/>
              <a:t>f</a:t>
            </a:r>
            <a:r>
              <a:rPr lang="cs-CZ" dirty="0" smtClean="0"/>
              <a:t>ormálně radikální film – diskontinuita záběrů motivovaná mnohostí kamer (neustálé „ruchy“ – zpřítomňování mediace)</a:t>
            </a:r>
          </a:p>
          <a:p>
            <a:r>
              <a:rPr lang="cs-CZ" dirty="0" smtClean="0"/>
              <a:t>zprostředkování simultaneity vjemů (hraní FPS, surfování na internetu); stírání hranic mezi „virtuálnem a reálnem“</a:t>
            </a:r>
          </a:p>
        </p:txBody>
      </p:sp>
    </p:spTree>
    <p:extLst>
      <p:ext uri="{BB962C8B-B14F-4D97-AF65-F5344CB8AC3E}">
        <p14:creationId xmlns:p14="http://schemas.microsoft.com/office/powerpoint/2010/main" val="1524107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cs-CZ" sz="4000" dirty="0" smtClean="0"/>
              <a:t>Steven Shaviro o Gamerovi</a:t>
            </a:r>
            <a:endParaRPr lang="cs-CZ" sz="4000" dirty="0"/>
          </a:p>
        </p:txBody>
      </p:sp>
      <p:sp>
        <p:nvSpPr>
          <p:cNvPr id="6" name="Content Placeholder 5"/>
          <p:cNvSpPr>
            <a:spLocks noGrp="1"/>
          </p:cNvSpPr>
          <p:nvPr>
            <p:ph idx="1"/>
          </p:nvPr>
        </p:nvSpPr>
        <p:spPr/>
        <p:txBody>
          <a:bodyPr>
            <a:normAutofit lnSpcReduction="10000"/>
          </a:bodyPr>
          <a:lstStyle/>
          <a:p>
            <a:pPr marL="0" indent="0">
              <a:buNone/>
            </a:pPr>
            <a:r>
              <a:rPr lang="cs-CZ" sz="2000" dirty="0" smtClean="0"/>
              <a:t>blog: The Pinocchio Theory; poté samostatná kapitola v knize </a:t>
            </a:r>
            <a:r>
              <a:rPr lang="cs-CZ" sz="2000" i="1" dirty="0" smtClean="0"/>
              <a:t>Post-Cinematic Affect</a:t>
            </a:r>
            <a:r>
              <a:rPr lang="cs-CZ" sz="2000" i="1" dirty="0"/>
              <a:t> (Zer0 Books, 2010</a:t>
            </a:r>
            <a:r>
              <a:rPr lang="cs-CZ" sz="2000" i="1" dirty="0" smtClean="0"/>
              <a:t>)</a:t>
            </a:r>
          </a:p>
          <a:p>
            <a:pPr marL="0" indent="0">
              <a:buNone/>
            </a:pPr>
            <a:endParaRPr lang="cs-CZ" sz="2000" i="1" dirty="0"/>
          </a:p>
          <a:p>
            <a:r>
              <a:rPr lang="cs-CZ" sz="2000" i="1" dirty="0" smtClean="0"/>
              <a:t>„</a:t>
            </a:r>
            <a:r>
              <a:rPr lang="en-US" sz="2000" dirty="0"/>
              <a:t> The world of the film is one in which the media — and especially the computer gaming environment — that we know today are taken to the next level. In the movie’s near-future extrapolation, spectacle, virtualization, and “entertainment” in general have been pushed to their logical extremes. </a:t>
            </a:r>
            <a:r>
              <a:rPr lang="cs-CZ" sz="2000" dirty="0" smtClean="0"/>
              <a:t>“</a:t>
            </a:r>
          </a:p>
          <a:p>
            <a:r>
              <a:rPr lang="cs-CZ" sz="2000" i="1" dirty="0" smtClean="0"/>
              <a:t>„</a:t>
            </a:r>
            <a:r>
              <a:rPr lang="en-US" sz="2000" dirty="0"/>
              <a:t> Society is all about sex as spectacle; but in reality, sex is subordinated to economics. The financial structure of Society is simple, and brilliantly capitalist: you can either be a consumer by paying to play, or be a worker by being paid to be played</a:t>
            </a:r>
            <a:r>
              <a:rPr lang="en-US" sz="2000" dirty="0" smtClean="0"/>
              <a:t>.</a:t>
            </a:r>
            <a:r>
              <a:rPr lang="cs-CZ" sz="2000" dirty="0" smtClean="0"/>
              <a:t> </a:t>
            </a:r>
            <a:r>
              <a:rPr lang="en-US" sz="2000" dirty="0" smtClean="0"/>
              <a:t>[…] </a:t>
            </a:r>
            <a:r>
              <a:rPr lang="en-US" sz="2000" dirty="0"/>
              <a:t>The </a:t>
            </a:r>
            <a:r>
              <a:rPr lang="en-US" sz="2000" dirty="0" err="1"/>
              <a:t>sim</a:t>
            </a:r>
            <a:r>
              <a:rPr lang="en-US" sz="2000" dirty="0"/>
              <a:t>-actor is not just selling the use of his or her “labor-power” for a certain number of hours (as is the case in classical capitalism as described by Marx); more than this, he or she is actually selling his or her “life” itself as a commodity</a:t>
            </a:r>
            <a:r>
              <a:rPr lang="en-US" sz="2000" dirty="0" smtClean="0"/>
              <a:t>.”</a:t>
            </a:r>
          </a:p>
          <a:p>
            <a:endParaRPr lang="cs-CZ" sz="2000" i="1" dirty="0" smtClean="0"/>
          </a:p>
        </p:txBody>
      </p:sp>
    </p:spTree>
    <p:extLst>
      <p:ext uri="{BB962C8B-B14F-4D97-AF65-F5344CB8AC3E}">
        <p14:creationId xmlns:p14="http://schemas.microsoft.com/office/powerpoint/2010/main" val="119839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20000"/>
          </a:bodyPr>
          <a:lstStyle/>
          <a:p>
            <a:r>
              <a:rPr lang="cs-CZ" sz="2000" dirty="0" smtClean="0"/>
              <a:t>„</a:t>
            </a:r>
            <a:r>
              <a:rPr lang="en-US" sz="2000" dirty="0" smtClean="0"/>
              <a:t>The </a:t>
            </a:r>
            <a:r>
              <a:rPr lang="en-US" sz="2000" dirty="0"/>
              <a:t>movie spectator has no first-person control of the action, so it wouldn't work to emulate the first-person-POV computer graphics of a shooter game literally on the movie screen. Games feel visceral because the player is directly involved in the action; that is why games have to offer something like an organized Cartesian space for the player to move around in, and this space needs to be presented as continuous, rather than being cut up by montage. But it is precisely by means of hyperbolic, hyperactive A.D.D-style montage that a film like </a:t>
            </a:r>
            <a:r>
              <a:rPr lang="en-US" sz="2000" i="1" dirty="0"/>
              <a:t>Gamer</a:t>
            </a:r>
            <a:r>
              <a:rPr lang="en-US" sz="2000" dirty="0"/>
              <a:t> avoids being contemplative, and instead communicate a sense of visceral involvement that is analogous to what games provide simply by virtue of the player's </a:t>
            </a:r>
            <a:r>
              <a:rPr lang="en-US" sz="2000" dirty="0" smtClean="0"/>
              <a:t>involvement.”</a:t>
            </a:r>
          </a:p>
          <a:p>
            <a:r>
              <a:rPr lang="cs-CZ" sz="2000" dirty="0" smtClean="0"/>
              <a:t>„</a:t>
            </a:r>
            <a:r>
              <a:rPr lang="en-US" sz="2000" dirty="0" smtClean="0"/>
              <a:t>Society </a:t>
            </a:r>
            <a:r>
              <a:rPr lang="en-US" sz="2000" dirty="0"/>
              <a:t>and Slayer are surrounded and reinforced by other forms of media; in the world of </a:t>
            </a:r>
            <a:r>
              <a:rPr lang="en-US" sz="2000" i="1" dirty="0"/>
              <a:t>Gamer</a:t>
            </a:r>
            <a:r>
              <a:rPr lang="en-US" sz="2000" dirty="0"/>
              <a:t>, nothing is direct or “unmediated,” and nothing exists outside of the </a:t>
            </a:r>
            <a:r>
              <a:rPr lang="en-US" sz="2000" dirty="0" err="1"/>
              <a:t>mediasphere</a:t>
            </a:r>
            <a:r>
              <a:rPr lang="en-US" sz="2000" dirty="0"/>
              <a:t>. For one thing, advertisements for the two games are everywhere in the “real environment” of the movie. The movie begins — after the opening company credits, some video signal-zapping and the title text “some years from this exact moment…” – with computer-simulated images of urban scenes. There are postmodern downtowns with skyscrapers, but also favelas and even ancient ruins. Vehicular and foot traffic whizzes by in accelerated motion. Quite wittily, these scenes are apparently</a:t>
            </a:r>
            <a:r>
              <a:rPr lang="en-US" sz="2000" u="sng" dirty="0"/>
              <a:t> </a:t>
            </a:r>
            <a:r>
              <a:rPr lang="en-US" sz="2000" dirty="0"/>
              <a:t>cribbed from the movie </a:t>
            </a:r>
            <a:r>
              <a:rPr lang="en-US" sz="2000" i="1" dirty="0"/>
              <a:t>Baraka</a:t>
            </a:r>
            <a:r>
              <a:rPr lang="en-US" sz="2000" dirty="0"/>
              <a:t> (Ron Fricke, 1992), which drew contrasts between the peaceful rhythms of indigenous peoples at ostensibly home with the natural world, with the violent accelerations of life in the overdeveloped world</a:t>
            </a:r>
            <a:r>
              <a:rPr lang="en-US" sz="2000" dirty="0" smtClean="0"/>
              <a:t>.”</a:t>
            </a:r>
            <a:endParaRPr lang="cs-CZ" sz="2000" dirty="0"/>
          </a:p>
        </p:txBody>
      </p:sp>
    </p:spTree>
    <p:extLst>
      <p:ext uri="{BB962C8B-B14F-4D97-AF65-F5344CB8AC3E}">
        <p14:creationId xmlns:p14="http://schemas.microsoft.com/office/powerpoint/2010/main" val="23229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Teoretický rámec</a:t>
            </a:r>
            <a:endParaRPr lang="cs-CZ" sz="4000" dirty="0"/>
          </a:p>
        </p:txBody>
      </p:sp>
      <p:sp>
        <p:nvSpPr>
          <p:cNvPr id="3" name="Content Placeholder 2"/>
          <p:cNvSpPr>
            <a:spLocks noGrp="1"/>
          </p:cNvSpPr>
          <p:nvPr>
            <p:ph idx="1"/>
          </p:nvPr>
        </p:nvSpPr>
        <p:spPr/>
        <p:txBody>
          <a:bodyPr>
            <a:normAutofit lnSpcReduction="10000"/>
          </a:bodyPr>
          <a:lstStyle/>
          <a:p>
            <a:pPr marL="0" indent="0">
              <a:buNone/>
            </a:pPr>
            <a:r>
              <a:rPr lang="cs-CZ" sz="2800" dirty="0" smtClean="0"/>
              <a:t>Matteo Bittanti: </a:t>
            </a:r>
            <a:r>
              <a:rPr lang="cs-CZ" sz="2800" i="1" dirty="0" smtClean="0"/>
              <a:t>The Technoludic Film: Images of Videogames in Films </a:t>
            </a:r>
            <a:r>
              <a:rPr lang="cs-CZ" sz="2800" dirty="0" smtClean="0"/>
              <a:t>(2001)</a:t>
            </a:r>
            <a:br>
              <a:rPr lang="cs-CZ" sz="2800" dirty="0" smtClean="0"/>
            </a:br>
            <a:endParaRPr lang="cs-CZ" sz="2800" dirty="0" smtClean="0"/>
          </a:p>
          <a:p>
            <a:r>
              <a:rPr lang="cs-CZ" sz="2400" dirty="0" smtClean="0"/>
              <a:t>pokus o ustanovení nového žánru, tzv. technoludického filmu</a:t>
            </a:r>
          </a:p>
          <a:p>
            <a:pPr marL="0" indent="0">
              <a:buNone/>
            </a:pPr>
            <a:r>
              <a:rPr lang="cs-CZ" sz="2400" dirty="0"/>
              <a:t> </a:t>
            </a:r>
            <a:r>
              <a:rPr lang="cs-CZ" sz="2400" dirty="0" smtClean="0"/>
              <a:t>    </a:t>
            </a:r>
            <a:br>
              <a:rPr lang="cs-CZ" sz="2400" dirty="0" smtClean="0"/>
            </a:br>
            <a:r>
              <a:rPr lang="cs-CZ" sz="2400" dirty="0" smtClean="0"/>
              <a:t>     4 mody:</a:t>
            </a:r>
          </a:p>
          <a:p>
            <a:r>
              <a:rPr lang="cs-CZ" sz="2400" dirty="0"/>
              <a:t>k</a:t>
            </a:r>
            <a:r>
              <a:rPr lang="cs-CZ" sz="2400" dirty="0" smtClean="0"/>
              <a:t>omentář (Tron, Poslední hvězdný bojovník, eXistenZ…)</a:t>
            </a:r>
          </a:p>
          <a:p>
            <a:r>
              <a:rPr lang="cs-CZ" sz="2400" dirty="0"/>
              <a:t>c</a:t>
            </a:r>
            <a:r>
              <a:rPr lang="cs-CZ" sz="2400" dirty="0" smtClean="0"/>
              <a:t>itace (Soylent Green, Superman 3, Pláž…)</a:t>
            </a:r>
          </a:p>
          <a:p>
            <a:r>
              <a:rPr lang="cs-CZ" sz="2400" dirty="0"/>
              <a:t>a</a:t>
            </a:r>
            <a:r>
              <a:rPr lang="cs-CZ" sz="2400" dirty="0" smtClean="0"/>
              <a:t>daptace (Super Mario Bros, Mortal Kombat, Tomb Raider…)</a:t>
            </a:r>
          </a:p>
          <a:p>
            <a:r>
              <a:rPr lang="cs-CZ" sz="2400" dirty="0"/>
              <a:t>r</a:t>
            </a:r>
            <a:r>
              <a:rPr lang="cs-CZ" sz="2400" dirty="0" smtClean="0"/>
              <a:t>emediace (Lola běží o život, V kůži Johna Malkoviche, Matrix…)</a:t>
            </a:r>
          </a:p>
        </p:txBody>
      </p:sp>
    </p:spTree>
    <p:extLst>
      <p:ext uri="{BB962C8B-B14F-4D97-AF65-F5344CB8AC3E}">
        <p14:creationId xmlns:p14="http://schemas.microsoft.com/office/powerpoint/2010/main" val="1513442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3200" b="0" dirty="0" smtClean="0"/>
              <a:t>Adaptace – kritická recepce</a:t>
            </a:r>
            <a:endParaRPr lang="cs-CZ" sz="3200" b="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574" y="273050"/>
            <a:ext cx="4358701" cy="5853113"/>
          </a:xfrm>
        </p:spPr>
      </p:pic>
      <p:sp>
        <p:nvSpPr>
          <p:cNvPr id="5" name="Text Placeholder 4"/>
          <p:cNvSpPr>
            <a:spLocks noGrp="1"/>
          </p:cNvSpPr>
          <p:nvPr>
            <p:ph type="body" sz="half" idx="2"/>
          </p:nvPr>
        </p:nvSpPr>
        <p:spPr/>
        <p:txBody>
          <a:bodyPr/>
          <a:lstStyle/>
          <a:p>
            <a:endParaRPr lang="cs-CZ" dirty="0" smtClean="0"/>
          </a:p>
          <a:p>
            <a:pPr marL="285750" indent="-285750">
              <a:buFont typeface="Arial" pitchFamily="34" charset="0"/>
              <a:buChar char="•"/>
            </a:pPr>
            <a:r>
              <a:rPr lang="cs-CZ" dirty="0" smtClean="0"/>
              <a:t>převážně negativní přijetí</a:t>
            </a:r>
          </a:p>
          <a:p>
            <a:pPr marL="285750" indent="-285750">
              <a:buFont typeface="Arial" pitchFamily="34" charset="0"/>
              <a:buChar char="•"/>
            </a:pPr>
            <a:r>
              <a:rPr lang="cs-CZ" dirty="0"/>
              <a:t>z</a:t>
            </a:r>
            <a:r>
              <a:rPr lang="cs-CZ" dirty="0" smtClean="0"/>
              <a:t>atím neexistuje všeobecně uznávaná, vysoce hodnocená videoherní adaptace</a:t>
            </a:r>
          </a:p>
          <a:p>
            <a:pPr marL="285750" indent="-285750">
              <a:buFont typeface="Arial" pitchFamily="34" charset="0"/>
              <a:buChar char="•"/>
            </a:pPr>
            <a:r>
              <a:rPr lang="cs-CZ" i="1" dirty="0" smtClean="0"/>
              <a:t>„Sitting through the lavish and dumb action spectacular Lara Croft: Tomb Raider is about as much fun as watching someone else play a videogame.“ </a:t>
            </a:r>
            <a:r>
              <a:rPr lang="cs-CZ" dirty="0" smtClean="0"/>
              <a:t>–Elvis Mitchell, The New York Times</a:t>
            </a:r>
          </a:p>
          <a:p>
            <a:pPr marL="285750" indent="-285750">
              <a:buFont typeface="Arial" pitchFamily="34" charset="0"/>
              <a:buChar char="•"/>
            </a:pPr>
            <a:r>
              <a:rPr lang="cs-CZ" i="1" dirty="0" smtClean="0"/>
              <a:t>„This tedious hodgepodge of martial-arts mayhem, bogus mysticism and computer-generated special effects doesn‘t even pretend to have a  plot.“ </a:t>
            </a:r>
            <a:r>
              <a:rPr lang="cs-CZ" dirty="0" smtClean="0"/>
              <a:t>–Maitland McDonagh, TV Guide</a:t>
            </a:r>
          </a:p>
          <a:p>
            <a:pPr marL="285750" indent="-285750">
              <a:buFont typeface="Arial" pitchFamily="34" charset="0"/>
              <a:buChar char="•"/>
            </a:pPr>
            <a:r>
              <a:rPr lang="cs-CZ" dirty="0"/>
              <a:t>m</a:t>
            </a:r>
            <a:r>
              <a:rPr lang="cs-CZ" dirty="0" smtClean="0"/>
              <a:t>nožství článků typu „Why video game movies suck“</a:t>
            </a:r>
            <a:endParaRPr lang="cs-CZ" dirty="0"/>
          </a:p>
        </p:txBody>
      </p:sp>
    </p:spTree>
    <p:extLst>
      <p:ext uri="{BB962C8B-B14F-4D97-AF65-F5344CB8AC3E}">
        <p14:creationId xmlns:p14="http://schemas.microsoft.com/office/powerpoint/2010/main" val="2091437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cs-CZ" sz="4000" dirty="0" smtClean="0"/>
              <a:t>Adaptace – výdělky (celosvětově)</a:t>
            </a:r>
            <a:endParaRPr lang="cs-CZ" sz="4000" dirty="0"/>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cs-CZ" sz="2800" dirty="0" smtClean="0"/>
              <a:t>Princ z Persie: Písky času (2010) – </a:t>
            </a:r>
            <a:r>
              <a:rPr lang="cs-CZ" sz="2800" dirty="0"/>
              <a:t>$</a:t>
            </a:r>
            <a:r>
              <a:rPr lang="cs-CZ" sz="2800" dirty="0" smtClean="0"/>
              <a:t>335 milionů</a:t>
            </a:r>
          </a:p>
          <a:p>
            <a:pPr marL="514350" indent="-514350">
              <a:buFont typeface="+mj-lt"/>
              <a:buAutoNum type="arabicPeriod"/>
            </a:pPr>
            <a:r>
              <a:rPr lang="cs-CZ" sz="2800" dirty="0" smtClean="0"/>
              <a:t>Resident Evil: Afterlife (2010) – $296 milionů</a:t>
            </a:r>
          </a:p>
          <a:p>
            <a:pPr marL="514350" indent="-514350">
              <a:buFont typeface="+mj-lt"/>
              <a:buAutoNum type="arabicPeriod"/>
            </a:pPr>
            <a:r>
              <a:rPr lang="cs-CZ" sz="2800" dirty="0" smtClean="0"/>
              <a:t>Lara Croft - Tomb Raider (2001) – $274 milionů</a:t>
            </a:r>
          </a:p>
          <a:p>
            <a:pPr marL="514350" indent="-514350">
              <a:buFont typeface="+mj-lt"/>
              <a:buAutoNum type="arabicPeriod"/>
            </a:pPr>
            <a:r>
              <a:rPr lang="cs-CZ" sz="2800" dirty="0" smtClean="0"/>
              <a:t>Resident Evil: Odveta (2012) – $241 milionů </a:t>
            </a:r>
          </a:p>
          <a:p>
            <a:pPr marL="514350" indent="-514350">
              <a:buFont typeface="+mj-lt"/>
              <a:buAutoNum type="arabicPeriod"/>
            </a:pPr>
            <a:r>
              <a:rPr lang="cs-CZ" sz="2800" dirty="0" smtClean="0"/>
              <a:t>Pokemon: The First Movie (1999) – $163 milionů</a:t>
            </a:r>
          </a:p>
          <a:p>
            <a:pPr marL="514350" indent="-514350">
              <a:buFont typeface="+mj-lt"/>
              <a:buAutoNum type="arabicPeriod"/>
            </a:pPr>
            <a:r>
              <a:rPr lang="cs-CZ" sz="2800" dirty="0" smtClean="0"/>
              <a:t>Lara Croft - Tomb Raider: Kolébka života (2003) - $156 milionů</a:t>
            </a:r>
          </a:p>
          <a:p>
            <a:pPr marL="514350" indent="-514350">
              <a:buFont typeface="+mj-lt"/>
              <a:buAutoNum type="arabicPeriod"/>
            </a:pPr>
            <a:r>
              <a:rPr lang="cs-CZ" sz="2800" dirty="0" smtClean="0"/>
              <a:t>Pokemon the Movie 2000 (2000) - $133 milionů</a:t>
            </a:r>
          </a:p>
          <a:p>
            <a:pPr marL="514350" indent="-514350">
              <a:buFont typeface="+mj-lt"/>
              <a:buAutoNum type="arabicPeriod"/>
            </a:pPr>
            <a:r>
              <a:rPr lang="cs-CZ" sz="2800" dirty="0" smtClean="0"/>
              <a:t>Resident Evil: Apokalypsa (2004) - $129 milionů</a:t>
            </a:r>
          </a:p>
          <a:p>
            <a:pPr marL="514350" indent="-514350">
              <a:buFont typeface="+mj-lt"/>
              <a:buAutoNum type="arabicPeriod"/>
            </a:pPr>
            <a:r>
              <a:rPr lang="cs-CZ" sz="2800" dirty="0" smtClean="0"/>
              <a:t>Mortal Kombat (1995) – $122 milionů</a:t>
            </a:r>
          </a:p>
          <a:p>
            <a:pPr marL="514350" indent="-514350">
              <a:buFont typeface="+mj-lt"/>
              <a:buAutoNum type="arabicPeriod"/>
            </a:pPr>
            <a:r>
              <a:rPr lang="cs-CZ" sz="2800" dirty="0" smtClean="0"/>
              <a:t>Resident Evil (2002) – $102 milionů </a:t>
            </a:r>
          </a:p>
          <a:p>
            <a:pPr marL="0" indent="0" algn="r">
              <a:buNone/>
            </a:pPr>
            <a:r>
              <a:rPr lang="cs-CZ" sz="1200" dirty="0"/>
              <a:t>z</a:t>
            </a:r>
            <a:r>
              <a:rPr lang="cs-CZ" sz="1200" dirty="0" smtClean="0"/>
              <a:t>droj: </a:t>
            </a:r>
            <a:r>
              <a:rPr lang="cs-CZ" sz="1400" dirty="0" smtClean="0">
                <a:hlinkClick r:id="rId2"/>
              </a:rPr>
              <a:t>http://www.boxofficemojo.com</a:t>
            </a:r>
            <a:endParaRPr lang="cs-CZ" sz="1300" dirty="0" smtClean="0"/>
          </a:p>
          <a:p>
            <a:pPr marL="514350" indent="-514350">
              <a:buFont typeface="+mj-lt"/>
              <a:buAutoNum type="arabicPeriod"/>
            </a:pPr>
            <a:endParaRPr lang="cs-CZ" sz="2800" dirty="0"/>
          </a:p>
        </p:txBody>
      </p:sp>
    </p:spTree>
    <p:extLst>
      <p:ext uri="{BB962C8B-B14F-4D97-AF65-F5344CB8AC3E}">
        <p14:creationId xmlns:p14="http://schemas.microsoft.com/office/powerpoint/2010/main" val="422451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cs-CZ" sz="4000" dirty="0" smtClean="0"/>
              <a:t>Super Mario Bros. (1993)</a:t>
            </a:r>
            <a:endParaRPr lang="cs-CZ" sz="40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5716" y="1600200"/>
            <a:ext cx="3241568" cy="4525963"/>
          </a:xfrm>
        </p:spPr>
      </p:pic>
      <p:sp>
        <p:nvSpPr>
          <p:cNvPr id="6" name="Content Placeholder 5"/>
          <p:cNvSpPr>
            <a:spLocks noGrp="1"/>
          </p:cNvSpPr>
          <p:nvPr>
            <p:ph sz="half" idx="2"/>
          </p:nvPr>
        </p:nvSpPr>
        <p:spPr/>
        <p:txBody>
          <a:bodyPr/>
          <a:lstStyle/>
          <a:p>
            <a:r>
              <a:rPr lang="cs-CZ" dirty="0"/>
              <a:t>v</a:t>
            </a:r>
            <a:r>
              <a:rPr lang="cs-CZ" dirty="0" smtClean="0"/>
              <a:t>ůbec první videoherní adaptace</a:t>
            </a:r>
          </a:p>
          <a:p>
            <a:r>
              <a:rPr lang="cs-CZ" dirty="0" smtClean="0"/>
              <a:t>velký finanční propadák (budget $48 m., výdělek $20 m.)</a:t>
            </a:r>
          </a:p>
          <a:p>
            <a:r>
              <a:rPr lang="cs-CZ" dirty="0" smtClean="0"/>
              <a:t>na předlohu pouze odkazuje, nerespektuje její tón</a:t>
            </a:r>
            <a:endParaRPr lang="cs-CZ" dirty="0"/>
          </a:p>
        </p:txBody>
      </p:sp>
    </p:spTree>
    <p:extLst>
      <p:ext uri="{BB962C8B-B14F-4D97-AF65-F5344CB8AC3E}">
        <p14:creationId xmlns:p14="http://schemas.microsoft.com/office/powerpoint/2010/main" val="426637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3151"/>
            <a:ext cx="4224131" cy="237777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56992"/>
            <a:ext cx="5374638" cy="29207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403151"/>
            <a:ext cx="2540000" cy="2616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3490149"/>
            <a:ext cx="2845444" cy="2805273"/>
          </a:xfrm>
          <a:prstGeom prst="rect">
            <a:avLst/>
          </a:prstGeom>
        </p:spPr>
      </p:pic>
    </p:spTree>
    <p:extLst>
      <p:ext uri="{BB962C8B-B14F-4D97-AF65-F5344CB8AC3E}">
        <p14:creationId xmlns:p14="http://schemas.microsoft.com/office/powerpoint/2010/main" val="75169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000" dirty="0" smtClean="0"/>
              <a:t>Double Dragon (1994)</a:t>
            </a:r>
            <a:endParaRPr lang="cs-CZ" sz="4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8372" y="1600200"/>
            <a:ext cx="2976256" cy="4525963"/>
          </a:xfrm>
        </p:spPr>
      </p:pic>
      <p:sp>
        <p:nvSpPr>
          <p:cNvPr id="5" name="Content Placeholder 4"/>
          <p:cNvSpPr>
            <a:spLocks noGrp="1"/>
          </p:cNvSpPr>
          <p:nvPr>
            <p:ph sz="half" idx="2"/>
          </p:nvPr>
        </p:nvSpPr>
        <p:spPr/>
        <p:txBody>
          <a:bodyPr>
            <a:normAutofit fontScale="92500" lnSpcReduction="10000"/>
          </a:bodyPr>
          <a:lstStyle/>
          <a:p>
            <a:r>
              <a:rPr lang="cs-CZ" dirty="0" smtClean="0"/>
              <a:t>adaptace arkádové „mlátičky“</a:t>
            </a:r>
          </a:p>
          <a:p>
            <a:r>
              <a:rPr lang="cs-CZ" dirty="0"/>
              <a:t>p</a:t>
            </a:r>
            <a:r>
              <a:rPr lang="cs-CZ" dirty="0" smtClean="0"/>
              <a:t>ropadák ($2 mil. </a:t>
            </a:r>
            <a:r>
              <a:rPr lang="cs-CZ" dirty="0"/>
              <a:t>v</a:t>
            </a:r>
            <a:r>
              <a:rPr lang="cs-CZ" dirty="0" smtClean="0"/>
              <a:t>ýdělek)</a:t>
            </a:r>
          </a:p>
          <a:p>
            <a:r>
              <a:rPr lang="cs-CZ" dirty="0"/>
              <a:t>o</a:t>
            </a:r>
            <a:r>
              <a:rPr lang="cs-CZ" dirty="0" smtClean="0"/>
              <a:t>pakovaně stylisticky upomíná na vizualitu/interface videoher</a:t>
            </a:r>
          </a:p>
          <a:p>
            <a:r>
              <a:rPr lang="cs-CZ" dirty="0"/>
              <a:t>t</a:t>
            </a:r>
            <a:r>
              <a:rPr lang="cs-CZ" dirty="0" smtClean="0"/>
              <a:t>railer: </a:t>
            </a:r>
            <a:r>
              <a:rPr lang="cs-CZ" dirty="0">
                <a:hlinkClick r:id="rId3"/>
              </a:rPr>
              <a:t>http://www.youtube.com/watch?v=426Rb2oy4O0</a:t>
            </a:r>
            <a:endParaRPr lang="cs-CZ" dirty="0"/>
          </a:p>
        </p:txBody>
      </p:sp>
    </p:spTree>
    <p:extLst>
      <p:ext uri="{BB962C8B-B14F-4D97-AF65-F5344CB8AC3E}">
        <p14:creationId xmlns:p14="http://schemas.microsoft.com/office/powerpoint/2010/main" val="12589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84784"/>
            <a:ext cx="4416491" cy="33123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478902"/>
            <a:ext cx="4416490" cy="3312368"/>
          </a:xfrm>
          <a:prstGeom prst="rect">
            <a:avLst/>
          </a:prstGeom>
        </p:spPr>
      </p:pic>
    </p:spTree>
    <p:extLst>
      <p:ext uri="{BB962C8B-B14F-4D97-AF65-F5344CB8AC3E}">
        <p14:creationId xmlns:p14="http://schemas.microsoft.com/office/powerpoint/2010/main" val="114701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TotalTime>
  <Words>907</Words>
  <Application>Microsoft Office PowerPoint</Application>
  <PresentationFormat>On-screen Show (4:3)</PresentationFormat>
  <Paragraphs>103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Videohry a (akční) film</vt:lpstr>
      <vt:lpstr>Oblasti průniku videoher a filmů</vt:lpstr>
      <vt:lpstr>Teoretický rámec</vt:lpstr>
      <vt:lpstr>Adaptace – kritická recepce</vt:lpstr>
      <vt:lpstr>Adaptace – výdělky (celosvětově)</vt:lpstr>
      <vt:lpstr>Super Mario Bros. (1993)</vt:lpstr>
      <vt:lpstr>PowerPoint Presentation</vt:lpstr>
      <vt:lpstr>Double Dragon (1994)</vt:lpstr>
      <vt:lpstr>PowerPoint Presentation</vt:lpstr>
      <vt:lpstr>Street Fighter (1994)</vt:lpstr>
      <vt:lpstr>PowerPoint Presentation</vt:lpstr>
      <vt:lpstr>Mortal Kombat (1995)</vt:lpstr>
      <vt:lpstr>PowerPoint Presentation</vt:lpstr>
      <vt:lpstr>Mortal Kombat 2: Vyhlazení</vt:lpstr>
      <vt:lpstr>Resident Evil (2002)</vt:lpstr>
      <vt:lpstr>PowerPoint Presentation</vt:lpstr>
      <vt:lpstr>House of the Dead (2003)</vt:lpstr>
      <vt:lpstr>Doom (2005)</vt:lpstr>
      <vt:lpstr>Princ z Persie – Písky času (2010)</vt:lpstr>
      <vt:lpstr>Ostatní videoherní filmy</vt:lpstr>
      <vt:lpstr>Sucker Punch (2011) </vt:lpstr>
      <vt:lpstr>PowerPoint Presentation</vt:lpstr>
      <vt:lpstr>Zastav a nepřežiješ 1, 2 (2006,2009)</vt:lpstr>
      <vt:lpstr>Gamer (2009)</vt:lpstr>
      <vt:lpstr>Steven Shaviro o Gamerovi</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Ondra</dc:creator>
  <cp:lastModifiedBy>Ondra</cp:lastModifiedBy>
  <cp:revision>43</cp:revision>
  <dcterms:created xsi:type="dcterms:W3CDTF">2013-05-05T18:39:20Z</dcterms:created>
  <dcterms:modified xsi:type="dcterms:W3CDTF">2013-05-06T10:39:30Z</dcterms:modified>
</cp:coreProperties>
</file>