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CE0BC-E7F6-488E-A0C1-D6A08A6C174D}" type="datetimeFigureOut">
              <a:rPr lang="cs-CZ" smtClean="0"/>
              <a:pPr/>
              <a:t>19.5.2013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3838158-5FDD-47DF-A2E0-39468FBC165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CE0BC-E7F6-488E-A0C1-D6A08A6C174D}" type="datetimeFigureOut">
              <a:rPr lang="cs-CZ" smtClean="0"/>
              <a:pPr/>
              <a:t>19.5.2013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38158-5FDD-47DF-A2E0-39468FBC165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CE0BC-E7F6-488E-A0C1-D6A08A6C174D}" type="datetimeFigureOut">
              <a:rPr lang="cs-CZ" smtClean="0"/>
              <a:pPr/>
              <a:t>19.5.2013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38158-5FDD-47DF-A2E0-39468FBC165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CE0BC-E7F6-488E-A0C1-D6A08A6C174D}" type="datetimeFigureOut">
              <a:rPr lang="cs-CZ" smtClean="0"/>
              <a:pPr/>
              <a:t>19.5.2013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3838158-5FDD-47DF-A2E0-39468FBC165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CE0BC-E7F6-488E-A0C1-D6A08A6C174D}" type="datetimeFigureOut">
              <a:rPr lang="cs-CZ" smtClean="0"/>
              <a:pPr/>
              <a:t>19.5.2013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38158-5FDD-47DF-A2E0-39468FBC165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CE0BC-E7F6-488E-A0C1-D6A08A6C174D}" type="datetimeFigureOut">
              <a:rPr lang="cs-CZ" smtClean="0"/>
              <a:pPr/>
              <a:t>19.5.2013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38158-5FDD-47DF-A2E0-39468FBC165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CE0BC-E7F6-488E-A0C1-D6A08A6C174D}" type="datetimeFigureOut">
              <a:rPr lang="cs-CZ" smtClean="0"/>
              <a:pPr/>
              <a:t>19.5.2013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3838158-5FDD-47DF-A2E0-39468FBC165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CE0BC-E7F6-488E-A0C1-D6A08A6C174D}" type="datetimeFigureOut">
              <a:rPr lang="cs-CZ" smtClean="0"/>
              <a:pPr/>
              <a:t>19.5.2013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38158-5FDD-47DF-A2E0-39468FBC165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CE0BC-E7F6-488E-A0C1-D6A08A6C174D}" type="datetimeFigureOut">
              <a:rPr lang="cs-CZ" smtClean="0"/>
              <a:pPr/>
              <a:t>19.5.2013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38158-5FDD-47DF-A2E0-39468FBC165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CE0BC-E7F6-488E-A0C1-D6A08A6C174D}" type="datetimeFigureOut">
              <a:rPr lang="cs-CZ" smtClean="0"/>
              <a:pPr/>
              <a:t>19.5.2013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38158-5FDD-47DF-A2E0-39468FBC165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CE0BC-E7F6-488E-A0C1-D6A08A6C174D}" type="datetimeFigureOut">
              <a:rPr lang="cs-CZ" smtClean="0"/>
              <a:pPr/>
              <a:t>19.5.2013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38158-5FDD-47DF-A2E0-39468FBC165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D7CE0BC-E7F6-488E-A0C1-D6A08A6C174D}" type="datetimeFigureOut">
              <a:rPr lang="cs-CZ" smtClean="0"/>
              <a:pPr/>
              <a:t>19.5.2013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3838158-5FDD-47DF-A2E0-39468FBC165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907704" y="476672"/>
            <a:ext cx="5105400" cy="2868168"/>
          </a:xfrm>
        </p:spPr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3500" b="1" dirty="0" smtClean="0">
                <a:latin typeface="+mj-lt"/>
              </a:rPr>
              <a:t>Stáří v pozdně středověkých městech</a:t>
            </a:r>
            <a:endParaRPr lang="cs-CZ" sz="35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3784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dirty="0" smtClean="0"/>
              <a:t>Zavržení stáří</a:t>
            </a:r>
            <a:endParaRPr lang="cs-CZ" sz="3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700" dirty="0" smtClean="0"/>
              <a:t> - </a:t>
            </a:r>
            <a:r>
              <a:rPr lang="cs-CZ" sz="2500" dirty="0" smtClean="0"/>
              <a:t>starý člověk byl ztělesněním fyzického a mravního úpadku (ten byl vnímán jako trest za prvotní hřích);</a:t>
            </a:r>
          </a:p>
          <a:p>
            <a:r>
              <a:rPr lang="cs-CZ" sz="2500" dirty="0"/>
              <a:t> </a:t>
            </a:r>
            <a:r>
              <a:rPr lang="cs-CZ" sz="2500" dirty="0" smtClean="0"/>
              <a:t>- starý člověk neměl síly k plnění všech božích přikázání;  </a:t>
            </a:r>
          </a:p>
          <a:p>
            <a:r>
              <a:rPr lang="cs-CZ" sz="2500" dirty="0" smtClean="0"/>
              <a:t> - stařena jako ztělesnění zlovůlí;</a:t>
            </a:r>
          </a:p>
          <a:p>
            <a:r>
              <a:rPr lang="cs-CZ" sz="2500" dirty="0"/>
              <a:t> </a:t>
            </a:r>
            <a:r>
              <a:rPr lang="cs-CZ" sz="2500" dirty="0" smtClean="0"/>
              <a:t>- humanistické ideály jsou protipólem stáří a konflikty otců a synů kvůli majetku;</a:t>
            </a:r>
          </a:p>
          <a:p>
            <a:r>
              <a:rPr lang="cs-CZ" sz="2500" dirty="0"/>
              <a:t> </a:t>
            </a:r>
            <a:r>
              <a:rPr lang="cs-CZ" sz="2500" dirty="0" smtClean="0"/>
              <a:t>- nerovné manželství a jeho vysmívaní. </a:t>
            </a:r>
          </a:p>
          <a:p>
            <a:endParaRPr lang="cs-CZ" sz="2700" dirty="0"/>
          </a:p>
        </p:txBody>
      </p:sp>
    </p:spTree>
    <p:extLst>
      <p:ext uri="{BB962C8B-B14F-4D97-AF65-F5344CB8AC3E}">
        <p14:creationId xmlns:p14="http://schemas.microsoft.com/office/powerpoint/2010/main" xmlns="" val="3234580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dirty="0" smtClean="0"/>
              <a:t>Stáří ve středověké společnosti</a:t>
            </a:r>
            <a:endParaRPr lang="cs-CZ" sz="3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700" dirty="0" smtClean="0"/>
              <a:t> - neexistovala organizovaná péče o staré lidi (žádné starobince);</a:t>
            </a:r>
          </a:p>
          <a:p>
            <a:r>
              <a:rPr lang="cs-CZ" sz="2700" dirty="0"/>
              <a:t> </a:t>
            </a:r>
            <a:r>
              <a:rPr lang="cs-CZ" sz="2700" dirty="0" smtClean="0"/>
              <a:t>- chudí starci a stařeny sbírají almužnu u kostelních vrat;</a:t>
            </a:r>
          </a:p>
          <a:p>
            <a:r>
              <a:rPr lang="cs-CZ" sz="2700" dirty="0" smtClean="0"/>
              <a:t> - malá naděje na pomoc svých dětí (velký věkový rozdíl, žádné rady o zaopatření rodičů v příručkách o vedení domácnosti, četné zmínky o dětské nevděčnosti v tehdejší literatuře);</a:t>
            </a:r>
          </a:p>
          <a:p>
            <a:r>
              <a:rPr lang="cs-CZ" sz="2700" dirty="0"/>
              <a:t> </a:t>
            </a:r>
            <a:r>
              <a:rPr lang="cs-CZ" sz="2700" dirty="0" smtClean="0"/>
              <a:t>- udržení svého postavení hlavy domácnosti co nejdéle (jediná možnost dosáhnout důstojného stáří);</a:t>
            </a:r>
          </a:p>
          <a:p>
            <a:r>
              <a:rPr lang="cs-CZ" sz="2700" dirty="0"/>
              <a:t> </a:t>
            </a:r>
            <a:r>
              <a:rPr lang="cs-CZ" sz="2700" dirty="0" smtClean="0"/>
              <a:t>- spokojené stáří jen u duchovních, šlechticů a bohatých měšťanů).  </a:t>
            </a:r>
          </a:p>
          <a:p>
            <a:pPr marL="0" indent="0">
              <a:buNone/>
            </a:pPr>
            <a:endParaRPr lang="cs-CZ" sz="2700" dirty="0"/>
          </a:p>
          <a:p>
            <a:pPr marL="0" indent="0">
              <a:buNone/>
            </a:pPr>
            <a:endParaRPr lang="cs-CZ" sz="2700" dirty="0" smtClean="0"/>
          </a:p>
        </p:txBody>
      </p:sp>
    </p:spTree>
    <p:extLst>
      <p:ext uri="{BB962C8B-B14F-4D97-AF65-F5344CB8AC3E}">
        <p14:creationId xmlns:p14="http://schemas.microsoft.com/office/powerpoint/2010/main" xmlns="" val="811344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dirty="0" smtClean="0"/>
              <a:t>Zájem o zdraví</a:t>
            </a:r>
            <a:endParaRPr lang="cs-CZ" sz="3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556792"/>
            <a:ext cx="8686800" cy="4525963"/>
          </a:xfrm>
        </p:spPr>
        <p:txBody>
          <a:bodyPr>
            <a:normAutofit/>
          </a:bodyPr>
          <a:lstStyle/>
          <a:p>
            <a:r>
              <a:rPr lang="cs-CZ" sz="2700" dirty="0" smtClean="0"/>
              <a:t> - </a:t>
            </a:r>
            <a:r>
              <a:rPr lang="cs-CZ" sz="2500" dirty="0"/>
              <a:t>snaha o prodloužení života (podle J. Husa je dlouhověkost pro člověka přirozeně žádána); </a:t>
            </a:r>
          </a:p>
          <a:p>
            <a:r>
              <a:rPr lang="cs-CZ" sz="2500" dirty="0"/>
              <a:t> - člověk je od přirozenosti nesmrtelný (podle R. Bacona);</a:t>
            </a:r>
          </a:p>
          <a:p>
            <a:r>
              <a:rPr lang="cs-CZ" sz="2500" dirty="0"/>
              <a:t> - vybraná strava byla základem dlouhého života (k dispozici jen bohatším);</a:t>
            </a:r>
          </a:p>
          <a:p>
            <a:r>
              <a:rPr lang="cs-CZ" sz="2500" dirty="0"/>
              <a:t> - důraz na střídmost v jídlu a pití, dostatečnost spaní;</a:t>
            </a:r>
          </a:p>
          <a:p>
            <a:r>
              <a:rPr lang="cs-CZ" sz="2500" dirty="0"/>
              <a:t> - během epidemií umíralo více děti než </a:t>
            </a:r>
            <a:r>
              <a:rPr lang="cs-CZ" sz="2500" dirty="0" smtClean="0"/>
              <a:t>dospělých.   </a:t>
            </a:r>
            <a:endParaRPr lang="cs-CZ" sz="2500" dirty="0"/>
          </a:p>
        </p:txBody>
      </p:sp>
    </p:spTree>
    <p:extLst>
      <p:ext uri="{BB962C8B-B14F-4D97-AF65-F5344CB8AC3E}">
        <p14:creationId xmlns:p14="http://schemas.microsoft.com/office/powerpoint/2010/main" xmlns="" val="1938351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dirty="0" smtClean="0"/>
              <a:t>Pohřeb a posmrtní odkazy</a:t>
            </a:r>
            <a:endParaRPr lang="cs-CZ" sz="3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700" dirty="0" smtClean="0"/>
              <a:t> - smrt osvobozuje z bídy pozemského života;</a:t>
            </a:r>
          </a:p>
          <a:p>
            <a:r>
              <a:rPr lang="cs-CZ" sz="2700" dirty="0"/>
              <a:t> </a:t>
            </a:r>
            <a:r>
              <a:rPr lang="cs-CZ" sz="2700" dirty="0" smtClean="0"/>
              <a:t>- pohřeb těla bez rakve až do konce středověku;</a:t>
            </a:r>
          </a:p>
          <a:p>
            <a:r>
              <a:rPr lang="cs-CZ" sz="2700" dirty="0"/>
              <a:t> </a:t>
            </a:r>
            <a:r>
              <a:rPr lang="cs-CZ" sz="2700" dirty="0" smtClean="0"/>
              <a:t>- pohřeb na hřbitově jen pro zemřelé podle křesťanského rituálu (povinná poslední zpověď);</a:t>
            </a:r>
            <a:endParaRPr lang="cs-CZ" sz="2700" dirty="0"/>
          </a:p>
          <a:p>
            <a:r>
              <a:rPr lang="cs-CZ" sz="2700" dirty="0"/>
              <a:t> </a:t>
            </a:r>
            <a:r>
              <a:rPr lang="cs-CZ" sz="2700" dirty="0" smtClean="0"/>
              <a:t>- majetnější měšťané bývali pochováni v kostelích nebo ve zvláštních kaplích (napodobení šlechty);</a:t>
            </a:r>
          </a:p>
          <a:p>
            <a:r>
              <a:rPr lang="cs-CZ" sz="2700" dirty="0"/>
              <a:t> </a:t>
            </a:r>
            <a:r>
              <a:rPr lang="cs-CZ" sz="2700" dirty="0" smtClean="0"/>
              <a:t>- milodary ve hrobech a zádušní mše (o to se měli postarat děti zemřelých);</a:t>
            </a:r>
          </a:p>
          <a:p>
            <a:r>
              <a:rPr lang="cs-CZ" sz="2700" dirty="0" smtClean="0"/>
              <a:t> - zapisování testamentů, které byly sepsány „při dobré paměti a při plném zdraví“, do městských knih od 14. století (o provedení pečovali poručníci).</a:t>
            </a:r>
            <a:endParaRPr lang="cs-CZ" sz="2700" dirty="0"/>
          </a:p>
        </p:txBody>
      </p:sp>
    </p:spTree>
    <p:extLst>
      <p:ext uri="{BB962C8B-B14F-4D97-AF65-F5344CB8AC3E}">
        <p14:creationId xmlns:p14="http://schemas.microsoft.com/office/powerpoint/2010/main" xmlns="" val="2171088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dirty="0" smtClean="0"/>
              <a:t>Obraz stáří a přibližující se smrti</a:t>
            </a:r>
            <a:endParaRPr lang="cs-CZ" sz="3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700" dirty="0" smtClean="0"/>
              <a:t> - </a:t>
            </a:r>
            <a:r>
              <a:rPr lang="cs-CZ" sz="2500" dirty="0" smtClean="0"/>
              <a:t>rovnost před smrtí starých a mladých;</a:t>
            </a:r>
          </a:p>
          <a:p>
            <a:r>
              <a:rPr lang="cs-CZ" sz="2500" dirty="0"/>
              <a:t> </a:t>
            </a:r>
            <a:r>
              <a:rPr lang="cs-CZ" sz="2500" dirty="0" smtClean="0"/>
              <a:t>- naturalistické zobrazování stáří od 14. století (zvýšení zájem o smrt v pozdním středověku);</a:t>
            </a:r>
          </a:p>
          <a:p>
            <a:r>
              <a:rPr lang="cs-CZ" sz="2500" dirty="0"/>
              <a:t> </a:t>
            </a:r>
            <a:r>
              <a:rPr lang="cs-CZ" sz="2500" dirty="0" smtClean="0"/>
              <a:t>- chátrání těla (zvlášť dramatické u žen),</a:t>
            </a:r>
          </a:p>
          <a:p>
            <a:r>
              <a:rPr lang="cs-CZ" sz="2500" dirty="0"/>
              <a:t> </a:t>
            </a:r>
            <a:r>
              <a:rPr lang="cs-CZ" sz="2500" dirty="0" smtClean="0"/>
              <a:t>- starý člověk musí myslet jen na smrt a věčný život; </a:t>
            </a:r>
          </a:p>
          <a:p>
            <a:r>
              <a:rPr lang="cs-CZ" sz="2500" dirty="0"/>
              <a:t> </a:t>
            </a:r>
            <a:r>
              <a:rPr lang="cs-CZ" sz="2500" dirty="0" smtClean="0"/>
              <a:t>- „tanec smrti“ (smrti může podlehnout kdokoliv a kdekoliv);</a:t>
            </a:r>
          </a:p>
        </p:txBody>
      </p:sp>
    </p:spTree>
    <p:extLst>
      <p:ext uri="{BB962C8B-B14F-4D97-AF65-F5344CB8AC3E}">
        <p14:creationId xmlns:p14="http://schemas.microsoft.com/office/powerpoint/2010/main" xmlns="" val="1074639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dirty="0" smtClean="0"/>
              <a:t>Závěr a shrnutí</a:t>
            </a:r>
            <a:endParaRPr lang="cs-CZ" sz="3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700" dirty="0" smtClean="0"/>
              <a:t> - </a:t>
            </a:r>
            <a:r>
              <a:rPr lang="cs-CZ" sz="2500" dirty="0" smtClean="0"/>
              <a:t>teoretický obdiv a praktické zavržení;</a:t>
            </a:r>
          </a:p>
          <a:p>
            <a:r>
              <a:rPr lang="cs-CZ" sz="2500" dirty="0"/>
              <a:t> </a:t>
            </a:r>
            <a:r>
              <a:rPr lang="cs-CZ" sz="2500" dirty="0" smtClean="0"/>
              <a:t>- důstojné stáří </a:t>
            </a:r>
            <a:r>
              <a:rPr lang="cs-CZ" sz="2500" smtClean="0"/>
              <a:t>jako výjimka;</a:t>
            </a:r>
            <a:endParaRPr lang="cs-CZ" sz="2500" dirty="0" smtClean="0"/>
          </a:p>
          <a:p>
            <a:r>
              <a:rPr lang="cs-CZ" sz="2500" dirty="0"/>
              <a:t> </a:t>
            </a:r>
            <a:r>
              <a:rPr lang="cs-CZ" sz="2500" dirty="0" smtClean="0"/>
              <a:t>- „Starý člověk je plný stesků a prost přátel. Jeho hlava chřadne a rozum umdlévá, paměť se ztrácí a srdce churaví, v prsou mu rachotí, jeho šíje se ohýbá a co do výšky se zmenšuje, jeho obličej tmavne, jeho dech páchne, oči mu tečou a z nosu mu kape, zuby se vyklají a uši mu natékají, jazyk se zajíká, ruce se mu třesou a nohy pletou.“ </a:t>
            </a:r>
            <a:endParaRPr lang="cs-CZ" sz="2500" dirty="0"/>
          </a:p>
        </p:txBody>
      </p:sp>
    </p:spTree>
    <p:extLst>
      <p:ext uri="{BB962C8B-B14F-4D97-AF65-F5344CB8AC3E}">
        <p14:creationId xmlns:p14="http://schemas.microsoft.com/office/powerpoint/2010/main" xmlns="" val="18769778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dirty="0" smtClean="0"/>
              <a:t>Obrázky </a:t>
            </a:r>
            <a:endParaRPr lang="cs-CZ" sz="30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361" y="1196752"/>
            <a:ext cx="3750000" cy="180000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8048" y="3212976"/>
            <a:ext cx="4237056" cy="3600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1268760"/>
            <a:ext cx="3962473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80183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dirty="0" smtClean="0"/>
              <a:t>Literatura</a:t>
            </a:r>
            <a:endParaRPr lang="cs-CZ" sz="3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500" dirty="0" smtClean="0"/>
              <a:t>Hoffmann, František: České město ve středověku. Praha 1992.</a:t>
            </a:r>
          </a:p>
          <a:p>
            <a:r>
              <a:rPr lang="cs-CZ" sz="2500" dirty="0" smtClean="0"/>
              <a:t>Le Goff, Jacques – Truong, Nicolas: Tělo ve středověké kultuře. Praha 2003.</a:t>
            </a:r>
          </a:p>
          <a:p>
            <a:r>
              <a:rPr lang="cs-CZ" sz="2500" dirty="0" smtClean="0"/>
              <a:t>Nodl, Martin: Stáří v pozdním středověku. Souvislosti 1997, s. 7-28. </a:t>
            </a:r>
            <a:endParaRPr lang="cs-CZ" sz="2500" dirty="0"/>
          </a:p>
        </p:txBody>
      </p:sp>
    </p:spTree>
    <p:extLst>
      <p:ext uri="{BB962C8B-B14F-4D97-AF65-F5344CB8AC3E}">
        <p14:creationId xmlns:p14="http://schemas.microsoft.com/office/powerpoint/2010/main" xmlns="" val="749070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dirty="0" smtClean="0"/>
              <a:t>Úvod </a:t>
            </a:r>
            <a:endParaRPr lang="cs-CZ" sz="3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- </a:t>
            </a:r>
            <a:r>
              <a:rPr lang="cs-CZ" sz="2500" dirty="0" smtClean="0"/>
              <a:t>málo prozkoumaný problém;</a:t>
            </a:r>
            <a:endParaRPr lang="cs-CZ" sz="2500" dirty="0"/>
          </a:p>
          <a:p>
            <a:pPr marL="0" indent="0">
              <a:buNone/>
            </a:pPr>
            <a:r>
              <a:rPr lang="cs-CZ" sz="2500" dirty="0" smtClean="0"/>
              <a:t> - stáří nebylo vnímáno jako zvláštní životní období (nepřetržité směřování ke království Božímu);</a:t>
            </a:r>
          </a:p>
          <a:p>
            <a:pPr marL="0" indent="0">
              <a:buNone/>
            </a:pPr>
            <a:r>
              <a:rPr lang="cs-CZ" sz="2500" dirty="0"/>
              <a:t> </a:t>
            </a:r>
            <a:r>
              <a:rPr lang="cs-CZ" sz="2500" dirty="0" smtClean="0"/>
              <a:t>- středověký člověk „nezná dne ani hodiny“; </a:t>
            </a:r>
          </a:p>
          <a:p>
            <a:pPr marL="0" indent="0">
              <a:buNone/>
            </a:pPr>
            <a:r>
              <a:rPr lang="cs-CZ" sz="2500" dirty="0" smtClean="0"/>
              <a:t> - relativizace stáří;</a:t>
            </a:r>
          </a:p>
          <a:p>
            <a:pPr marL="0" indent="0">
              <a:buNone/>
            </a:pPr>
            <a:r>
              <a:rPr lang="cs-CZ" sz="2500" dirty="0"/>
              <a:t> </a:t>
            </a:r>
            <a:r>
              <a:rPr lang="cs-CZ" sz="2500" dirty="0" smtClean="0"/>
              <a:t>- zapomnění na svůj věk.</a:t>
            </a:r>
            <a:endParaRPr lang="cs-CZ" sz="2500" dirty="0"/>
          </a:p>
        </p:txBody>
      </p:sp>
    </p:spTree>
    <p:extLst>
      <p:ext uri="{BB962C8B-B14F-4D97-AF65-F5344CB8AC3E}">
        <p14:creationId xmlns:p14="http://schemas.microsoft.com/office/powerpoint/2010/main" xmlns="" val="699087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dirty="0" smtClean="0"/>
              <a:t>Antické a biblické dědictví</a:t>
            </a:r>
            <a:endParaRPr lang="cs-CZ" sz="3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 - </a:t>
            </a:r>
            <a:r>
              <a:rPr lang="cs-CZ" sz="2500" dirty="0" smtClean="0"/>
              <a:t>Ciceronův dialog „Kato starší o stáří“ o  nedostatcích a přednostech stáří; </a:t>
            </a:r>
          </a:p>
          <a:p>
            <a:r>
              <a:rPr lang="cs-CZ" sz="2500" dirty="0"/>
              <a:t> </a:t>
            </a:r>
            <a:r>
              <a:rPr lang="cs-CZ" sz="2500" dirty="0" smtClean="0"/>
              <a:t>- nedostatky stáří: překáží veřejné činnosti, poškozuje tělo a paměť, brání tělesním radostem, přibližuje člověka ke smrti;</a:t>
            </a:r>
          </a:p>
          <a:p>
            <a:r>
              <a:rPr lang="cs-CZ" sz="2500" dirty="0" smtClean="0"/>
              <a:t> - přednosti stáří: tělesná rozkoš už nepřekáží v konání dobrých skutků, autorita díky čestně prožitému životu, v mládí je mnohem víc případů smrti;</a:t>
            </a:r>
          </a:p>
          <a:p>
            <a:r>
              <a:rPr lang="cs-CZ" sz="2500" dirty="0" smtClean="0"/>
              <a:t>- nebylo všeobecně přijato ve středověku;   </a:t>
            </a:r>
            <a:endParaRPr lang="cs-CZ" sz="2500" dirty="0"/>
          </a:p>
        </p:txBody>
      </p:sp>
    </p:spTree>
    <p:extLst>
      <p:ext uri="{BB962C8B-B14F-4D97-AF65-F5344CB8AC3E}">
        <p14:creationId xmlns:p14="http://schemas.microsoft.com/office/powerpoint/2010/main" xmlns="" val="1573270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700" dirty="0" smtClean="0"/>
              <a:t>- </a:t>
            </a:r>
            <a:r>
              <a:rPr lang="cs-CZ" sz="2500" dirty="0" smtClean="0"/>
              <a:t>představa o životních obdobích: </a:t>
            </a:r>
          </a:p>
          <a:p>
            <a:r>
              <a:rPr lang="cs-CZ" sz="2500" dirty="0"/>
              <a:t> </a:t>
            </a:r>
            <a:r>
              <a:rPr lang="cs-CZ" sz="2500" dirty="0" smtClean="0"/>
              <a:t> infantia ( od narození do 7 let),</a:t>
            </a:r>
            <a:endParaRPr lang="cs-CZ" sz="2500" dirty="0"/>
          </a:p>
          <a:p>
            <a:r>
              <a:rPr lang="cs-CZ" sz="2500" dirty="0" smtClean="0"/>
              <a:t>  puerita (od 7 do 14),</a:t>
            </a:r>
          </a:p>
          <a:p>
            <a:r>
              <a:rPr lang="cs-CZ" sz="2500" dirty="0"/>
              <a:t> </a:t>
            </a:r>
            <a:r>
              <a:rPr lang="cs-CZ" sz="2500" dirty="0" smtClean="0"/>
              <a:t> adulescentia (od 14 do 28),</a:t>
            </a:r>
          </a:p>
          <a:p>
            <a:r>
              <a:rPr lang="cs-CZ" sz="2500" dirty="0"/>
              <a:t> </a:t>
            </a:r>
            <a:r>
              <a:rPr lang="cs-CZ" sz="2500" dirty="0" smtClean="0"/>
              <a:t> iuventus (od 28 do 50),</a:t>
            </a:r>
          </a:p>
          <a:p>
            <a:r>
              <a:rPr lang="cs-CZ" sz="2500" dirty="0"/>
              <a:t> </a:t>
            </a:r>
            <a:r>
              <a:rPr lang="cs-CZ" sz="2500" dirty="0" smtClean="0"/>
              <a:t> gravitas (od 50 do 70),</a:t>
            </a:r>
          </a:p>
          <a:p>
            <a:r>
              <a:rPr lang="cs-CZ" sz="2500" dirty="0"/>
              <a:t> </a:t>
            </a:r>
            <a:r>
              <a:rPr lang="cs-CZ" sz="2500" dirty="0" smtClean="0"/>
              <a:t> senectus (po 70),</a:t>
            </a:r>
          </a:p>
          <a:p>
            <a:r>
              <a:rPr lang="cs-CZ" sz="2500" dirty="0"/>
              <a:t> </a:t>
            </a:r>
            <a:r>
              <a:rPr lang="cs-CZ" sz="2500" dirty="0" smtClean="0"/>
              <a:t> senilium.</a:t>
            </a:r>
            <a:endParaRPr lang="cs-CZ" sz="2500" dirty="0"/>
          </a:p>
        </p:txBody>
      </p:sp>
    </p:spTree>
    <p:extLst>
      <p:ext uri="{BB962C8B-B14F-4D97-AF65-F5344CB8AC3E}">
        <p14:creationId xmlns:p14="http://schemas.microsoft.com/office/powerpoint/2010/main" xmlns="" val="2858495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r>
              <a:rPr lang="cs-CZ" sz="2500" dirty="0" smtClean="0"/>
              <a:t>- Starý zákon vyzívá k úctě starších;</a:t>
            </a:r>
          </a:p>
          <a:p>
            <a:r>
              <a:rPr lang="cs-CZ" sz="2500" dirty="0"/>
              <a:t> </a:t>
            </a:r>
            <a:r>
              <a:rPr lang="cs-CZ" sz="2500" dirty="0" smtClean="0"/>
              <a:t>- moudří a spravedliví starci v čele židovského národa;</a:t>
            </a:r>
          </a:p>
          <a:p>
            <a:r>
              <a:rPr lang="cs-CZ" sz="2500" dirty="0"/>
              <a:t> </a:t>
            </a:r>
            <a:r>
              <a:rPr lang="cs-CZ" sz="2500" dirty="0" smtClean="0"/>
              <a:t>- 24 starců na Božím dvoře (podle Apokalypsy);</a:t>
            </a:r>
          </a:p>
          <a:p>
            <a:r>
              <a:rPr lang="cs-CZ" sz="2500" dirty="0"/>
              <a:t> </a:t>
            </a:r>
            <a:r>
              <a:rPr lang="cs-CZ" sz="2500" dirty="0" smtClean="0"/>
              <a:t>- dlouhověkost prvních lidí;</a:t>
            </a:r>
          </a:p>
          <a:p>
            <a:r>
              <a:rPr lang="cs-CZ" sz="2500" dirty="0"/>
              <a:t> </a:t>
            </a:r>
            <a:r>
              <a:rPr lang="cs-CZ" sz="2500" dirty="0" smtClean="0"/>
              <a:t>- zkracování délky života jako Boží trest.</a:t>
            </a:r>
            <a:endParaRPr lang="cs-CZ" sz="2500" dirty="0"/>
          </a:p>
        </p:txBody>
      </p:sp>
    </p:spTree>
    <p:extLst>
      <p:ext uri="{BB962C8B-B14F-4D97-AF65-F5344CB8AC3E}">
        <p14:creationId xmlns:p14="http://schemas.microsoft.com/office/powerpoint/2010/main" xmlns="" val="3824722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dirty="0" smtClean="0"/>
              <a:t>Středověké pojetí stáří</a:t>
            </a:r>
            <a:endParaRPr lang="cs-CZ" sz="3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 - </a:t>
            </a:r>
            <a:r>
              <a:rPr lang="cs-CZ" sz="2500" dirty="0" smtClean="0"/>
              <a:t>člověk byl starcem od 50 let (podle Isidora ze Seville);</a:t>
            </a:r>
          </a:p>
          <a:p>
            <a:r>
              <a:rPr lang="cs-CZ" sz="2500" dirty="0"/>
              <a:t> </a:t>
            </a:r>
            <a:r>
              <a:rPr lang="cs-CZ" sz="2500" dirty="0" smtClean="0"/>
              <a:t>- „stáří a mládí“ jako výraz pro označení celé křesťanské obce;</a:t>
            </a:r>
          </a:p>
          <a:p>
            <a:r>
              <a:rPr lang="cs-CZ" sz="2500" dirty="0"/>
              <a:t> </a:t>
            </a:r>
            <a:r>
              <a:rPr lang="cs-CZ" sz="2500" dirty="0" smtClean="0"/>
              <a:t>- přirovnání se starcem jako zdůraznění ušlechtilosti a dokonalosti;</a:t>
            </a:r>
          </a:p>
          <a:p>
            <a:r>
              <a:rPr lang="cs-CZ" sz="2500" dirty="0" smtClean="0"/>
              <a:t> - různá přesnost udávaní věku a jeho zaokrouhlování (podle florentského katastru).  </a:t>
            </a:r>
            <a:endParaRPr lang="cs-CZ" sz="2500" dirty="0"/>
          </a:p>
        </p:txBody>
      </p:sp>
    </p:spTree>
    <p:extLst>
      <p:ext uri="{BB962C8B-B14F-4D97-AF65-F5344CB8AC3E}">
        <p14:creationId xmlns:p14="http://schemas.microsoft.com/office/powerpoint/2010/main" xmlns="" val="4141126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dirty="0" smtClean="0"/>
              <a:t>Florentský katastr roku 1427</a:t>
            </a:r>
            <a:endParaRPr lang="cs-CZ" sz="30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 - </a:t>
            </a:r>
            <a:r>
              <a:rPr lang="cs-CZ" sz="2500" dirty="0" smtClean="0"/>
              <a:t>15% obyvatelstva bylo starší než 60 let;</a:t>
            </a:r>
          </a:p>
          <a:p>
            <a:r>
              <a:rPr lang="cs-CZ" sz="2500" dirty="0"/>
              <a:t> </a:t>
            </a:r>
            <a:r>
              <a:rPr lang="cs-CZ" sz="2500" dirty="0" smtClean="0"/>
              <a:t>- více než 35% obyvatelstva bylo mladší 15 let;</a:t>
            </a:r>
          </a:p>
          <a:p>
            <a:r>
              <a:rPr lang="cs-CZ" sz="2500" dirty="0" smtClean="0"/>
              <a:t> - míň než polovina v produktivním věku;</a:t>
            </a:r>
          </a:p>
          <a:p>
            <a:r>
              <a:rPr lang="cs-CZ" sz="2500" dirty="0"/>
              <a:t> </a:t>
            </a:r>
            <a:r>
              <a:rPr lang="cs-CZ" sz="2500" dirty="0" smtClean="0"/>
              <a:t>- větší úmrtnost dětí než dospělých;</a:t>
            </a:r>
          </a:p>
          <a:p>
            <a:r>
              <a:rPr lang="cs-CZ" sz="2500" dirty="0"/>
              <a:t> </a:t>
            </a:r>
            <a:r>
              <a:rPr lang="cs-CZ" sz="2500" dirty="0" smtClean="0"/>
              <a:t>- rozdíl mezi otcem a dítětem dosahoval 40 let;</a:t>
            </a:r>
            <a:endParaRPr lang="cs-CZ" sz="2500" dirty="0"/>
          </a:p>
          <a:p>
            <a:r>
              <a:rPr lang="cs-CZ" sz="2500" dirty="0" smtClean="0"/>
              <a:t> - žilo více mužů než žen (ženská úmrtnost při porodech a migrace za sňatkem nebo službou).</a:t>
            </a:r>
            <a:endParaRPr lang="cs-CZ" sz="2500" dirty="0"/>
          </a:p>
        </p:txBody>
      </p:sp>
    </p:spTree>
    <p:extLst>
      <p:ext uri="{BB962C8B-B14F-4D97-AF65-F5344CB8AC3E}">
        <p14:creationId xmlns:p14="http://schemas.microsoft.com/office/powerpoint/2010/main" xmlns="" val="2755802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dirty="0" smtClean="0"/>
              <a:t>Berní rejstříky ze Stříbra roku 1418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 - </a:t>
            </a:r>
            <a:r>
              <a:rPr lang="cs-CZ" sz="2500" dirty="0" smtClean="0"/>
              <a:t>celkem 272 poplatníků (bez osob, jež začaly platit v roce 1418);</a:t>
            </a:r>
          </a:p>
          <a:p>
            <a:r>
              <a:rPr lang="cs-CZ" sz="2500" dirty="0"/>
              <a:t> </a:t>
            </a:r>
            <a:r>
              <a:rPr lang="cs-CZ" sz="2500" dirty="0" smtClean="0"/>
              <a:t>- 40 osob čili téměř 15% poplatníků platilo berni od roku 1388;</a:t>
            </a:r>
          </a:p>
          <a:p>
            <a:r>
              <a:rPr lang="cs-CZ" sz="2500" dirty="0"/>
              <a:t> </a:t>
            </a:r>
            <a:r>
              <a:rPr lang="cs-CZ" sz="2500" dirty="0" smtClean="0"/>
              <a:t>- osoba platila berni po dosažení dospělosti;</a:t>
            </a:r>
          </a:p>
          <a:p>
            <a:r>
              <a:rPr lang="cs-CZ" sz="2500" dirty="0"/>
              <a:t> </a:t>
            </a:r>
            <a:r>
              <a:rPr lang="cs-CZ" sz="2500" dirty="0" smtClean="0"/>
              <a:t>- přinejmenším 15% obyvatelstva bylo starší než 50 let.</a:t>
            </a:r>
            <a:endParaRPr lang="cs-CZ" sz="2500" dirty="0"/>
          </a:p>
        </p:txBody>
      </p:sp>
    </p:spTree>
    <p:extLst>
      <p:ext uri="{BB962C8B-B14F-4D97-AF65-F5344CB8AC3E}">
        <p14:creationId xmlns:p14="http://schemas.microsoft.com/office/powerpoint/2010/main" xmlns="" val="2177829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dirty="0" smtClean="0"/>
              <a:t>Obdiv stáří</a:t>
            </a:r>
            <a:endParaRPr lang="cs-CZ" sz="3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700" dirty="0"/>
              <a:t> </a:t>
            </a:r>
            <a:r>
              <a:rPr lang="cs-CZ" sz="2700" dirty="0" smtClean="0"/>
              <a:t>- </a:t>
            </a:r>
            <a:r>
              <a:rPr lang="cs-CZ" sz="2500" dirty="0" smtClean="0"/>
              <a:t>analogie se starozákonními patriarchy;</a:t>
            </a:r>
          </a:p>
          <a:p>
            <a:r>
              <a:rPr lang="cs-CZ" sz="2500" dirty="0"/>
              <a:t> </a:t>
            </a:r>
            <a:r>
              <a:rPr lang="cs-CZ" sz="2500" dirty="0" smtClean="0"/>
              <a:t>- starci-kmeti jsou nositelé právní kontinuity a nejdůvěryhodnější svědci;</a:t>
            </a:r>
          </a:p>
          <a:p>
            <a:r>
              <a:rPr lang="cs-CZ" sz="2500" dirty="0" smtClean="0"/>
              <a:t> - porada se starci pro vyřešení obtížných situaci a legitimizaci vlastního rozhodnutí;</a:t>
            </a:r>
          </a:p>
          <a:p>
            <a:r>
              <a:rPr lang="cs-CZ" sz="2500" dirty="0"/>
              <a:t> </a:t>
            </a:r>
            <a:r>
              <a:rPr lang="cs-CZ" sz="2500" dirty="0" smtClean="0"/>
              <a:t>- „Otec – to znamená Bůh, pán, soudce a učitel dětí“ (M. Luther);</a:t>
            </a:r>
          </a:p>
          <a:p>
            <a:r>
              <a:rPr lang="cs-CZ" sz="2500" dirty="0"/>
              <a:t> </a:t>
            </a:r>
            <a:r>
              <a:rPr lang="cs-CZ" sz="2500" dirty="0" smtClean="0"/>
              <a:t>- podle J. Kalvina je nutné vážit svých otců, protože na nich spočívá něco božského. </a:t>
            </a:r>
            <a:endParaRPr lang="cs-CZ" sz="2500" dirty="0"/>
          </a:p>
        </p:txBody>
      </p:sp>
    </p:spTree>
    <p:extLst>
      <p:ext uri="{BB962C8B-B14F-4D97-AF65-F5344CB8AC3E}">
        <p14:creationId xmlns:p14="http://schemas.microsoft.com/office/powerpoint/2010/main" xmlns="" val="7216052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189</TotalTime>
  <Words>1036</Words>
  <Application>Microsoft Office PowerPoint</Application>
  <PresentationFormat>Předvádění na obrazovce (4:3)</PresentationFormat>
  <Paragraphs>89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Cesta</vt:lpstr>
      <vt:lpstr> </vt:lpstr>
      <vt:lpstr>Úvod </vt:lpstr>
      <vt:lpstr>Antické a biblické dědictví</vt:lpstr>
      <vt:lpstr>Snímek 4</vt:lpstr>
      <vt:lpstr>Snímek 5</vt:lpstr>
      <vt:lpstr>Středověké pojetí stáří</vt:lpstr>
      <vt:lpstr>Florentský katastr roku 1427</vt:lpstr>
      <vt:lpstr>Berní rejstříky ze Stříbra roku 1418 </vt:lpstr>
      <vt:lpstr>Obdiv stáří</vt:lpstr>
      <vt:lpstr>Zavržení stáří</vt:lpstr>
      <vt:lpstr>Stáří ve středověké společnosti</vt:lpstr>
      <vt:lpstr>Zájem o zdraví</vt:lpstr>
      <vt:lpstr>Pohřeb a posmrtní odkazy</vt:lpstr>
      <vt:lpstr>Obraz stáří a přibližující se smrti</vt:lpstr>
      <vt:lpstr>Závěr a shrnutí</vt:lpstr>
      <vt:lpstr>Obrázky </vt:lpstr>
      <vt:lpstr>Literatura</vt:lpstr>
    </vt:vector>
  </TitlesOfParts>
  <Company>UVT MU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Stáří  v pozdně středověkých městech</dc:title>
  <dc:creator>Vladimir Rossov</dc:creator>
  <cp:lastModifiedBy>mich</cp:lastModifiedBy>
  <cp:revision>20</cp:revision>
  <dcterms:created xsi:type="dcterms:W3CDTF">2013-05-13T08:27:17Z</dcterms:created>
  <dcterms:modified xsi:type="dcterms:W3CDTF">2013-05-19T19:51:42Z</dcterms:modified>
</cp:coreProperties>
</file>