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5"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8" r:id="rId23"/>
    <p:sldId id="282" r:id="rId24"/>
    <p:sldId id="283" r:id="rId25"/>
    <p:sldId id="284" r:id="rId26"/>
    <p:sldId id="285" r:id="rId27"/>
    <p:sldId id="286" r:id="rId28"/>
    <p:sldId id="289" r:id="rId29"/>
    <p:sldId id="291" r:id="rId30"/>
    <p:sldId id="292" r:id="rId31"/>
    <p:sldId id="295" r:id="rId32"/>
    <p:sldId id="296" r:id="rId33"/>
    <p:sldId id="298" r:id="rId34"/>
    <p:sldId id="307" r:id="rId35"/>
    <p:sldId id="308" r:id="rId36"/>
    <p:sldId id="309" r:id="rId37"/>
    <p:sldId id="312" r:id="rId38"/>
    <p:sldId id="313" r:id="rId39"/>
    <p:sldId id="314" r:id="rId40"/>
    <p:sldId id="315" r:id="rId4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sk-SK"/>
          </a:p>
        </p:txBody>
      </p:sp>
      <p:sp>
        <p:nvSpPr>
          <p:cNvPr id="4" name="Zástupný symbol pro datum 3"/>
          <p:cNvSpPr>
            <a:spLocks noGrp="1"/>
          </p:cNvSpPr>
          <p:nvPr>
            <p:ph type="dt" sz="half" idx="10"/>
          </p:nvPr>
        </p:nvSpPr>
        <p:spPr/>
        <p:txBody>
          <a:body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261206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48374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309682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260442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5451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2276D25E-1339-433E-B17E-EE053F29D29B}" type="datetimeFigureOut">
              <a:rPr lang="sk-SK" smtClean="0"/>
              <a:t>21. 5. 2013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4452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2276D25E-1339-433E-B17E-EE053F29D29B}" type="datetimeFigureOut">
              <a:rPr lang="sk-SK" smtClean="0"/>
              <a:t>21. 5. 2013</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161482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datum 2"/>
          <p:cNvSpPr>
            <a:spLocks noGrp="1"/>
          </p:cNvSpPr>
          <p:nvPr>
            <p:ph type="dt" sz="half" idx="10"/>
          </p:nvPr>
        </p:nvSpPr>
        <p:spPr/>
        <p:txBody>
          <a:bodyPr/>
          <a:lstStyle/>
          <a:p>
            <a:fld id="{2276D25E-1339-433E-B17E-EE053F29D29B}" type="datetimeFigureOut">
              <a:rPr lang="sk-SK" smtClean="0"/>
              <a:t>21. 5. 2013</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312595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76D25E-1339-433E-B17E-EE053F29D29B}" type="datetimeFigureOut">
              <a:rPr lang="sk-SK" smtClean="0"/>
              <a:t>21. 5. 2013</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263140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76D25E-1339-433E-B17E-EE053F29D29B}" type="datetimeFigureOut">
              <a:rPr lang="sk-SK" smtClean="0"/>
              <a:t>21. 5. 2013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2419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76D25E-1339-433E-B17E-EE053F29D29B}" type="datetimeFigureOut">
              <a:rPr lang="sk-SK" smtClean="0"/>
              <a:t>21. 5. 2013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5276397-D001-485A-BC9A-F1F2A3D60A82}" type="slidenum">
              <a:rPr lang="sk-SK" smtClean="0"/>
              <a:t>‹#›</a:t>
            </a:fld>
            <a:endParaRPr lang="sk-SK"/>
          </a:p>
        </p:txBody>
      </p:sp>
    </p:spTree>
    <p:extLst>
      <p:ext uri="{BB962C8B-B14F-4D97-AF65-F5344CB8AC3E}">
        <p14:creationId xmlns:p14="http://schemas.microsoft.com/office/powerpoint/2010/main" val="125259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6D25E-1339-433E-B17E-EE053F29D29B}" type="datetimeFigureOut">
              <a:rPr lang="sk-SK" smtClean="0"/>
              <a:t>21. 5. 2013</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76397-D001-485A-BC9A-F1F2A3D60A82}" type="slidenum">
              <a:rPr lang="sk-SK" smtClean="0"/>
              <a:t>‹#›</a:t>
            </a:fld>
            <a:endParaRPr lang="sk-SK"/>
          </a:p>
        </p:txBody>
      </p:sp>
    </p:spTree>
    <p:extLst>
      <p:ext uri="{BB962C8B-B14F-4D97-AF65-F5344CB8AC3E}">
        <p14:creationId xmlns:p14="http://schemas.microsoft.com/office/powerpoint/2010/main" val="1857281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Moderná čínska literatúra</a:t>
            </a:r>
            <a:endParaRPr lang="sk-SK" dirty="0"/>
          </a:p>
        </p:txBody>
      </p:sp>
      <p:sp>
        <p:nvSpPr>
          <p:cNvPr id="3" name="Podnadpis 2"/>
          <p:cNvSpPr>
            <a:spLocks noGrp="1"/>
          </p:cNvSpPr>
          <p:nvPr>
            <p:ph type="subTitle" idx="1"/>
          </p:nvPr>
        </p:nvSpPr>
        <p:spPr/>
        <p:txBody>
          <a:bodyPr/>
          <a:lstStyle/>
          <a:p>
            <a:r>
              <a:rPr lang="sk-SK" dirty="0" smtClean="0"/>
              <a:t>Prípravné štádium</a:t>
            </a:r>
            <a:endParaRPr lang="sk-SK" dirty="0"/>
          </a:p>
        </p:txBody>
      </p:sp>
    </p:spTree>
    <p:extLst>
      <p:ext uri="{BB962C8B-B14F-4D97-AF65-F5344CB8AC3E}">
        <p14:creationId xmlns:p14="http://schemas.microsoft.com/office/powerpoint/2010/main" val="408860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smtClean="0"/>
              <a:t>Porovnanie hnutí</a:t>
            </a:r>
            <a:endParaRPr lang="cs-CZ" dirty="0"/>
          </a:p>
        </p:txBody>
      </p:sp>
      <p:sp>
        <p:nvSpPr>
          <p:cNvPr id="6" name="Zástupný symbol pro text 5"/>
          <p:cNvSpPr>
            <a:spLocks noGrp="1"/>
          </p:cNvSpPr>
          <p:nvPr>
            <p:ph type="body" idx="1"/>
          </p:nvPr>
        </p:nvSpPr>
        <p:spPr/>
        <p:txBody>
          <a:bodyPr>
            <a:normAutofit fontScale="85000" lnSpcReduction="20000"/>
          </a:bodyPr>
          <a:lstStyle/>
          <a:p>
            <a:r>
              <a:rPr lang="sk-SK" dirty="0" smtClean="0"/>
              <a:t>Hnutie za Novú kultúru </a:t>
            </a:r>
            <a:br>
              <a:rPr lang="sk-SK" dirty="0" smtClean="0"/>
            </a:br>
            <a:r>
              <a:rPr lang="sk-SK" dirty="0" smtClean="0"/>
              <a:t>(</a:t>
            </a:r>
            <a:r>
              <a:rPr lang="cs-CZ" b="0" dirty="0" err="1" smtClean="0"/>
              <a:t>Xīn</a:t>
            </a:r>
            <a:r>
              <a:rPr lang="cs-CZ" b="0" dirty="0" smtClean="0"/>
              <a:t> </a:t>
            </a:r>
            <a:r>
              <a:rPr lang="cs-CZ" b="0" dirty="0" err="1" smtClean="0"/>
              <a:t>wénhuà</a:t>
            </a:r>
            <a:r>
              <a:rPr lang="cs-CZ" b="0" dirty="0" smtClean="0"/>
              <a:t> </a:t>
            </a:r>
            <a:r>
              <a:rPr lang="cs-CZ" b="0" dirty="0" err="1" smtClean="0"/>
              <a:t>yùndòng</a:t>
            </a:r>
            <a:r>
              <a:rPr lang="cs-CZ" b="0" dirty="0" smtClean="0"/>
              <a:t> </a:t>
            </a:r>
            <a:r>
              <a:rPr lang="zh-CN" altLang="en-US" b="0" dirty="0" smtClean="0"/>
              <a:t>新文化运动</a:t>
            </a:r>
            <a:r>
              <a:rPr lang="sk-SK" dirty="0" smtClean="0"/>
              <a:t>)</a:t>
            </a:r>
            <a:endParaRPr lang="cs-CZ" dirty="0"/>
          </a:p>
        </p:txBody>
      </p:sp>
      <p:sp>
        <p:nvSpPr>
          <p:cNvPr id="7" name="Zástupný symbol pro obsah 6"/>
          <p:cNvSpPr>
            <a:spLocks noGrp="1"/>
          </p:cNvSpPr>
          <p:nvPr>
            <p:ph sz="half" idx="2"/>
          </p:nvPr>
        </p:nvSpPr>
        <p:spPr/>
        <p:txBody>
          <a:bodyPr>
            <a:normAutofit fontScale="92500"/>
          </a:bodyPr>
          <a:lstStyle/>
          <a:p>
            <a:r>
              <a:rPr lang="sk-SK" dirty="0" smtClean="0"/>
              <a:t>1917 – ako reakcia na </a:t>
            </a:r>
            <a:r>
              <a:rPr lang="cs-CZ" dirty="0" err="1" smtClean="0"/>
              <a:t>Yuán</a:t>
            </a:r>
            <a:r>
              <a:rPr lang="cs-CZ" dirty="0" smtClean="0"/>
              <a:t> </a:t>
            </a:r>
            <a:r>
              <a:rPr lang="cs-CZ" dirty="0" err="1" smtClean="0"/>
              <a:t>Shìkǎiovu</a:t>
            </a:r>
            <a:r>
              <a:rPr lang="cs-CZ" dirty="0" smtClean="0"/>
              <a:t> snahu o </a:t>
            </a:r>
            <a:r>
              <a:rPr lang="cs-CZ" dirty="0" err="1" smtClean="0"/>
              <a:t>vyhlásenie</a:t>
            </a:r>
            <a:r>
              <a:rPr lang="cs-CZ" dirty="0" smtClean="0"/>
              <a:t> </a:t>
            </a:r>
            <a:r>
              <a:rPr lang="cs-CZ" dirty="0" err="1" smtClean="0"/>
              <a:t>cisárstva</a:t>
            </a:r>
            <a:r>
              <a:rPr lang="cs-CZ" dirty="0" smtClean="0"/>
              <a:t> </a:t>
            </a:r>
          </a:p>
          <a:p>
            <a:r>
              <a:rPr lang="sk-SK" dirty="0" smtClean="0"/>
              <a:t>Zúčastnení: mladá generácia intelektuálov a študentov</a:t>
            </a:r>
          </a:p>
          <a:p>
            <a:r>
              <a:rPr lang="sk-SK" dirty="0" smtClean="0"/>
              <a:t>Protest proti: starému spoločenskému poriadku, tradičnej literatúre a morálke</a:t>
            </a:r>
          </a:p>
          <a:p>
            <a:r>
              <a:rPr lang="sk-SK" dirty="0" smtClean="0"/>
              <a:t>Spôsob protestu: vydávanie periodík a zmena literatúry</a:t>
            </a:r>
            <a:endParaRPr lang="cs-CZ" dirty="0"/>
          </a:p>
        </p:txBody>
      </p:sp>
      <p:sp>
        <p:nvSpPr>
          <p:cNvPr id="8" name="Zástupný symbol pro text 7"/>
          <p:cNvSpPr>
            <a:spLocks noGrp="1"/>
          </p:cNvSpPr>
          <p:nvPr>
            <p:ph type="body" sz="quarter" idx="3"/>
          </p:nvPr>
        </p:nvSpPr>
        <p:spPr/>
        <p:txBody>
          <a:bodyPr>
            <a:normAutofit fontScale="92500" lnSpcReduction="10000"/>
          </a:bodyPr>
          <a:lstStyle/>
          <a:p>
            <a:r>
              <a:rPr lang="sk-SK" sz="1800" dirty="0" smtClean="0"/>
              <a:t>Májové hnutie </a:t>
            </a:r>
          </a:p>
          <a:p>
            <a:r>
              <a:rPr lang="sk-SK" sz="1800" b="0" dirty="0" smtClean="0"/>
              <a:t>(</a:t>
            </a:r>
            <a:r>
              <a:rPr lang="cs-CZ" sz="1800" b="0" dirty="0" err="1" smtClean="0"/>
              <a:t>Wǔsì</a:t>
            </a:r>
            <a:r>
              <a:rPr lang="cs-CZ" sz="1800" b="0" dirty="0" smtClean="0"/>
              <a:t> </a:t>
            </a:r>
            <a:r>
              <a:rPr lang="cs-CZ" sz="1800" b="0" dirty="0" err="1" smtClean="0"/>
              <a:t>Yùndòng</a:t>
            </a:r>
            <a:r>
              <a:rPr lang="zh-CN" altLang="en-US" sz="1800" b="0" dirty="0" smtClean="0"/>
              <a:t>五四运动</a:t>
            </a:r>
            <a:r>
              <a:rPr lang="sk-SK" altLang="zh-CN" sz="1800" b="0" dirty="0" smtClean="0"/>
              <a:t>)</a:t>
            </a:r>
            <a:endParaRPr lang="cs-CZ" sz="1800" b="0" dirty="0" smtClean="0"/>
          </a:p>
        </p:txBody>
      </p:sp>
      <p:sp>
        <p:nvSpPr>
          <p:cNvPr id="9" name="Zástupný symbol pro obsah 8"/>
          <p:cNvSpPr>
            <a:spLocks noGrp="1"/>
          </p:cNvSpPr>
          <p:nvPr>
            <p:ph sz="quarter" idx="4"/>
          </p:nvPr>
        </p:nvSpPr>
        <p:spPr/>
        <p:txBody>
          <a:bodyPr>
            <a:normAutofit lnSpcReduction="10000"/>
          </a:bodyPr>
          <a:lstStyle/>
          <a:p>
            <a:r>
              <a:rPr lang="sk-SK" dirty="0" smtClean="0"/>
              <a:t>1919 – ako reakcia na mierové rokovania vo Versailles</a:t>
            </a:r>
          </a:p>
          <a:p>
            <a:r>
              <a:rPr lang="sk-SK" dirty="0" smtClean="0"/>
              <a:t>Zúčastnení: mladá generácia intelektuálov, ktorí však boli ovplyvnený myšlienkami komunizmu, študenti, stredná a nižšia trieda</a:t>
            </a:r>
          </a:p>
          <a:p>
            <a:r>
              <a:rPr lang="sk-SK" dirty="0" smtClean="0"/>
              <a:t>Západný imperializmus</a:t>
            </a:r>
          </a:p>
          <a:p>
            <a:r>
              <a:rPr lang="sk-SK" dirty="0" smtClean="0"/>
              <a:t>Demonštrácie, bojkot, vydávanie periodík  </a:t>
            </a:r>
          </a:p>
          <a:p>
            <a:endParaRPr lang="cs-CZ" dirty="0"/>
          </a:p>
        </p:txBody>
      </p:sp>
    </p:spTree>
    <p:extLst>
      <p:ext uri="{BB962C8B-B14F-4D97-AF65-F5344CB8AC3E}">
        <p14:creationId xmlns:p14="http://schemas.microsoft.com/office/powerpoint/2010/main" val="402354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err="1" smtClean="0"/>
              <a:t>Hú</a:t>
            </a:r>
            <a:r>
              <a:rPr lang="cs-CZ" b="0" dirty="0" smtClean="0"/>
              <a:t> </a:t>
            </a:r>
            <a:r>
              <a:rPr lang="cs-CZ" b="0" dirty="0" err="1" smtClean="0"/>
              <a:t>Shì</a:t>
            </a:r>
            <a:r>
              <a:rPr lang="cs-CZ" b="0" dirty="0" smtClean="0"/>
              <a:t> </a:t>
            </a:r>
            <a:r>
              <a:rPr lang="zh-CN" altLang="en-US" b="0" dirty="0" smtClean="0"/>
              <a:t>胡适</a:t>
            </a:r>
            <a:r>
              <a:rPr lang="sk-SK" altLang="zh-CN" b="0" dirty="0" smtClean="0"/>
              <a:t> (1891 - 1962)</a:t>
            </a:r>
            <a:endParaRPr lang="cs-CZ" dirty="0"/>
          </a:p>
        </p:txBody>
      </p:sp>
      <p:pic>
        <p:nvPicPr>
          <p:cNvPr id="18434" name="Picture 2"/>
          <p:cNvPicPr>
            <a:picLocks noChangeAspect="1" noChangeArrowheads="1"/>
          </p:cNvPicPr>
          <p:nvPr/>
        </p:nvPicPr>
        <p:blipFill>
          <a:blip r:embed="rId2" cstate="print"/>
          <a:srcRect/>
          <a:stretch>
            <a:fillRect/>
          </a:stretch>
        </p:blipFill>
        <p:spPr bwMode="auto">
          <a:xfrm>
            <a:off x="3059832" y="2492896"/>
            <a:ext cx="3810000" cy="3019425"/>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467544" y="2276872"/>
            <a:ext cx="2316480" cy="3864864"/>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7048500" y="2564904"/>
            <a:ext cx="2095500" cy="2752725"/>
          </a:xfrm>
          <a:prstGeom prst="rect">
            <a:avLst/>
          </a:prstGeom>
          <a:noFill/>
          <a:ln w="9525">
            <a:noFill/>
            <a:miter lim="800000"/>
            <a:headEnd/>
            <a:tailEnd/>
          </a:ln>
        </p:spPr>
      </p:pic>
    </p:spTree>
    <p:extLst>
      <p:ext uri="{BB962C8B-B14F-4D97-AF65-F5344CB8AC3E}">
        <p14:creationId xmlns:p14="http://schemas.microsoft.com/office/powerpoint/2010/main" val="72673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sk-SK" dirty="0" smtClean="0"/>
              <a:t>„Osem zákazov“ (</a:t>
            </a:r>
            <a:r>
              <a:rPr lang="cs-CZ" b="0" dirty="0" err="1" smtClean="0"/>
              <a:t>Bā</a:t>
            </a:r>
            <a:r>
              <a:rPr lang="cs-CZ" b="0" dirty="0" smtClean="0"/>
              <a:t> </a:t>
            </a:r>
            <a:r>
              <a:rPr lang="cs-CZ" b="0" dirty="0" err="1" smtClean="0"/>
              <a:t>bù</a:t>
            </a:r>
            <a:r>
              <a:rPr lang="cs-CZ" b="0" dirty="0" smtClean="0"/>
              <a:t> </a:t>
            </a:r>
            <a:r>
              <a:rPr lang="cs-CZ" b="0" dirty="0" err="1" smtClean="0"/>
              <a:t>zhǔyì</a:t>
            </a:r>
            <a:r>
              <a:rPr lang="cs-CZ" b="0" dirty="0" smtClean="0"/>
              <a:t> </a:t>
            </a:r>
            <a:r>
              <a:rPr lang="zh-CN" altLang="en-US" b="0" dirty="0" smtClean="0"/>
              <a:t>八不主义</a:t>
            </a:r>
            <a:r>
              <a:rPr lang="sk-SK" dirty="0" smtClean="0"/>
              <a:t>), august 1916 a  </a:t>
            </a:r>
            <a:endParaRPr lang="cs-CZ" dirty="0"/>
          </a:p>
        </p:txBody>
      </p:sp>
      <p:sp>
        <p:nvSpPr>
          <p:cNvPr id="4" name="Zástupný symbol pro obsah 3"/>
          <p:cNvSpPr>
            <a:spLocks noGrp="1"/>
          </p:cNvSpPr>
          <p:nvPr>
            <p:ph idx="1"/>
          </p:nvPr>
        </p:nvSpPr>
        <p:spPr/>
        <p:txBody>
          <a:bodyPr>
            <a:normAutofit fontScale="92500" lnSpcReduction="20000"/>
          </a:bodyPr>
          <a:lstStyle/>
          <a:p>
            <a:r>
              <a:rPr lang="sk-SK" dirty="0" smtClean="0"/>
              <a:t>Vyhnúť sa narážkam</a:t>
            </a:r>
          </a:p>
          <a:p>
            <a:r>
              <a:rPr lang="sk-SK" dirty="0" smtClean="0"/>
              <a:t>Odhodiť otrepané a </a:t>
            </a:r>
            <a:r>
              <a:rPr lang="sk-SK" dirty="0" err="1" smtClean="0"/>
              <a:t>zastaralé</a:t>
            </a:r>
            <a:r>
              <a:rPr lang="sk-SK" dirty="0" smtClean="0"/>
              <a:t> frázy</a:t>
            </a:r>
          </a:p>
          <a:p>
            <a:r>
              <a:rPr lang="sk-SK" dirty="0" smtClean="0"/>
              <a:t>Odhodiť paralelné konštrukcie</a:t>
            </a:r>
          </a:p>
          <a:p>
            <a:r>
              <a:rPr lang="sk-SK" dirty="0" smtClean="0"/>
              <a:t>Nevyhýbať sa hovorovým výrazom</a:t>
            </a:r>
          </a:p>
          <a:p>
            <a:r>
              <a:rPr lang="sk-SK" dirty="0" smtClean="0"/>
              <a:t>Nenasledovať gramatiku klasickej čínštiny</a:t>
            </a:r>
          </a:p>
          <a:p>
            <a:r>
              <a:rPr lang="sk-SK" dirty="0" smtClean="0"/>
              <a:t>Nepíšte, že ste chorí a nešťastní, keď nie ste</a:t>
            </a:r>
          </a:p>
          <a:p>
            <a:r>
              <a:rPr lang="sk-SK" dirty="0" smtClean="0"/>
              <a:t>Nekopírujte starú literatúru; to, čo píšete, by malo odrážať vašu osobnosť</a:t>
            </a:r>
          </a:p>
          <a:p>
            <a:r>
              <a:rPr lang="sk-SK" dirty="0" smtClean="0"/>
              <a:t>To, čo píšete, by malo mať myšlienku alebo reálny základ</a:t>
            </a:r>
            <a:endParaRPr lang="cs-CZ" dirty="0"/>
          </a:p>
        </p:txBody>
      </p:sp>
    </p:spTree>
    <p:extLst>
      <p:ext uri="{BB962C8B-B14F-4D97-AF65-F5344CB8AC3E}">
        <p14:creationId xmlns:p14="http://schemas.microsoft.com/office/powerpoint/2010/main" val="134729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„Niekoľko predbežných návrhov k reforme literatúry“, január 1917</a:t>
            </a:r>
            <a:endParaRPr lang="cs-CZ" dirty="0"/>
          </a:p>
        </p:txBody>
      </p:sp>
      <p:sp>
        <p:nvSpPr>
          <p:cNvPr id="3" name="Zástupný symbol pro obsah 2"/>
          <p:cNvSpPr>
            <a:spLocks noGrp="1"/>
          </p:cNvSpPr>
          <p:nvPr>
            <p:ph idx="1"/>
          </p:nvPr>
        </p:nvSpPr>
        <p:spPr/>
        <p:txBody>
          <a:bodyPr>
            <a:normAutofit lnSpcReduction="10000"/>
          </a:bodyPr>
          <a:lstStyle/>
          <a:p>
            <a:r>
              <a:rPr lang="sk-SK" dirty="0" smtClean="0"/>
              <a:t>Literatúra by mala mať základ</a:t>
            </a:r>
          </a:p>
          <a:p>
            <a:r>
              <a:rPr lang="sk-SK" dirty="0" smtClean="0"/>
              <a:t>Nekopírovať staré vzory</a:t>
            </a:r>
          </a:p>
          <a:p>
            <a:r>
              <a:rPr lang="sk-SK" dirty="0" smtClean="0"/>
              <a:t>Klásť dôraz na techniku písania</a:t>
            </a:r>
          </a:p>
          <a:p>
            <a:r>
              <a:rPr lang="sk-SK" dirty="0" smtClean="0"/>
              <a:t>Neplačte, keď nie ste chorí</a:t>
            </a:r>
          </a:p>
          <a:p>
            <a:r>
              <a:rPr lang="sk-SK" dirty="0" smtClean="0"/>
              <a:t>Vyhnúť sa frázam a formálnemu jazyku</a:t>
            </a:r>
          </a:p>
          <a:p>
            <a:r>
              <a:rPr lang="sk-SK" dirty="0" smtClean="0"/>
              <a:t>Nepoužívať narážky</a:t>
            </a:r>
          </a:p>
          <a:p>
            <a:r>
              <a:rPr lang="sk-SK" dirty="0" smtClean="0"/>
              <a:t>Nepoužívať paralelizmus</a:t>
            </a:r>
          </a:p>
          <a:p>
            <a:r>
              <a:rPr lang="sk-SK" dirty="0" smtClean="0"/>
              <a:t>Nevyhýbajte sa hovorovým výrazom</a:t>
            </a:r>
            <a:endParaRPr lang="cs-CZ" dirty="0"/>
          </a:p>
        </p:txBody>
      </p:sp>
    </p:spTree>
    <p:extLst>
      <p:ext uri="{BB962C8B-B14F-4D97-AF65-F5344CB8AC3E}">
        <p14:creationId xmlns:p14="http://schemas.microsoft.com/office/powerpoint/2010/main" val="160758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Chén</a:t>
            </a:r>
            <a:r>
              <a:rPr lang="cs-CZ" dirty="0" smtClean="0"/>
              <a:t> </a:t>
            </a:r>
            <a:r>
              <a:rPr lang="cs-CZ" dirty="0" err="1" smtClean="0"/>
              <a:t>Dúxiù</a:t>
            </a:r>
            <a:r>
              <a:rPr lang="cs-CZ" dirty="0" smtClean="0"/>
              <a:t> </a:t>
            </a:r>
            <a:r>
              <a:rPr lang="zh-CN" altLang="en-US" b="0" dirty="0" smtClean="0"/>
              <a:t>陈独秀</a:t>
            </a:r>
            <a:r>
              <a:rPr lang="sk-SK" altLang="zh-CN" b="0" dirty="0" smtClean="0"/>
              <a:t> (1879-1942)</a:t>
            </a:r>
            <a:endParaRPr lang="cs-CZ" dirty="0"/>
          </a:p>
        </p:txBody>
      </p:sp>
      <p:pic>
        <p:nvPicPr>
          <p:cNvPr id="17411" name="Picture 3"/>
          <p:cNvPicPr>
            <a:picLocks noGrp="1" noChangeAspect="1" noChangeArrowheads="1"/>
          </p:cNvPicPr>
          <p:nvPr>
            <p:ph sz="half" idx="2"/>
          </p:nvPr>
        </p:nvPicPr>
        <p:blipFill>
          <a:blip r:embed="rId2" cstate="print"/>
          <a:srcRect/>
          <a:stretch>
            <a:fillRect/>
          </a:stretch>
        </p:blipFill>
        <p:spPr bwMode="auto">
          <a:xfrm>
            <a:off x="1547664" y="2348880"/>
            <a:ext cx="1905000" cy="3009900"/>
          </a:xfrm>
          <a:prstGeom prst="rect">
            <a:avLst/>
          </a:prstGeom>
          <a:noFill/>
          <a:ln w="9525">
            <a:noFill/>
            <a:miter lim="800000"/>
            <a:headEnd/>
            <a:tailEnd/>
          </a:ln>
        </p:spPr>
      </p:pic>
      <p:pic>
        <p:nvPicPr>
          <p:cNvPr id="17412" name="Picture 4"/>
          <p:cNvPicPr>
            <a:picLocks noGrp="1" noChangeAspect="1" noChangeArrowheads="1"/>
          </p:cNvPicPr>
          <p:nvPr>
            <p:ph sz="half" idx="1"/>
          </p:nvPr>
        </p:nvPicPr>
        <p:blipFill>
          <a:blip r:embed="rId3" cstate="print"/>
          <a:srcRect/>
          <a:stretch>
            <a:fillRect/>
          </a:stretch>
        </p:blipFill>
        <p:spPr bwMode="auto">
          <a:xfrm>
            <a:off x="5436096" y="2276872"/>
            <a:ext cx="1905000" cy="3076575"/>
          </a:xfrm>
          <a:prstGeom prst="rect">
            <a:avLst/>
          </a:prstGeom>
          <a:noFill/>
          <a:ln w="9525">
            <a:noFill/>
            <a:miter lim="800000"/>
            <a:headEnd/>
            <a:tailEnd/>
          </a:ln>
        </p:spPr>
      </p:pic>
    </p:spTree>
    <p:extLst>
      <p:ext uri="{BB962C8B-B14F-4D97-AF65-F5344CB8AC3E}">
        <p14:creationId xmlns:p14="http://schemas.microsoft.com/office/powerpoint/2010/main" val="408771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3600" dirty="0" smtClean="0"/>
              <a:t>„Upozornenie mládeži“ (</a:t>
            </a:r>
            <a:r>
              <a:rPr lang="cs-CZ" sz="3600" b="0" dirty="0" err="1" smtClean="0"/>
              <a:t>Jìnggào</a:t>
            </a:r>
            <a:r>
              <a:rPr lang="cs-CZ" sz="3600" b="0" dirty="0" smtClean="0"/>
              <a:t> </a:t>
            </a:r>
            <a:r>
              <a:rPr lang="cs-CZ" sz="3600" b="0" dirty="0" err="1" smtClean="0"/>
              <a:t>qīngnián</a:t>
            </a:r>
            <a:r>
              <a:rPr lang="cs-CZ" sz="3600" b="0" dirty="0" smtClean="0"/>
              <a:t> </a:t>
            </a:r>
            <a:r>
              <a:rPr lang="zh-CN" altLang="en-US" sz="3600" b="0" dirty="0" smtClean="0"/>
              <a:t>敬告青年</a:t>
            </a:r>
            <a:r>
              <a:rPr lang="sk-SK" altLang="zh-CN" sz="3600" b="0" dirty="0" smtClean="0"/>
              <a:t>, 1915</a:t>
            </a:r>
            <a:r>
              <a:rPr lang="sk-SK" sz="3600" dirty="0" smtClean="0"/>
              <a:t>):  </a:t>
            </a:r>
            <a:r>
              <a:rPr lang="sk-SK" sz="3600" dirty="0" err="1" smtClean="0"/>
              <a:t>Protikonfuciánsky</a:t>
            </a:r>
            <a:r>
              <a:rPr lang="sk-SK" sz="3600" dirty="0" smtClean="0"/>
              <a:t> postoj</a:t>
            </a:r>
            <a:endParaRPr lang="cs-CZ" sz="3600" dirty="0"/>
          </a:p>
        </p:txBody>
      </p:sp>
      <p:sp>
        <p:nvSpPr>
          <p:cNvPr id="3" name="Zástupný symbol pro obsah 2"/>
          <p:cNvSpPr>
            <a:spLocks noGrp="1"/>
          </p:cNvSpPr>
          <p:nvPr>
            <p:ph sz="half" idx="1"/>
          </p:nvPr>
        </p:nvSpPr>
        <p:spPr/>
        <p:txBody>
          <a:bodyPr>
            <a:normAutofit fontScale="92500" lnSpcReduction="10000"/>
          </a:bodyPr>
          <a:lstStyle/>
          <a:p>
            <a:r>
              <a:rPr lang="sk-SK" dirty="0" smtClean="0"/>
              <a:t>Byť nezávislý a nie podliezavý</a:t>
            </a:r>
          </a:p>
          <a:p>
            <a:r>
              <a:rPr lang="sk-SK" dirty="0" smtClean="0"/>
              <a:t>Byť progresívny a nie konzervatívny</a:t>
            </a:r>
          </a:p>
          <a:p>
            <a:r>
              <a:rPr lang="sk-SK" dirty="0" smtClean="0"/>
              <a:t>Byť agresívny a nie spiatočnícky </a:t>
            </a:r>
          </a:p>
          <a:p>
            <a:r>
              <a:rPr lang="sk-SK" dirty="0" smtClean="0"/>
              <a:t>Byť </a:t>
            </a:r>
            <a:r>
              <a:rPr lang="sk-SK" dirty="0" err="1" smtClean="0"/>
              <a:t>kosmopolitný</a:t>
            </a:r>
            <a:r>
              <a:rPr lang="sk-SK" dirty="0" smtClean="0"/>
              <a:t> a nie sa izolovať</a:t>
            </a:r>
          </a:p>
          <a:p>
            <a:r>
              <a:rPr lang="sk-SK" dirty="0" smtClean="0"/>
              <a:t>Byť prospešný a nie nepraktický</a:t>
            </a:r>
          </a:p>
          <a:p>
            <a:r>
              <a:rPr lang="sk-SK" dirty="0" smtClean="0"/>
              <a:t>Byť vedecký a nie rojko</a:t>
            </a:r>
            <a:endParaRPr lang="cs-CZ"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025842" y="1773238"/>
            <a:ext cx="3283315" cy="4624387"/>
          </a:xfrm>
          <a:prstGeom prst="rect">
            <a:avLst/>
          </a:prstGeom>
          <a:noFill/>
          <a:ln w="9525">
            <a:noFill/>
            <a:miter lim="800000"/>
            <a:headEnd/>
            <a:tailEnd/>
          </a:ln>
        </p:spPr>
      </p:pic>
    </p:spTree>
    <p:extLst>
      <p:ext uri="{BB962C8B-B14F-4D97-AF65-F5344CB8AC3E}">
        <p14:creationId xmlns:p14="http://schemas.microsoft.com/office/powerpoint/2010/main" val="2855710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sk-SK" dirty="0" smtClean="0"/>
              <a:t>„O literárnej revolúcii“ (</a:t>
            </a:r>
            <a:r>
              <a:rPr lang="cs-CZ" b="0" dirty="0" err="1" smtClean="0"/>
              <a:t>Wénxué</a:t>
            </a:r>
            <a:r>
              <a:rPr lang="cs-CZ" b="0" dirty="0" smtClean="0"/>
              <a:t> </a:t>
            </a:r>
            <a:r>
              <a:rPr lang="cs-CZ" b="0" dirty="0" err="1" smtClean="0"/>
              <a:t>gémìng</a:t>
            </a:r>
            <a:r>
              <a:rPr lang="cs-CZ" b="0" dirty="0" smtClean="0"/>
              <a:t> </a:t>
            </a:r>
            <a:r>
              <a:rPr lang="cs-CZ" b="0" dirty="0" err="1" smtClean="0"/>
              <a:t>lùn</a:t>
            </a:r>
            <a:r>
              <a:rPr lang="cs-CZ" b="0" dirty="0" smtClean="0"/>
              <a:t> </a:t>
            </a:r>
            <a:r>
              <a:rPr lang="zh-CN" altLang="en-US" b="0" dirty="0" smtClean="0"/>
              <a:t>文学革命论</a:t>
            </a:r>
            <a:r>
              <a:rPr lang="sk-SK" dirty="0" smtClean="0"/>
              <a:t>), 1917</a:t>
            </a:r>
            <a:endParaRPr lang="cs-CZ" dirty="0"/>
          </a:p>
        </p:txBody>
      </p:sp>
      <p:sp>
        <p:nvSpPr>
          <p:cNvPr id="7" name="Zástupný symbol pro obsah 6"/>
          <p:cNvSpPr>
            <a:spLocks noGrp="1"/>
          </p:cNvSpPr>
          <p:nvPr>
            <p:ph idx="1"/>
          </p:nvPr>
        </p:nvSpPr>
        <p:spPr/>
        <p:txBody>
          <a:bodyPr>
            <a:noAutofit/>
          </a:bodyPr>
          <a:lstStyle/>
          <a:p>
            <a:r>
              <a:rPr lang="sk-SK" sz="2400" dirty="0" smtClean="0"/>
              <a:t>Problém </a:t>
            </a:r>
            <a:r>
              <a:rPr lang="sk-SK" sz="2400" dirty="0" err="1" smtClean="0"/>
              <a:t>konfucianizmu</a:t>
            </a:r>
            <a:r>
              <a:rPr lang="sk-SK" sz="2400" dirty="0" smtClean="0"/>
              <a:t> už v Číne vzbudzuje pozornosť a je to prvý znak revolúcie etiky a morálky. Literárna revolúcia už nejakú dobu vrie. Prvý pionier, ktorý ako prvý vztýčil vlajku, bol môj priateľ Hu Shi. Som ochotný byť nepriateľ vzdelancov z celej vlasti a vysoko vztýčiť vlajku „armády literárnej revolúcie“, aby som svojho priateľa podporil. Na vlajke budú napísané tri základné heslá našej revolučnej armády</a:t>
            </a:r>
            <a:r>
              <a:rPr lang="sk-SK" sz="2400" b="1" dirty="0" smtClean="0"/>
              <a:t>: 1) Preč s ornamentálnou a podliezavou literatúrou aristokracie; vybudujme jednoduchú a expresívnu literatúru ľudu. 2) Preč so zatuchnutou a pompéznou klasickou literatúrou; vybudujme sviežu a úprimnú realistickú literatúru. 3) Preč s obskúrnou a nepochopiteľnou literatúrou pustovníkov; vybudujme ľahko zrozumiteľnú a populárnu/ľudovú socialistickú literatúru. </a:t>
            </a:r>
            <a:endParaRPr lang="cs-CZ" sz="2400" b="1" dirty="0"/>
          </a:p>
        </p:txBody>
      </p:sp>
    </p:spTree>
    <p:extLst>
      <p:ext uri="{BB962C8B-B14F-4D97-AF65-F5344CB8AC3E}">
        <p14:creationId xmlns:p14="http://schemas.microsoft.com/office/powerpoint/2010/main" val="396873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„Denník blázna“ (</a:t>
            </a:r>
            <a:r>
              <a:rPr lang="cs-CZ" b="0" dirty="0" err="1" smtClean="0"/>
              <a:t>Kuángrén</a:t>
            </a:r>
            <a:r>
              <a:rPr lang="cs-CZ" b="0" dirty="0" smtClean="0"/>
              <a:t> </a:t>
            </a:r>
            <a:r>
              <a:rPr lang="cs-CZ" b="0" dirty="0" err="1" smtClean="0"/>
              <a:t>rìjì</a:t>
            </a:r>
            <a:r>
              <a:rPr lang="cs-CZ" b="0" dirty="0" smtClean="0"/>
              <a:t> </a:t>
            </a:r>
            <a:r>
              <a:rPr lang="zh-CN" altLang="en-US" b="0" dirty="0" smtClean="0"/>
              <a:t> 狂人日记</a:t>
            </a:r>
            <a:r>
              <a:rPr lang="sk-SK" dirty="0" smtClean="0"/>
              <a:t>), 1918</a:t>
            </a:r>
            <a:endParaRPr lang="cs-CZ" dirty="0"/>
          </a:p>
        </p:txBody>
      </p:sp>
      <p:pic>
        <p:nvPicPr>
          <p:cNvPr id="25602" name="Picture 2"/>
          <p:cNvPicPr>
            <a:picLocks noGrp="1" noChangeAspect="1" noChangeArrowheads="1"/>
          </p:cNvPicPr>
          <p:nvPr>
            <p:ph sz="half" idx="2"/>
          </p:nvPr>
        </p:nvPicPr>
        <p:blipFill>
          <a:blip r:embed="rId2" cstate="print"/>
          <a:srcRect/>
          <a:stretch>
            <a:fillRect/>
          </a:stretch>
        </p:blipFill>
        <p:spPr bwMode="auto">
          <a:xfrm>
            <a:off x="4648200" y="2503034"/>
            <a:ext cx="4038600" cy="3164794"/>
          </a:xfrm>
          <a:prstGeom prst="rect">
            <a:avLst/>
          </a:prstGeom>
          <a:noFill/>
          <a:ln w="9525">
            <a:noFill/>
            <a:miter lim="800000"/>
            <a:headEnd/>
            <a:tailEnd/>
          </a:ln>
        </p:spPr>
      </p:pic>
      <p:pic>
        <p:nvPicPr>
          <p:cNvPr id="25603" name="Picture 3"/>
          <p:cNvPicPr>
            <a:picLocks noGrp="1" noChangeAspect="1" noChangeArrowheads="1"/>
          </p:cNvPicPr>
          <p:nvPr>
            <p:ph sz="half" idx="1"/>
          </p:nvPr>
        </p:nvPicPr>
        <p:blipFill>
          <a:blip r:embed="rId3" cstate="print"/>
          <a:srcRect/>
          <a:stretch>
            <a:fillRect/>
          </a:stretch>
        </p:blipFill>
        <p:spPr bwMode="auto">
          <a:xfrm>
            <a:off x="942975" y="1942306"/>
            <a:ext cx="3067050" cy="4286250"/>
          </a:xfrm>
          <a:prstGeom prst="rect">
            <a:avLst/>
          </a:prstGeom>
          <a:noFill/>
          <a:ln w="9525">
            <a:noFill/>
            <a:miter lim="800000"/>
            <a:headEnd/>
            <a:tailEnd/>
          </a:ln>
        </p:spPr>
      </p:pic>
    </p:spTree>
    <p:extLst>
      <p:ext uri="{BB962C8B-B14F-4D97-AF65-F5344CB8AC3E}">
        <p14:creationId xmlns:p14="http://schemas.microsoft.com/office/powerpoint/2010/main" val="376094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sk-SK" b="1" dirty="0" smtClean="0"/>
              <a:t>20. roky</a:t>
            </a:r>
            <a:endParaRPr lang="sk-SK" dirty="0"/>
          </a:p>
        </p:txBody>
      </p:sp>
      <p:sp>
        <p:nvSpPr>
          <p:cNvPr id="6" name="Podnadpis 5"/>
          <p:cNvSpPr>
            <a:spLocks noGrp="1"/>
          </p:cNvSpPr>
          <p:nvPr>
            <p:ph type="subTitle" idx="1"/>
          </p:nvPr>
        </p:nvSpPr>
        <p:spPr/>
        <p:txBody>
          <a:bodyPr/>
          <a:lstStyle/>
          <a:p>
            <a:r>
              <a:rPr lang="sk-SK" b="1" dirty="0" smtClean="0"/>
              <a:t>Počiatky modernej čínskej literatúry</a:t>
            </a:r>
            <a:endParaRPr lang="sk-SK" dirty="0"/>
          </a:p>
        </p:txBody>
      </p:sp>
    </p:spTree>
    <p:extLst>
      <p:ext uri="{BB962C8B-B14F-4D97-AF65-F5344CB8AC3E}">
        <p14:creationId xmlns:p14="http://schemas.microsoft.com/office/powerpoint/2010/main" val="344074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Literatúra po Májovom hnutí</a:t>
            </a:r>
            <a:endParaRPr lang="cs-CZ" dirty="0"/>
          </a:p>
        </p:txBody>
      </p:sp>
      <p:sp>
        <p:nvSpPr>
          <p:cNvPr id="3" name="Zástupný symbol pro obsah 2"/>
          <p:cNvSpPr>
            <a:spLocks noGrp="1"/>
          </p:cNvSpPr>
          <p:nvPr>
            <p:ph idx="1"/>
          </p:nvPr>
        </p:nvSpPr>
        <p:spPr/>
        <p:txBody>
          <a:bodyPr/>
          <a:lstStyle/>
          <a:p>
            <a:pPr>
              <a:spcAft>
                <a:spcPts val="1200"/>
              </a:spcAft>
            </a:pPr>
            <a:endParaRPr lang="cs-CZ" b="1" dirty="0" smtClean="0"/>
          </a:p>
          <a:p>
            <a:pPr>
              <a:spcAft>
                <a:spcPts val="1200"/>
              </a:spcAft>
            </a:pPr>
            <a:r>
              <a:rPr lang="cs-CZ" b="1" dirty="0" err="1" smtClean="0"/>
              <a:t>Hú</a:t>
            </a:r>
            <a:r>
              <a:rPr lang="cs-CZ" b="1" dirty="0" smtClean="0"/>
              <a:t> </a:t>
            </a:r>
            <a:r>
              <a:rPr lang="cs-CZ" b="1" dirty="0" err="1" smtClean="0"/>
              <a:t>Shì</a:t>
            </a:r>
            <a:r>
              <a:rPr lang="cs-CZ" b="1" dirty="0" smtClean="0"/>
              <a:t> </a:t>
            </a:r>
            <a:r>
              <a:rPr lang="zh-CN" altLang="en-US" dirty="0"/>
              <a:t>胡适 </a:t>
            </a:r>
            <a:r>
              <a:rPr lang="cs-CZ" b="1" dirty="0" smtClean="0"/>
              <a:t>: </a:t>
            </a:r>
            <a:r>
              <a:rPr lang="sk-SK" dirty="0"/>
              <a:t>„</a:t>
            </a:r>
            <a:r>
              <a:rPr lang="sk-SK" dirty="0" smtClean="0"/>
              <a:t>literatúra </a:t>
            </a:r>
            <a:r>
              <a:rPr lang="sk-SK" dirty="0"/>
              <a:t>národného jazyka a po jazyku národnej literatúry</a:t>
            </a:r>
            <a:r>
              <a:rPr lang="sk-SK" dirty="0" smtClean="0"/>
              <a:t>“</a:t>
            </a:r>
          </a:p>
          <a:p>
            <a:pPr>
              <a:spcAft>
                <a:spcPts val="1200"/>
              </a:spcAft>
            </a:pPr>
            <a:r>
              <a:rPr lang="cs-CZ" b="1" dirty="0" err="1"/>
              <a:t>Zhōu</a:t>
            </a:r>
            <a:r>
              <a:rPr lang="cs-CZ" b="1" dirty="0"/>
              <a:t> </a:t>
            </a:r>
            <a:r>
              <a:rPr lang="cs-CZ" b="1" dirty="0" err="1" smtClean="0"/>
              <a:t>Zuòrén</a:t>
            </a:r>
            <a:r>
              <a:rPr lang="cs-CZ" b="1" dirty="0" smtClean="0"/>
              <a:t> </a:t>
            </a:r>
            <a:r>
              <a:rPr lang="zh-CN" altLang="en-US" dirty="0"/>
              <a:t>周作人 </a:t>
            </a:r>
            <a:r>
              <a:rPr lang="cs-CZ" b="1" dirty="0" smtClean="0"/>
              <a:t>: </a:t>
            </a:r>
            <a:r>
              <a:rPr lang="sk-SK" dirty="0"/>
              <a:t>„Humánna literatúra“ </a:t>
            </a:r>
            <a:r>
              <a:rPr lang="sk-SK" dirty="0" smtClean="0"/>
              <a:t>(</a:t>
            </a:r>
            <a:r>
              <a:rPr lang="cs-CZ" dirty="0" err="1"/>
              <a:t>Rén</a:t>
            </a:r>
            <a:r>
              <a:rPr lang="cs-CZ" dirty="0"/>
              <a:t> de </a:t>
            </a:r>
            <a:r>
              <a:rPr lang="cs-CZ" dirty="0" err="1"/>
              <a:t>wénxué</a:t>
            </a:r>
            <a:r>
              <a:rPr lang="zh-CN" altLang="en-US" dirty="0" smtClean="0"/>
              <a:t>人</a:t>
            </a:r>
            <a:r>
              <a:rPr lang="zh-CN" altLang="en-US" dirty="0"/>
              <a:t>的文学</a:t>
            </a:r>
            <a:r>
              <a:rPr lang="sk-SK" dirty="0" smtClean="0"/>
              <a:t>)</a:t>
            </a:r>
          </a:p>
          <a:p>
            <a:pPr>
              <a:spcAft>
                <a:spcPts val="1200"/>
              </a:spcAft>
            </a:pPr>
            <a:r>
              <a:rPr lang="cs-CZ" b="1" dirty="0" err="1"/>
              <a:t>Lǐ</a:t>
            </a:r>
            <a:r>
              <a:rPr lang="cs-CZ" b="1" dirty="0"/>
              <a:t> </a:t>
            </a:r>
            <a:r>
              <a:rPr lang="cs-CZ" b="1" dirty="0" err="1" smtClean="0"/>
              <a:t>Dàzhāo</a:t>
            </a:r>
            <a:r>
              <a:rPr lang="cs-CZ" b="1" dirty="0" smtClean="0"/>
              <a:t> </a:t>
            </a:r>
            <a:r>
              <a:rPr lang="zh-CN" altLang="en-US" dirty="0"/>
              <a:t>李大钊 </a:t>
            </a:r>
            <a:r>
              <a:rPr lang="cs-CZ" b="1" dirty="0" smtClean="0"/>
              <a:t>: </a:t>
            </a:r>
            <a:r>
              <a:rPr lang="cs-CZ" dirty="0" smtClean="0"/>
              <a:t>„</a:t>
            </a:r>
            <a:r>
              <a:rPr lang="cs-CZ" dirty="0" err="1" smtClean="0"/>
              <a:t>literatúra</a:t>
            </a:r>
            <a:r>
              <a:rPr lang="cs-CZ" dirty="0" smtClean="0"/>
              <a:t> socialistického realizmu“</a:t>
            </a:r>
            <a:endParaRPr lang="cs-CZ" dirty="0"/>
          </a:p>
        </p:txBody>
      </p:sp>
    </p:spTree>
    <p:extLst>
      <p:ext uri="{BB962C8B-B14F-4D97-AF65-F5344CB8AC3E}">
        <p14:creationId xmlns:p14="http://schemas.microsoft.com/office/powerpoint/2010/main" val="20805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Prekladová literatúra</a:t>
            </a:r>
            <a:endParaRPr lang="cs-CZ" dirty="0"/>
          </a:p>
        </p:txBody>
      </p:sp>
      <p:sp>
        <p:nvSpPr>
          <p:cNvPr id="3" name="Zástupný symbol pro obsah 2"/>
          <p:cNvSpPr>
            <a:spLocks noGrp="1"/>
          </p:cNvSpPr>
          <p:nvPr>
            <p:ph sz="half" idx="1"/>
          </p:nvPr>
        </p:nvSpPr>
        <p:spPr/>
        <p:txBody>
          <a:bodyPr/>
          <a:lstStyle/>
          <a:p>
            <a:r>
              <a:rPr lang="sk-SK" dirty="0" smtClean="0"/>
              <a:t>Misionári</a:t>
            </a:r>
          </a:p>
          <a:p>
            <a:pPr lvl="1"/>
            <a:r>
              <a:rPr lang="sk-SK" dirty="0" smtClean="0"/>
              <a:t>Preklady technických a vedeckých prací</a:t>
            </a:r>
          </a:p>
          <a:p>
            <a:r>
              <a:rPr lang="sk-SK" dirty="0" smtClean="0"/>
              <a:t>Periodiká a nakladateľské domy</a:t>
            </a:r>
          </a:p>
          <a:p>
            <a:pPr lvl="1"/>
            <a:r>
              <a:rPr lang="cs-CZ" dirty="0" err="1" smtClean="0"/>
              <a:t>Shēn</a:t>
            </a:r>
            <a:r>
              <a:rPr lang="cs-CZ" dirty="0" smtClean="0"/>
              <a:t> </a:t>
            </a:r>
            <a:r>
              <a:rPr lang="cs-CZ" dirty="0" err="1" smtClean="0"/>
              <a:t>Bào</a:t>
            </a:r>
            <a:r>
              <a:rPr lang="cs-CZ" dirty="0" smtClean="0"/>
              <a:t> </a:t>
            </a:r>
            <a:r>
              <a:rPr lang="zh-CN" altLang="en-US" dirty="0" smtClean="0"/>
              <a:t>申報</a:t>
            </a:r>
            <a:r>
              <a:rPr lang="sk-SK" altLang="zh-CN" dirty="0" smtClean="0"/>
              <a:t>, jedny z prvých moderných novín v Číne, ktoré vychádzali v Šanghaji   </a:t>
            </a:r>
            <a:endParaRPr lang="sk-SK" dirty="0" smtClean="0"/>
          </a:p>
          <a:p>
            <a:endParaRPr lang="cs-CZ"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220072" y="1844824"/>
            <a:ext cx="3276600" cy="3543300"/>
          </a:xfrm>
          <a:prstGeom prst="rect">
            <a:avLst/>
          </a:prstGeom>
          <a:noFill/>
          <a:ln w="9525">
            <a:noFill/>
            <a:miter lim="800000"/>
            <a:headEnd/>
            <a:tailEnd/>
          </a:ln>
        </p:spPr>
      </p:pic>
    </p:spTree>
    <p:extLst>
      <p:ext uri="{BB962C8B-B14F-4D97-AF65-F5344CB8AC3E}">
        <p14:creationId xmlns:p14="http://schemas.microsoft.com/office/powerpoint/2010/main" val="95982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Výrazní aktéri na literárnom poli</a:t>
            </a:r>
            <a:endParaRPr lang="cs-CZ" dirty="0"/>
          </a:p>
        </p:txBody>
      </p:sp>
      <p:sp>
        <p:nvSpPr>
          <p:cNvPr id="3" name="Zástupný symbol pro obsah 2"/>
          <p:cNvSpPr>
            <a:spLocks noGrp="1"/>
          </p:cNvSpPr>
          <p:nvPr>
            <p:ph sz="half" idx="1"/>
          </p:nvPr>
        </p:nvSpPr>
        <p:spPr/>
        <p:txBody>
          <a:bodyPr/>
          <a:lstStyle/>
          <a:p>
            <a:pPr>
              <a:spcAft>
                <a:spcPts val="1200"/>
              </a:spcAft>
            </a:pPr>
            <a:r>
              <a:rPr lang="sk-SK" b="1" dirty="0"/>
              <a:t>Spoločnosť na štúdium literatúry</a:t>
            </a:r>
            <a:r>
              <a:rPr lang="sk-SK" dirty="0"/>
              <a:t> </a:t>
            </a:r>
            <a:r>
              <a:rPr lang="sk-SK" dirty="0" smtClean="0"/>
              <a:t>(</a:t>
            </a:r>
            <a:r>
              <a:rPr lang="cs-CZ" dirty="0" err="1"/>
              <a:t>Wénxué</a:t>
            </a:r>
            <a:r>
              <a:rPr lang="cs-CZ" dirty="0"/>
              <a:t> </a:t>
            </a:r>
            <a:r>
              <a:rPr lang="cs-CZ" dirty="0" err="1"/>
              <a:t>yánjiū</a:t>
            </a:r>
            <a:r>
              <a:rPr lang="cs-CZ" dirty="0"/>
              <a:t> </a:t>
            </a:r>
            <a:r>
              <a:rPr lang="cs-CZ" dirty="0" err="1" smtClean="0"/>
              <a:t>huì</a:t>
            </a:r>
            <a:r>
              <a:rPr lang="cs-CZ" dirty="0" smtClean="0"/>
              <a:t> </a:t>
            </a:r>
            <a:r>
              <a:rPr lang="zh-CN" altLang="en-US" dirty="0" smtClean="0"/>
              <a:t>文</a:t>
            </a:r>
            <a:r>
              <a:rPr lang="zh-CN" altLang="en-US" dirty="0"/>
              <a:t>学研究会</a:t>
            </a:r>
            <a:r>
              <a:rPr lang="sk-SK" dirty="0"/>
              <a:t>) </a:t>
            </a:r>
            <a:endParaRPr lang="sk-SK" dirty="0" smtClean="0"/>
          </a:p>
          <a:p>
            <a:pPr>
              <a:spcAft>
                <a:spcPts val="1200"/>
              </a:spcAft>
            </a:pPr>
            <a:r>
              <a:rPr lang="sk-SK" b="1" dirty="0"/>
              <a:t>Spoločnosť Tvorba</a:t>
            </a:r>
            <a:r>
              <a:rPr lang="sk-SK" dirty="0"/>
              <a:t> </a:t>
            </a:r>
            <a:r>
              <a:rPr lang="sk-SK" dirty="0" smtClean="0"/>
              <a:t>(</a:t>
            </a:r>
            <a:r>
              <a:rPr lang="cs-CZ" dirty="0" err="1"/>
              <a:t>Chuàngzào</a:t>
            </a:r>
            <a:r>
              <a:rPr lang="cs-CZ" dirty="0"/>
              <a:t> </a:t>
            </a:r>
            <a:r>
              <a:rPr lang="cs-CZ" dirty="0" err="1" smtClean="0"/>
              <a:t>shè</a:t>
            </a:r>
            <a:r>
              <a:rPr lang="cs-CZ" dirty="0" smtClean="0"/>
              <a:t>   </a:t>
            </a:r>
            <a:r>
              <a:rPr lang="zh-CN" altLang="en-US" dirty="0" smtClean="0"/>
              <a:t>创</a:t>
            </a:r>
            <a:r>
              <a:rPr lang="zh-CN" altLang="en-US" dirty="0"/>
              <a:t>造社</a:t>
            </a:r>
            <a:r>
              <a:rPr lang="sk-SK" dirty="0" smtClean="0"/>
              <a:t>)</a:t>
            </a:r>
          </a:p>
          <a:p>
            <a:pPr>
              <a:spcAft>
                <a:spcPts val="1200"/>
              </a:spcAft>
            </a:pPr>
            <a:r>
              <a:rPr lang="sk-SK" dirty="0" smtClean="0"/>
              <a:t>Zástancovia tradičnej literatúry</a:t>
            </a:r>
            <a:endParaRPr lang="cs-CZ"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4008" y="2060848"/>
            <a:ext cx="4038600" cy="2374697"/>
          </a:xfrm>
          <a:prstGeom prst="rect">
            <a:avLst/>
          </a:prstGeom>
          <a:noFill/>
          <a:ln w="9525">
            <a:noFill/>
            <a:miter lim="800000"/>
            <a:headEnd/>
            <a:tailEnd/>
          </a:ln>
        </p:spPr>
      </p:pic>
      <p:sp>
        <p:nvSpPr>
          <p:cNvPr id="6" name="TextovéPole 5"/>
          <p:cNvSpPr txBox="1"/>
          <p:nvPr/>
        </p:nvSpPr>
        <p:spPr>
          <a:xfrm>
            <a:off x="4716016" y="4797152"/>
            <a:ext cx="4032448" cy="923330"/>
          </a:xfrm>
          <a:prstGeom prst="rect">
            <a:avLst/>
          </a:prstGeom>
          <a:noFill/>
        </p:spPr>
        <p:txBody>
          <a:bodyPr wrap="square" rtlCol="0">
            <a:spAutoFit/>
          </a:bodyPr>
          <a:lstStyle/>
          <a:p>
            <a:r>
              <a:rPr lang="sk-SK" dirty="0" smtClean="0"/>
              <a:t>Zakladajúci členovia Spoločnosti na štúdium literatúry, napr. </a:t>
            </a:r>
            <a:r>
              <a:rPr lang="cs-CZ" dirty="0" err="1" smtClean="0"/>
              <a:t>Máo</a:t>
            </a:r>
            <a:r>
              <a:rPr lang="cs-CZ" dirty="0" smtClean="0"/>
              <a:t> </a:t>
            </a:r>
            <a:r>
              <a:rPr lang="cs-CZ" dirty="0" err="1" smtClean="0"/>
              <a:t>Dùn</a:t>
            </a:r>
            <a:r>
              <a:rPr lang="cs-CZ" dirty="0" smtClean="0"/>
              <a:t>, </a:t>
            </a:r>
            <a:r>
              <a:rPr lang="cs-CZ" dirty="0" err="1" smtClean="0"/>
              <a:t>Zhèng</a:t>
            </a:r>
            <a:r>
              <a:rPr lang="cs-CZ" dirty="0" smtClean="0"/>
              <a:t> </a:t>
            </a:r>
            <a:r>
              <a:rPr lang="cs-CZ" dirty="0" err="1" smtClean="0"/>
              <a:t>Zhènduó</a:t>
            </a:r>
            <a:endParaRPr lang="cs-CZ" dirty="0"/>
          </a:p>
        </p:txBody>
      </p:sp>
    </p:spTree>
    <p:extLst>
      <p:ext uri="{BB962C8B-B14F-4D97-AF65-F5344CB8AC3E}">
        <p14:creationId xmlns:p14="http://schemas.microsoft.com/office/powerpoint/2010/main" val="22122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186808" cy="1143000"/>
          </a:xfrm>
        </p:spPr>
        <p:txBody>
          <a:bodyPr/>
          <a:lstStyle/>
          <a:p>
            <a:pPr algn="l"/>
            <a:r>
              <a:rPr lang="sk-SK" dirty="0" smtClean="0"/>
              <a:t>Časopisy</a:t>
            </a:r>
            <a:endParaRPr lang="cs-CZ" dirty="0"/>
          </a:p>
        </p:txBody>
      </p:sp>
      <p:sp>
        <p:nvSpPr>
          <p:cNvPr id="3" name="Zástupný symbol pro obsah 2"/>
          <p:cNvSpPr>
            <a:spLocks noGrp="1"/>
          </p:cNvSpPr>
          <p:nvPr>
            <p:ph sz="half" idx="1"/>
          </p:nvPr>
        </p:nvSpPr>
        <p:spPr>
          <a:xfrm>
            <a:off x="251520" y="1773936"/>
            <a:ext cx="5832648" cy="4623816"/>
          </a:xfrm>
        </p:spPr>
        <p:txBody>
          <a:bodyPr>
            <a:normAutofit fontScale="92500" lnSpcReduction="20000"/>
          </a:bodyPr>
          <a:lstStyle/>
          <a:p>
            <a:pPr>
              <a:spcAft>
                <a:spcPts val="1200"/>
              </a:spcAft>
            </a:pPr>
            <a:r>
              <a:rPr lang="sk-SK" b="1" i="1" dirty="0"/>
              <a:t>Nová mladosť</a:t>
            </a:r>
            <a:r>
              <a:rPr lang="sk-SK" i="1" dirty="0"/>
              <a:t> </a:t>
            </a:r>
            <a:r>
              <a:rPr lang="sk-SK" dirty="0" smtClean="0"/>
              <a:t>(</a:t>
            </a:r>
            <a:r>
              <a:rPr lang="cs-CZ" dirty="0" err="1"/>
              <a:t>Xīn</a:t>
            </a:r>
            <a:r>
              <a:rPr lang="cs-CZ" dirty="0"/>
              <a:t> </a:t>
            </a:r>
            <a:r>
              <a:rPr lang="cs-CZ" dirty="0" err="1" smtClean="0"/>
              <a:t>qīngnián</a:t>
            </a:r>
            <a:r>
              <a:rPr lang="zh-CN" altLang="en-US" dirty="0" smtClean="0"/>
              <a:t> 新</a:t>
            </a:r>
            <a:r>
              <a:rPr lang="zh-CN" altLang="en-US" dirty="0"/>
              <a:t>青年</a:t>
            </a:r>
            <a:r>
              <a:rPr lang="sk-SK" dirty="0" smtClean="0"/>
              <a:t>)</a:t>
            </a:r>
          </a:p>
          <a:p>
            <a:pPr>
              <a:spcAft>
                <a:spcPts val="1200"/>
              </a:spcAft>
            </a:pPr>
            <a:r>
              <a:rPr lang="sk-SK" b="1" i="1" dirty="0" smtClean="0"/>
              <a:t>Týždenné </a:t>
            </a:r>
            <a:r>
              <a:rPr lang="sk-SK" b="1" i="1" dirty="0"/>
              <a:t>revue</a:t>
            </a:r>
            <a:r>
              <a:rPr lang="sk-SK" b="1" dirty="0"/>
              <a:t> </a:t>
            </a:r>
            <a:r>
              <a:rPr lang="sk-SK" dirty="0" smtClean="0"/>
              <a:t>(</a:t>
            </a:r>
            <a:r>
              <a:rPr lang="cs-CZ" dirty="0" err="1"/>
              <a:t>Měi</a:t>
            </a:r>
            <a:r>
              <a:rPr lang="cs-CZ" dirty="0"/>
              <a:t> </a:t>
            </a:r>
            <a:r>
              <a:rPr lang="cs-CZ" dirty="0" err="1"/>
              <a:t>zhōu</a:t>
            </a:r>
            <a:r>
              <a:rPr lang="cs-CZ" dirty="0"/>
              <a:t> </a:t>
            </a:r>
            <a:r>
              <a:rPr lang="cs-CZ" dirty="0" err="1" smtClean="0"/>
              <a:t>pínglùn</a:t>
            </a:r>
            <a:r>
              <a:rPr lang="zh-CN" altLang="en-US" dirty="0" smtClean="0"/>
              <a:t> 每</a:t>
            </a:r>
            <a:r>
              <a:rPr lang="zh-CN" altLang="en-US" dirty="0"/>
              <a:t>周评论</a:t>
            </a:r>
            <a:r>
              <a:rPr lang="sk-SK" dirty="0"/>
              <a:t>), </a:t>
            </a:r>
            <a:endParaRPr lang="sk-SK" dirty="0" smtClean="0"/>
          </a:p>
          <a:p>
            <a:pPr>
              <a:spcAft>
                <a:spcPts val="1200"/>
              </a:spcAft>
            </a:pPr>
            <a:r>
              <a:rPr lang="sk-SK" b="1" i="1" dirty="0" smtClean="0"/>
              <a:t>Nová </a:t>
            </a:r>
            <a:r>
              <a:rPr lang="sk-SK" b="1" i="1" dirty="0"/>
              <a:t>vlna</a:t>
            </a:r>
            <a:r>
              <a:rPr lang="sk-SK" b="1" dirty="0"/>
              <a:t> </a:t>
            </a:r>
            <a:r>
              <a:rPr lang="sk-SK" dirty="0" smtClean="0"/>
              <a:t>(</a:t>
            </a:r>
            <a:r>
              <a:rPr lang="cs-CZ" dirty="0" err="1" smtClean="0"/>
              <a:t>Xīn</a:t>
            </a:r>
            <a:r>
              <a:rPr lang="zh-CN" altLang="en-US" dirty="0" smtClean="0"/>
              <a:t> </a:t>
            </a:r>
            <a:r>
              <a:rPr lang="cs-CZ" dirty="0" err="1" smtClean="0"/>
              <a:t>cháo</a:t>
            </a:r>
            <a:r>
              <a:rPr lang="zh-CN" altLang="en-US" dirty="0" smtClean="0"/>
              <a:t> 新</a:t>
            </a:r>
            <a:r>
              <a:rPr lang="zh-CN" altLang="en-US" dirty="0"/>
              <a:t>潮</a:t>
            </a:r>
            <a:r>
              <a:rPr lang="sk-SK" dirty="0"/>
              <a:t>) </a:t>
            </a:r>
            <a:endParaRPr lang="sk-SK" dirty="0" smtClean="0"/>
          </a:p>
          <a:p>
            <a:pPr>
              <a:spcAft>
                <a:spcPts val="1200"/>
              </a:spcAft>
            </a:pPr>
            <a:r>
              <a:rPr lang="sk-SK" b="1" i="1" dirty="0" smtClean="0"/>
              <a:t>Mladá </a:t>
            </a:r>
            <a:r>
              <a:rPr lang="sk-SK" b="1" i="1" dirty="0"/>
              <a:t>Čína</a:t>
            </a:r>
            <a:r>
              <a:rPr lang="sk-SK" b="1" dirty="0"/>
              <a:t> </a:t>
            </a:r>
            <a:r>
              <a:rPr lang="sk-SK" dirty="0" smtClean="0"/>
              <a:t>(</a:t>
            </a:r>
            <a:r>
              <a:rPr lang="cs-CZ" dirty="0" err="1"/>
              <a:t>Shàonián</a:t>
            </a:r>
            <a:r>
              <a:rPr lang="cs-CZ" dirty="0"/>
              <a:t> </a:t>
            </a:r>
            <a:r>
              <a:rPr lang="en-US" altLang="zh-CN" dirty="0" smtClean="0"/>
              <a:t>Z</a:t>
            </a:r>
            <a:r>
              <a:rPr lang="cs-CZ" dirty="0" err="1" smtClean="0"/>
              <a:t>hōngguó</a:t>
            </a:r>
            <a:r>
              <a:rPr lang="zh-CN" altLang="en-US" dirty="0" smtClean="0"/>
              <a:t> 少</a:t>
            </a:r>
            <a:r>
              <a:rPr lang="zh-CN" altLang="en-US" dirty="0"/>
              <a:t>年中国</a:t>
            </a:r>
            <a:r>
              <a:rPr lang="sk-SK" dirty="0" smtClean="0"/>
              <a:t>)</a:t>
            </a:r>
          </a:p>
          <a:p>
            <a:pPr>
              <a:spcAft>
                <a:spcPts val="1200"/>
              </a:spcAft>
            </a:pPr>
            <a:r>
              <a:rPr lang="sk-SK" b="1" i="1" dirty="0" smtClean="0"/>
              <a:t>Sobota </a:t>
            </a:r>
            <a:r>
              <a:rPr lang="sk-SK" dirty="0" smtClean="0"/>
              <a:t>(</a:t>
            </a:r>
            <a:r>
              <a:rPr lang="cs-CZ" dirty="0" err="1"/>
              <a:t>Lǐbài</a:t>
            </a:r>
            <a:r>
              <a:rPr lang="cs-CZ" dirty="0"/>
              <a:t> </a:t>
            </a:r>
            <a:r>
              <a:rPr lang="cs-CZ" dirty="0" err="1" smtClean="0"/>
              <a:t>liù</a:t>
            </a:r>
            <a:r>
              <a:rPr lang="cs-CZ" dirty="0" smtClean="0"/>
              <a:t> </a:t>
            </a:r>
            <a:r>
              <a:rPr lang="zh-CN" altLang="en-US" dirty="0" smtClean="0"/>
              <a:t>礼拜六</a:t>
            </a:r>
            <a:r>
              <a:rPr lang="sk-SK" dirty="0" smtClean="0"/>
              <a:t>)</a:t>
            </a:r>
            <a:r>
              <a:rPr lang="sk-SK" i="1" dirty="0" smtClean="0"/>
              <a:t> </a:t>
            </a:r>
          </a:p>
          <a:p>
            <a:pPr>
              <a:spcAft>
                <a:spcPts val="1200"/>
              </a:spcAft>
            </a:pPr>
            <a:r>
              <a:rPr lang="sk-SK" b="1" i="1" dirty="0"/>
              <a:t>Národné pamiatky</a:t>
            </a:r>
            <a:r>
              <a:rPr lang="sk-SK" b="1" dirty="0"/>
              <a:t> </a:t>
            </a:r>
            <a:r>
              <a:rPr lang="sk-SK" dirty="0" smtClean="0"/>
              <a:t>(</a:t>
            </a:r>
            <a:r>
              <a:rPr lang="cs-CZ" dirty="0" err="1"/>
              <a:t>Guó</a:t>
            </a:r>
            <a:r>
              <a:rPr lang="cs-CZ" dirty="0"/>
              <a:t> </a:t>
            </a:r>
            <a:r>
              <a:rPr lang="cs-CZ" dirty="0" err="1" smtClean="0"/>
              <a:t>gǔ</a:t>
            </a:r>
            <a:r>
              <a:rPr lang="cs-CZ" dirty="0" smtClean="0"/>
              <a:t> </a:t>
            </a:r>
            <a:r>
              <a:rPr lang="zh-CN" altLang="en-US" dirty="0" smtClean="0"/>
              <a:t>国</a:t>
            </a:r>
            <a:r>
              <a:rPr lang="zh-CN" altLang="en-US" dirty="0"/>
              <a:t>古</a:t>
            </a:r>
            <a:r>
              <a:rPr lang="sk-SK" dirty="0" smtClean="0"/>
              <a:t>)</a:t>
            </a:r>
          </a:p>
          <a:p>
            <a:pPr>
              <a:spcAft>
                <a:spcPts val="1200"/>
              </a:spcAft>
            </a:pPr>
            <a:r>
              <a:rPr lang="sk-SK" b="1" i="1" dirty="0"/>
              <a:t>Kritická revue</a:t>
            </a:r>
            <a:r>
              <a:rPr lang="sk-SK" b="1" dirty="0"/>
              <a:t> </a:t>
            </a:r>
            <a:r>
              <a:rPr lang="sk-SK" dirty="0" smtClean="0"/>
              <a:t>(X</a:t>
            </a:r>
            <a:r>
              <a:rPr lang="cs-CZ" dirty="0" err="1" smtClean="0"/>
              <a:t>ué</a:t>
            </a:r>
            <a:r>
              <a:rPr lang="cs-CZ" dirty="0" smtClean="0"/>
              <a:t> </a:t>
            </a:r>
            <a:r>
              <a:rPr lang="cs-CZ" dirty="0" err="1"/>
              <a:t>héng</a:t>
            </a:r>
            <a:r>
              <a:rPr lang="zh-CN" altLang="en-US" dirty="0" smtClean="0"/>
              <a:t>学</a:t>
            </a:r>
            <a:r>
              <a:rPr lang="zh-CN" altLang="en-US" dirty="0"/>
              <a:t>衡</a:t>
            </a:r>
            <a:r>
              <a:rPr lang="sk-SK" dirty="0"/>
              <a:t>)</a:t>
            </a:r>
            <a:endParaRPr lang="cs-CZ" i="1"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156176" y="2132856"/>
            <a:ext cx="2736342" cy="3909060"/>
          </a:xfrm>
          <a:prstGeom prst="rect">
            <a:avLst/>
          </a:prstGeom>
          <a:noFill/>
          <a:ln w="9525">
            <a:noFill/>
            <a:miter lim="800000"/>
            <a:headEnd/>
            <a:tailEnd/>
          </a:ln>
        </p:spPr>
      </p:pic>
    </p:spTree>
    <p:extLst>
      <p:ext uri="{BB962C8B-B14F-4D97-AF65-F5344CB8AC3E}">
        <p14:creationId xmlns:p14="http://schemas.microsoft.com/office/powerpoint/2010/main" val="3619751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dirty="0" smtClean="0"/>
              <a:t>Spoločnosť Tvorba </a:t>
            </a:r>
            <a:br>
              <a:rPr lang="sk-SK" dirty="0" smtClean="0"/>
            </a:br>
            <a:r>
              <a:rPr lang="sk-SK" dirty="0" smtClean="0"/>
              <a:t>(</a:t>
            </a:r>
            <a:r>
              <a:rPr lang="cs-CZ" dirty="0" err="1" smtClean="0"/>
              <a:t>Chuàngzào</a:t>
            </a:r>
            <a:r>
              <a:rPr lang="cs-CZ" dirty="0" smtClean="0"/>
              <a:t> </a:t>
            </a:r>
            <a:r>
              <a:rPr lang="cs-CZ" dirty="0" err="1" smtClean="0"/>
              <a:t>shè</a:t>
            </a:r>
            <a:r>
              <a:rPr lang="zh-CN" altLang="en-US" dirty="0" smtClean="0"/>
              <a:t>创造社</a:t>
            </a:r>
            <a:r>
              <a:rPr lang="sk-SK" dirty="0" smtClean="0"/>
              <a:t>)</a:t>
            </a:r>
            <a:endParaRPr lang="cs-CZ" dirty="0"/>
          </a:p>
        </p:txBody>
      </p:sp>
      <p:sp>
        <p:nvSpPr>
          <p:cNvPr id="3" name="Zástupný symbol pro obsah 2"/>
          <p:cNvSpPr>
            <a:spLocks noGrp="1"/>
          </p:cNvSpPr>
          <p:nvPr>
            <p:ph sz="half" idx="1"/>
          </p:nvPr>
        </p:nvSpPr>
        <p:spPr/>
        <p:txBody>
          <a:bodyPr/>
          <a:lstStyle/>
          <a:p>
            <a:r>
              <a:rPr lang="cs-CZ" dirty="0" err="1" smtClean="0"/>
              <a:t>Yù</a:t>
            </a:r>
            <a:r>
              <a:rPr lang="cs-CZ" dirty="0" smtClean="0"/>
              <a:t> </a:t>
            </a:r>
            <a:r>
              <a:rPr lang="cs-CZ" dirty="0" err="1" smtClean="0"/>
              <a:t>Dáfū</a:t>
            </a:r>
            <a:r>
              <a:rPr lang="cs-CZ" dirty="0" smtClean="0"/>
              <a:t> </a:t>
            </a:r>
            <a:r>
              <a:rPr lang="zh-CN" altLang="en-US" dirty="0" smtClean="0"/>
              <a:t>郁达夫</a:t>
            </a:r>
            <a:endParaRPr lang="cs-CZ" dirty="0" smtClean="0"/>
          </a:p>
          <a:p>
            <a:r>
              <a:rPr lang="cs-CZ" dirty="0" err="1" smtClean="0"/>
              <a:t>Guō</a:t>
            </a:r>
            <a:r>
              <a:rPr lang="cs-CZ" dirty="0" smtClean="0"/>
              <a:t> </a:t>
            </a:r>
            <a:r>
              <a:rPr lang="cs-CZ" dirty="0" err="1" smtClean="0"/>
              <a:t>Mòruò</a:t>
            </a:r>
            <a:r>
              <a:rPr lang="cs-CZ" dirty="0" smtClean="0"/>
              <a:t> </a:t>
            </a:r>
            <a:r>
              <a:rPr lang="zh-CN" altLang="en-US" dirty="0" smtClean="0"/>
              <a:t>郭沫若</a:t>
            </a:r>
            <a:endParaRPr lang="cs-CZ" dirty="0" smtClean="0"/>
          </a:p>
          <a:p>
            <a:r>
              <a:rPr lang="cs-CZ" dirty="0" err="1" smtClean="0"/>
              <a:t>Chéng</a:t>
            </a:r>
            <a:r>
              <a:rPr lang="cs-CZ" dirty="0" smtClean="0"/>
              <a:t> </a:t>
            </a:r>
            <a:r>
              <a:rPr lang="cs-CZ" dirty="0" err="1" smtClean="0"/>
              <a:t>Fǎngwú</a:t>
            </a:r>
            <a:r>
              <a:rPr lang="cs-CZ" dirty="0" smtClean="0"/>
              <a:t> </a:t>
            </a:r>
            <a:r>
              <a:rPr lang="zh-CN" altLang="en-US" dirty="0" smtClean="0"/>
              <a:t>成仿吾</a:t>
            </a:r>
            <a:endParaRPr lang="cs-CZ" dirty="0" smtClean="0"/>
          </a:p>
          <a:p>
            <a:r>
              <a:rPr lang="cs-CZ" dirty="0" err="1" smtClean="0"/>
              <a:t>Zhèng</a:t>
            </a:r>
            <a:r>
              <a:rPr lang="cs-CZ" dirty="0" smtClean="0"/>
              <a:t> </a:t>
            </a:r>
            <a:r>
              <a:rPr lang="cs-CZ" dirty="0" err="1" smtClean="0"/>
              <a:t>Bóqí</a:t>
            </a:r>
            <a:r>
              <a:rPr lang="cs-CZ" dirty="0" smtClean="0"/>
              <a:t> </a:t>
            </a:r>
            <a:r>
              <a:rPr lang="zh-CN" altLang="en-US" dirty="0" smtClean="0"/>
              <a:t>郑伯奇</a:t>
            </a:r>
            <a:endParaRPr lang="cs-CZ" dirty="0" smtClean="0"/>
          </a:p>
          <a:p>
            <a:r>
              <a:rPr lang="cs-CZ" dirty="0" err="1" smtClean="0"/>
              <a:t>Tián</a:t>
            </a:r>
            <a:r>
              <a:rPr lang="cs-CZ" dirty="0" smtClean="0"/>
              <a:t> </a:t>
            </a:r>
            <a:r>
              <a:rPr lang="cs-CZ" dirty="0" err="1" smtClean="0"/>
              <a:t>Hàn</a:t>
            </a:r>
            <a:r>
              <a:rPr lang="cs-CZ" dirty="0" smtClean="0"/>
              <a:t> </a:t>
            </a:r>
            <a:r>
              <a:rPr lang="zh-CN" altLang="en-US" dirty="0" smtClean="0"/>
              <a:t>田汉</a:t>
            </a:r>
            <a:endParaRPr lang="cs-CZ" b="1"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786312" y="2632869"/>
            <a:ext cx="3762375" cy="2905125"/>
          </a:xfrm>
          <a:prstGeom prst="rect">
            <a:avLst/>
          </a:prstGeom>
          <a:noFill/>
          <a:ln w="9525">
            <a:noFill/>
            <a:miter lim="800000"/>
            <a:headEnd/>
            <a:tailEnd/>
          </a:ln>
        </p:spPr>
      </p:pic>
      <p:sp>
        <p:nvSpPr>
          <p:cNvPr id="4" name="TextovéPole 3"/>
          <p:cNvSpPr txBox="1"/>
          <p:nvPr/>
        </p:nvSpPr>
        <p:spPr>
          <a:xfrm>
            <a:off x="6444208" y="6093296"/>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4144500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Romantizmus (</a:t>
            </a:r>
            <a:r>
              <a:rPr lang="cs-CZ" i="1" dirty="0" err="1" smtClean="0"/>
              <a:t>Làngmàn</a:t>
            </a:r>
            <a:r>
              <a:rPr lang="cs-CZ" i="1" dirty="0" smtClean="0"/>
              <a:t> </a:t>
            </a:r>
            <a:r>
              <a:rPr lang="cs-CZ" i="1" dirty="0" err="1" smtClean="0"/>
              <a:t>zhǔyì</a:t>
            </a:r>
            <a:r>
              <a:rPr lang="sk-SK" dirty="0" smtClean="0"/>
              <a:t> </a:t>
            </a:r>
            <a:r>
              <a:rPr lang="zh-CN" altLang="en-US" dirty="0" smtClean="0"/>
              <a:t>浪漫主义</a:t>
            </a:r>
            <a:r>
              <a:rPr lang="sk-SK" dirty="0" smtClean="0"/>
              <a:t>) v Májovom hnutí</a:t>
            </a:r>
            <a:endParaRPr lang="cs-CZ" dirty="0"/>
          </a:p>
        </p:txBody>
      </p:sp>
      <p:sp>
        <p:nvSpPr>
          <p:cNvPr id="3" name="Zástupný symbol pro obsah 2"/>
          <p:cNvSpPr>
            <a:spLocks noGrp="1"/>
          </p:cNvSpPr>
          <p:nvPr>
            <p:ph idx="1"/>
          </p:nvPr>
        </p:nvSpPr>
        <p:spPr/>
        <p:txBody>
          <a:bodyPr>
            <a:normAutofit fontScale="92500" lnSpcReduction="10000"/>
          </a:bodyPr>
          <a:lstStyle/>
          <a:p>
            <a:pPr lvl="0"/>
            <a:r>
              <a:rPr lang="sk-SK" dirty="0" smtClean="0"/>
              <a:t>objavovanie seba či </a:t>
            </a:r>
            <a:r>
              <a:rPr lang="sk-SK" dirty="0" err="1" smtClean="0"/>
              <a:t>seba-odhalenie</a:t>
            </a:r>
            <a:r>
              <a:rPr lang="sk-SK" dirty="0" smtClean="0"/>
              <a:t> ako súčasť májového </a:t>
            </a:r>
            <a:r>
              <a:rPr lang="sk-SK" dirty="0" err="1" smtClean="0"/>
              <a:t>ikonoklastického</a:t>
            </a:r>
            <a:r>
              <a:rPr lang="sk-SK" dirty="0" smtClean="0"/>
              <a:t> hnutia</a:t>
            </a:r>
            <a:endParaRPr lang="cs-CZ" dirty="0" smtClean="0"/>
          </a:p>
          <a:p>
            <a:pPr lvl="0"/>
            <a:r>
              <a:rPr lang="sk-SK" dirty="0" smtClean="0"/>
              <a:t>Ako životný postoj či ako literárny smer postupne chladne okolo roku 1928</a:t>
            </a:r>
            <a:endParaRPr lang="cs-CZ" dirty="0" smtClean="0"/>
          </a:p>
          <a:p>
            <a:pPr lvl="0"/>
            <a:r>
              <a:rPr lang="sk-SK" dirty="0" smtClean="0"/>
              <a:t>Dôraz na subjektivizmus, ktorý by sa mal chápať ako reakciu na (1) osud; (2) autoritu rodiny a štátu, v rámci ktorých bol jedinec zviazaný; (3) autoritu tradície; (4) </a:t>
            </a:r>
            <a:r>
              <a:rPr lang="sk-SK" i="1" dirty="0" err="1" smtClean="0"/>
              <a:t>li</a:t>
            </a:r>
            <a:r>
              <a:rPr lang="sk-SK" dirty="0" smtClean="0"/>
              <a:t> a spoločenské hierarchie. </a:t>
            </a:r>
            <a:endParaRPr lang="cs-CZ" dirty="0" smtClean="0"/>
          </a:p>
          <a:p>
            <a:pPr lvl="0"/>
            <a:r>
              <a:rPr lang="sk-SK" dirty="0" smtClean="0"/>
              <a:t>Oslobodenie seba/jedinca je často naviazané na národ a národný boj</a:t>
            </a:r>
            <a:endParaRPr lang="cs-CZ" dirty="0" smtClean="0"/>
          </a:p>
          <a:p>
            <a:endParaRPr lang="cs-CZ" dirty="0"/>
          </a:p>
        </p:txBody>
      </p:sp>
      <p:sp>
        <p:nvSpPr>
          <p:cNvPr id="4" name="TextovéPole 3"/>
          <p:cNvSpPr txBox="1"/>
          <p:nvPr/>
        </p:nvSpPr>
        <p:spPr>
          <a:xfrm>
            <a:off x="6444208" y="6093296"/>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34409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Prejavy romantizmu v živote „</a:t>
            </a:r>
            <a:r>
              <a:rPr lang="sk-SK" dirty="0" err="1" smtClean="0"/>
              <a:t>romatickej</a:t>
            </a:r>
            <a:r>
              <a:rPr lang="sk-SK" dirty="0" smtClean="0"/>
              <a:t> generácie“</a:t>
            </a:r>
            <a:endParaRPr lang="cs-CZ" dirty="0"/>
          </a:p>
        </p:txBody>
      </p:sp>
      <p:sp>
        <p:nvSpPr>
          <p:cNvPr id="3" name="Zástupný symbol pro obsah 2"/>
          <p:cNvSpPr>
            <a:spLocks noGrp="1"/>
          </p:cNvSpPr>
          <p:nvPr>
            <p:ph idx="1"/>
          </p:nvPr>
        </p:nvSpPr>
        <p:spPr/>
        <p:txBody>
          <a:bodyPr/>
          <a:lstStyle/>
          <a:p>
            <a:pPr lvl="0"/>
            <a:r>
              <a:rPr lang="sk-SK" dirty="0" smtClean="0"/>
              <a:t>presadzovanie seba v opozícii k autoritám (rodičovským, školským, politickým, ideologickým)</a:t>
            </a:r>
            <a:endParaRPr lang="cs-CZ" dirty="0" smtClean="0"/>
          </a:p>
          <a:p>
            <a:pPr lvl="0"/>
            <a:r>
              <a:rPr lang="sk-SK" dirty="0" err="1" smtClean="0"/>
              <a:t>vzpurnosť</a:t>
            </a:r>
            <a:endParaRPr lang="cs-CZ" dirty="0" smtClean="0"/>
          </a:p>
          <a:p>
            <a:pPr lvl="0"/>
            <a:r>
              <a:rPr lang="sk-SK" dirty="0" smtClean="0"/>
              <a:t>sexuálne prejavy ako súčasť prejavu jedinca </a:t>
            </a:r>
            <a:endParaRPr lang="cs-CZ" dirty="0" smtClean="0"/>
          </a:p>
          <a:p>
            <a:pPr lvl="0"/>
            <a:r>
              <a:rPr lang="sk-SK" dirty="0" smtClean="0"/>
              <a:t>odmietanie dohodnutých manželstiev </a:t>
            </a:r>
            <a:endParaRPr lang="cs-CZ" dirty="0" smtClean="0"/>
          </a:p>
          <a:p>
            <a:pPr lvl="0"/>
            <a:r>
              <a:rPr lang="sk-SK" dirty="0" smtClean="0"/>
              <a:t>školské a politické protesty </a:t>
            </a:r>
            <a:endParaRPr lang="cs-CZ" dirty="0" smtClean="0"/>
          </a:p>
          <a:p>
            <a:pPr lvl="0"/>
            <a:r>
              <a:rPr lang="sk-SK" dirty="0" smtClean="0"/>
              <a:t>láska</a:t>
            </a:r>
            <a:r>
              <a:rPr lang="sk-SK" b="1" dirty="0" smtClean="0"/>
              <a:t> </a:t>
            </a:r>
            <a:endParaRPr lang="cs-CZ" dirty="0" smtClean="0"/>
          </a:p>
        </p:txBody>
      </p:sp>
      <p:sp>
        <p:nvSpPr>
          <p:cNvPr id="4" name="TextovéPole 3"/>
          <p:cNvSpPr txBox="1"/>
          <p:nvPr/>
        </p:nvSpPr>
        <p:spPr>
          <a:xfrm>
            <a:off x="6444208" y="6093296"/>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20979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err="1" smtClean="0"/>
              <a:t>Yù</a:t>
            </a:r>
            <a:r>
              <a:rPr lang="cs-CZ" b="0" dirty="0" smtClean="0"/>
              <a:t> </a:t>
            </a:r>
            <a:r>
              <a:rPr lang="cs-CZ" b="0" dirty="0" err="1" smtClean="0"/>
              <a:t>Dáfū</a:t>
            </a:r>
            <a:r>
              <a:rPr lang="cs-CZ" b="0" dirty="0" smtClean="0"/>
              <a:t> </a:t>
            </a:r>
            <a:r>
              <a:rPr lang="zh-CN" altLang="en-US" b="0" dirty="0" smtClean="0"/>
              <a:t>郁达夫</a:t>
            </a:r>
            <a:r>
              <a:rPr lang="sk-SK" altLang="zh-CN" b="0" dirty="0" smtClean="0"/>
              <a:t> (1896-1945)</a:t>
            </a:r>
            <a:endParaRPr lang="cs-CZ" dirty="0"/>
          </a:p>
        </p:txBody>
      </p:sp>
      <p:sp>
        <p:nvSpPr>
          <p:cNvPr id="4" name="Zástupný symbol pro obsah 3"/>
          <p:cNvSpPr>
            <a:spLocks noGrp="1"/>
          </p:cNvSpPr>
          <p:nvPr>
            <p:ph idx="1"/>
          </p:nvPr>
        </p:nvSpPr>
        <p:spPr/>
        <p:txBody>
          <a:bodyPr/>
          <a:lstStyle/>
          <a:p>
            <a:endParaRPr lang="sk-SK" dirty="0" smtClean="0"/>
          </a:p>
          <a:p>
            <a:endParaRPr lang="sk-SK" dirty="0" smtClean="0"/>
          </a:p>
          <a:p>
            <a:endParaRPr lang="sk-SK" dirty="0" smtClean="0"/>
          </a:p>
        </p:txBody>
      </p:sp>
      <p:pic>
        <p:nvPicPr>
          <p:cNvPr id="5122" name="Picture 2"/>
          <p:cNvPicPr>
            <a:picLocks noGrp="1" noChangeAspect="1" noChangeArrowheads="1"/>
          </p:cNvPicPr>
          <p:nvPr>
            <p:ph sz="half" idx="4294967295"/>
          </p:nvPr>
        </p:nvPicPr>
        <p:blipFill>
          <a:blip r:embed="rId2" cstate="print"/>
          <a:srcRect/>
          <a:stretch>
            <a:fillRect/>
          </a:stretch>
        </p:blipFill>
        <p:spPr bwMode="auto">
          <a:xfrm>
            <a:off x="2627784" y="2276872"/>
            <a:ext cx="4038600" cy="3005137"/>
          </a:xfrm>
          <a:prstGeom prst="rect">
            <a:avLst/>
          </a:prstGeom>
          <a:noFill/>
          <a:ln w="9525">
            <a:noFill/>
            <a:miter lim="800000"/>
            <a:headEnd/>
            <a:tailEnd/>
          </a:ln>
        </p:spPr>
      </p:pic>
      <p:sp>
        <p:nvSpPr>
          <p:cNvPr id="7" name="TextovéPole 6"/>
          <p:cNvSpPr txBox="1"/>
          <p:nvPr/>
        </p:nvSpPr>
        <p:spPr>
          <a:xfrm>
            <a:off x="2627784" y="5445224"/>
            <a:ext cx="4248472" cy="369332"/>
          </a:xfrm>
          <a:prstGeom prst="rect">
            <a:avLst/>
          </a:prstGeom>
          <a:noFill/>
        </p:spPr>
        <p:txBody>
          <a:bodyPr wrap="square" rtlCol="0">
            <a:spAutoFit/>
          </a:bodyPr>
          <a:lstStyle/>
          <a:p>
            <a:pPr algn="ctr"/>
            <a:r>
              <a:rPr lang="cs-CZ" b="0" dirty="0" err="1" smtClean="0"/>
              <a:t>Yù</a:t>
            </a:r>
            <a:r>
              <a:rPr lang="cs-CZ" b="0" dirty="0" smtClean="0"/>
              <a:t> </a:t>
            </a:r>
            <a:r>
              <a:rPr lang="cs-CZ" b="0" dirty="0" err="1" smtClean="0"/>
              <a:t>Dáfū</a:t>
            </a:r>
            <a:r>
              <a:rPr lang="cs-CZ" b="0" dirty="0" smtClean="0"/>
              <a:t> a </a:t>
            </a:r>
            <a:r>
              <a:rPr lang="cs-CZ" dirty="0" smtClean="0"/>
              <a:t>Wáng </a:t>
            </a:r>
            <a:r>
              <a:rPr lang="cs-CZ" dirty="0" err="1" smtClean="0"/>
              <a:t>Yìngxiá</a:t>
            </a:r>
            <a:endParaRPr lang="cs-CZ" dirty="0"/>
          </a:p>
        </p:txBody>
      </p:sp>
      <p:sp>
        <p:nvSpPr>
          <p:cNvPr id="6" name="TextovéPole 5"/>
          <p:cNvSpPr txBox="1"/>
          <p:nvPr/>
        </p:nvSpPr>
        <p:spPr>
          <a:xfrm>
            <a:off x="6444208" y="6156012"/>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302056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Charakterizácia poviedok „romantickej“ línie</a:t>
            </a:r>
            <a:endParaRPr lang="cs-CZ" dirty="0"/>
          </a:p>
        </p:txBody>
      </p:sp>
      <p:sp>
        <p:nvSpPr>
          <p:cNvPr id="3" name="Zástupný symbol pro obsah 2"/>
          <p:cNvSpPr>
            <a:spLocks noGrp="1"/>
          </p:cNvSpPr>
          <p:nvPr>
            <p:ph idx="1"/>
          </p:nvPr>
        </p:nvSpPr>
        <p:spPr/>
        <p:txBody>
          <a:bodyPr>
            <a:normAutofit fontScale="77500" lnSpcReduction="20000"/>
          </a:bodyPr>
          <a:lstStyle/>
          <a:p>
            <a:endParaRPr lang="sk-SK" dirty="0" smtClean="0"/>
          </a:p>
          <a:p>
            <a:pPr>
              <a:spcAft>
                <a:spcPts val="600"/>
              </a:spcAft>
            </a:pPr>
            <a:r>
              <a:rPr lang="sk-SK" dirty="0" smtClean="0"/>
              <a:t>do popredia pretlačovaná individualita a subjektivita</a:t>
            </a:r>
          </a:p>
          <a:p>
            <a:pPr>
              <a:spcAft>
                <a:spcPts val="600"/>
              </a:spcAft>
            </a:pPr>
            <a:r>
              <a:rPr lang="sk-SK" dirty="0" err="1" smtClean="0"/>
              <a:t>Ich-formový</a:t>
            </a:r>
            <a:r>
              <a:rPr lang="sk-SK" dirty="0" smtClean="0"/>
              <a:t> rozprávač</a:t>
            </a:r>
          </a:p>
          <a:p>
            <a:pPr>
              <a:spcAft>
                <a:spcPts val="600"/>
              </a:spcAft>
            </a:pPr>
            <a:r>
              <a:rPr lang="sk-SK" dirty="0" smtClean="0"/>
              <a:t>autobiografický moment</a:t>
            </a:r>
          </a:p>
          <a:p>
            <a:pPr>
              <a:spcAft>
                <a:spcPts val="600"/>
              </a:spcAft>
            </a:pPr>
            <a:r>
              <a:rPr lang="sk-SK" dirty="0" smtClean="0"/>
              <a:t>forma denníka</a:t>
            </a:r>
          </a:p>
          <a:p>
            <a:pPr>
              <a:spcAft>
                <a:spcPts val="600"/>
              </a:spcAft>
            </a:pPr>
            <a:r>
              <a:rPr lang="sk-SK" dirty="0" smtClean="0"/>
              <a:t>potlačenie popisu širšieho </a:t>
            </a:r>
            <a:r>
              <a:rPr lang="sk-SK" dirty="0" err="1" smtClean="0"/>
              <a:t>socio-politického</a:t>
            </a:r>
            <a:r>
              <a:rPr lang="sk-SK" dirty="0" smtClean="0"/>
              <a:t> kontextu </a:t>
            </a:r>
          </a:p>
          <a:p>
            <a:pPr>
              <a:spcAft>
                <a:spcPts val="600"/>
              </a:spcAft>
            </a:pPr>
            <a:r>
              <a:rPr lang="sk-SK" dirty="0" smtClean="0"/>
              <a:t>téma potlačovanej sexuality</a:t>
            </a:r>
          </a:p>
          <a:p>
            <a:pPr>
              <a:spcAft>
                <a:spcPts val="600"/>
              </a:spcAft>
            </a:pPr>
            <a:r>
              <a:rPr lang="sk-SK" dirty="0" smtClean="0"/>
              <a:t>Prvok nacionalizmu</a:t>
            </a:r>
          </a:p>
          <a:p>
            <a:pPr>
              <a:spcAft>
                <a:spcPts val="600"/>
              </a:spcAft>
            </a:pPr>
            <a:r>
              <a:rPr lang="sk-SK" dirty="0" smtClean="0"/>
              <a:t>Vplyv: japonského naturalizmu a „</a:t>
            </a:r>
            <a:r>
              <a:rPr lang="sk-SK" dirty="0" err="1" smtClean="0"/>
              <a:t>watakuši</a:t>
            </a:r>
            <a:r>
              <a:rPr lang="sk-SK" dirty="0" smtClean="0"/>
              <a:t> </a:t>
            </a:r>
            <a:r>
              <a:rPr lang="sk-SK" dirty="0" err="1" smtClean="0"/>
              <a:t>šósecu</a:t>
            </a:r>
            <a:r>
              <a:rPr lang="sk-SK" dirty="0" smtClean="0"/>
              <a:t>“ (</a:t>
            </a:r>
            <a:r>
              <a:rPr lang="zh-CN" altLang="en-US" dirty="0" smtClean="0"/>
              <a:t>我小说</a:t>
            </a:r>
            <a:r>
              <a:rPr lang="sk-SK" dirty="0" smtClean="0"/>
              <a:t>)</a:t>
            </a:r>
            <a:endParaRPr lang="cs-CZ" dirty="0"/>
          </a:p>
        </p:txBody>
      </p:sp>
      <p:sp>
        <p:nvSpPr>
          <p:cNvPr id="4" name="TextovéPole 3"/>
          <p:cNvSpPr txBox="1"/>
          <p:nvPr/>
        </p:nvSpPr>
        <p:spPr>
          <a:xfrm>
            <a:off x="6444208" y="6093296"/>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5676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„Utonutie“ (</a:t>
            </a:r>
            <a:r>
              <a:rPr lang="cs-CZ" dirty="0" err="1" smtClean="0"/>
              <a:t>Chénlún</a:t>
            </a:r>
            <a:r>
              <a:rPr lang="cs-CZ" dirty="0" smtClean="0"/>
              <a:t> </a:t>
            </a:r>
            <a:r>
              <a:rPr lang="zh-CN" altLang="en-US" dirty="0" smtClean="0"/>
              <a:t>沉淪</a:t>
            </a:r>
            <a:r>
              <a:rPr lang="sk-SK" dirty="0" smtClean="0"/>
              <a:t>), 1921</a:t>
            </a:r>
            <a:endParaRPr lang="cs-CZ" dirty="0"/>
          </a:p>
        </p:txBody>
      </p:sp>
      <p:sp>
        <p:nvSpPr>
          <p:cNvPr id="5" name="Zástupný symbol pro obsah 4"/>
          <p:cNvSpPr>
            <a:spLocks noGrp="1"/>
          </p:cNvSpPr>
          <p:nvPr>
            <p:ph idx="1"/>
          </p:nvPr>
        </p:nvSpPr>
        <p:spPr/>
        <p:txBody>
          <a:bodyPr>
            <a:normAutofit fontScale="70000" lnSpcReduction="20000"/>
          </a:bodyPr>
          <a:lstStyle/>
          <a:p>
            <a:pPr algn="just">
              <a:buNone/>
            </a:pPr>
            <a:r>
              <a:rPr lang="sk-SK" i="1" dirty="0" smtClean="0"/>
              <a:t>Pozrel na západ, svetlo majáka, raz červene, raz zelene, plnilo tam svoju úlohu. Keď na hladinu mora dopadlo zelené svetlo, zjavila sa na nej bledomodrá cesta. Opäť pozrel na západnú oblohu a uvidel, že pod bledým nebom svetielkuje len jedna hviezda.</a:t>
            </a:r>
            <a:endParaRPr lang="cs-CZ" dirty="0" smtClean="0"/>
          </a:p>
          <a:p>
            <a:pPr algn="just">
              <a:buNone/>
            </a:pPr>
            <a:r>
              <a:rPr lang="sk-SK" i="1" dirty="0" smtClean="0"/>
              <a:t>„Pod tou stále blikajúcou hviezdou je moja vlasť aj moje rodisko. Pod tou hviezdou som prežil osemnásť jesení a zím. kraj môj, už sa s tebou nestretnem!“</a:t>
            </a:r>
            <a:endParaRPr lang="cs-CZ" dirty="0" smtClean="0"/>
          </a:p>
          <a:p>
            <a:pPr algn="just">
              <a:buNone/>
            </a:pPr>
            <a:r>
              <a:rPr lang="sk-SK" i="1" dirty="0" smtClean="0"/>
              <a:t>Šiel a v trýzni jednostaj myslel na tieto srdcelomné slová. Zasa pozrel na tú západnú hviezdu a slzy sa mu vyrinuli ako prudký dážď. Zdalo sa mu, že celé okolie zosmutnelo. Utrel si slzy, zastal, hlboko vzdychol a prerývane zvolal: </a:t>
            </a:r>
            <a:endParaRPr lang="cs-CZ" dirty="0" smtClean="0"/>
          </a:p>
          <a:p>
            <a:pPr algn="just">
              <a:buNone/>
            </a:pPr>
            <a:r>
              <a:rPr lang="sk-SK" i="1" dirty="0" smtClean="0"/>
              <a:t>„Vlasť moja, vlasť moja! Ty si zapríčinila moju smrť!</a:t>
            </a:r>
            <a:endParaRPr lang="cs-CZ" dirty="0" smtClean="0"/>
          </a:p>
          <a:p>
            <a:pPr algn="just">
              <a:buNone/>
            </a:pPr>
            <a:r>
              <a:rPr lang="sk-SK" i="1" dirty="0" smtClean="0"/>
              <a:t>Rýchle zbohatni, rýchle zosilnej!</a:t>
            </a:r>
            <a:endParaRPr lang="cs-CZ" dirty="0" smtClean="0"/>
          </a:p>
          <a:p>
            <a:pPr algn="just">
              <a:buNone/>
            </a:pPr>
            <a:r>
              <a:rPr lang="sk-SK" i="1" dirty="0" smtClean="0"/>
              <a:t>Máš ešte veľa trpiacich synov a dcér!“</a:t>
            </a:r>
            <a:r>
              <a:rPr lang="sk-SK" dirty="0" smtClean="0"/>
              <a:t> </a:t>
            </a:r>
            <a:endParaRPr lang="cs-CZ" dirty="0" smtClean="0"/>
          </a:p>
          <a:p>
            <a:pPr>
              <a:buNone/>
            </a:pPr>
            <a:endParaRPr lang="cs-CZ" dirty="0"/>
          </a:p>
        </p:txBody>
      </p:sp>
      <p:sp>
        <p:nvSpPr>
          <p:cNvPr id="4" name="TextovéPole 3"/>
          <p:cNvSpPr txBox="1"/>
          <p:nvPr/>
        </p:nvSpPr>
        <p:spPr>
          <a:xfrm>
            <a:off x="6444208" y="6093296"/>
            <a:ext cx="2063963" cy="369332"/>
          </a:xfrm>
          <a:prstGeom prst="rect">
            <a:avLst/>
          </a:prstGeom>
          <a:solidFill>
            <a:schemeClr val="accent4">
              <a:lumMod val="40000"/>
              <a:lumOff val="60000"/>
            </a:schemeClr>
          </a:solidFill>
        </p:spPr>
        <p:txBody>
          <a:bodyPr wrap="none" rtlCol="0">
            <a:spAutoFit/>
          </a:bodyPr>
          <a:lstStyle/>
          <a:p>
            <a:r>
              <a:rPr lang="sk-SK" dirty="0" smtClean="0"/>
              <a:t>Čínsky romantizmus</a:t>
            </a:r>
            <a:endParaRPr lang="sk-SK" dirty="0"/>
          </a:p>
        </p:txBody>
      </p:sp>
    </p:spTree>
    <p:extLst>
      <p:ext uri="{BB962C8B-B14F-4D97-AF65-F5344CB8AC3E}">
        <p14:creationId xmlns:p14="http://schemas.microsoft.com/office/powerpoint/2010/main" val="1105329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74638"/>
            <a:ext cx="8229600" cy="1143000"/>
          </a:xfrm>
        </p:spPr>
        <p:txBody>
          <a:bodyPr>
            <a:normAutofit fontScale="90000"/>
          </a:bodyPr>
          <a:lstStyle/>
          <a:p>
            <a:r>
              <a:rPr lang="sk-SK" b="1" dirty="0" smtClean="0"/>
              <a:t>Spoločnosť na štúdium literatúry</a:t>
            </a:r>
            <a:r>
              <a:rPr lang="sk-SK" dirty="0" smtClean="0"/>
              <a:t> (</a:t>
            </a:r>
            <a:r>
              <a:rPr lang="cs-CZ" dirty="0" err="1" smtClean="0"/>
              <a:t>Wénxué</a:t>
            </a:r>
            <a:r>
              <a:rPr lang="cs-CZ" dirty="0" smtClean="0"/>
              <a:t> </a:t>
            </a:r>
            <a:r>
              <a:rPr lang="cs-CZ" dirty="0" err="1" smtClean="0"/>
              <a:t>yánjiū</a:t>
            </a:r>
            <a:r>
              <a:rPr lang="cs-CZ" dirty="0" smtClean="0"/>
              <a:t> </a:t>
            </a:r>
            <a:r>
              <a:rPr lang="cs-CZ" dirty="0" err="1" smtClean="0"/>
              <a:t>huì</a:t>
            </a:r>
            <a:r>
              <a:rPr lang="cs-CZ" dirty="0" smtClean="0"/>
              <a:t> </a:t>
            </a:r>
            <a:r>
              <a:rPr lang="zh-CN" altLang="en-US" dirty="0" smtClean="0"/>
              <a:t>文学研究会</a:t>
            </a:r>
            <a:r>
              <a:rPr lang="sk-SK" dirty="0" smtClean="0"/>
              <a:t>) </a:t>
            </a:r>
            <a:br>
              <a:rPr lang="sk-SK" dirty="0" smtClean="0"/>
            </a:br>
            <a:endParaRPr lang="cs-CZ" dirty="0"/>
          </a:p>
        </p:txBody>
      </p:sp>
      <p:pic>
        <p:nvPicPr>
          <p:cNvPr id="1026" name="Picture 2"/>
          <p:cNvPicPr>
            <a:picLocks noGrp="1" noChangeAspect="1" noChangeArrowheads="1"/>
          </p:cNvPicPr>
          <p:nvPr>
            <p:ph sz="half" idx="4294967295"/>
          </p:nvPr>
        </p:nvPicPr>
        <p:blipFill>
          <a:blip r:embed="rId2" cstate="print"/>
          <a:srcRect/>
          <a:stretch>
            <a:fillRect/>
          </a:stretch>
        </p:blipFill>
        <p:spPr bwMode="auto">
          <a:xfrm>
            <a:off x="1259632" y="1556792"/>
            <a:ext cx="6769100" cy="4108450"/>
          </a:xfrm>
          <a:prstGeom prst="rect">
            <a:avLst/>
          </a:prstGeom>
          <a:noFill/>
          <a:ln w="9525">
            <a:noFill/>
            <a:miter lim="800000"/>
            <a:headEnd/>
            <a:tailEnd/>
          </a:ln>
        </p:spPr>
      </p:pic>
      <p:sp>
        <p:nvSpPr>
          <p:cNvPr id="4" name="TextovéPole 3"/>
          <p:cNvSpPr txBox="1"/>
          <p:nvPr/>
        </p:nvSpPr>
        <p:spPr>
          <a:xfrm>
            <a:off x="6444208" y="6093296"/>
            <a:ext cx="1730154" cy="369332"/>
          </a:xfrm>
          <a:prstGeom prst="rect">
            <a:avLst/>
          </a:prstGeom>
          <a:solidFill>
            <a:schemeClr val="accent4">
              <a:lumMod val="40000"/>
              <a:lumOff val="60000"/>
            </a:schemeClr>
          </a:solidFill>
        </p:spPr>
        <p:txBody>
          <a:bodyPr wrap="none" rtlCol="0">
            <a:spAutoFit/>
          </a:bodyPr>
          <a:lstStyle/>
          <a:p>
            <a:r>
              <a:rPr lang="sk-SK" dirty="0" smtClean="0"/>
              <a:t>Čínsky realizmus</a:t>
            </a:r>
            <a:endParaRPr lang="sk-SK" dirty="0"/>
          </a:p>
        </p:txBody>
      </p:sp>
    </p:spTree>
    <p:extLst>
      <p:ext uri="{BB962C8B-B14F-4D97-AF65-F5344CB8AC3E}">
        <p14:creationId xmlns:p14="http://schemas.microsoft.com/office/powerpoint/2010/main" val="1022624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Spoločnosť na štúdium literatúry</a:t>
            </a:r>
            <a:endParaRPr lang="cs-CZ" dirty="0"/>
          </a:p>
        </p:txBody>
      </p:sp>
      <p:sp>
        <p:nvSpPr>
          <p:cNvPr id="3" name="Zástupný symbol pro obsah 2"/>
          <p:cNvSpPr>
            <a:spLocks noGrp="1"/>
          </p:cNvSpPr>
          <p:nvPr>
            <p:ph sz="half" idx="1"/>
          </p:nvPr>
        </p:nvSpPr>
        <p:spPr/>
        <p:txBody>
          <a:bodyPr/>
          <a:lstStyle/>
          <a:p>
            <a:pPr>
              <a:buNone/>
            </a:pPr>
            <a:endParaRPr lang="sk-SK" dirty="0" smtClean="0"/>
          </a:p>
          <a:p>
            <a:pPr>
              <a:buNone/>
            </a:pPr>
            <a:endParaRPr lang="sk-SK" dirty="0"/>
          </a:p>
          <a:p>
            <a:pPr>
              <a:buNone/>
            </a:pPr>
            <a:r>
              <a:rPr lang="sk-SK" dirty="0" smtClean="0"/>
              <a:t>Motto:</a:t>
            </a:r>
          </a:p>
          <a:p>
            <a:r>
              <a:rPr lang="sk-SK" altLang="zh-CN" dirty="0" smtClean="0"/>
              <a:t>Realistická literatúra o/pre život </a:t>
            </a:r>
            <a:r>
              <a:rPr lang="en-US" altLang="zh-CN" dirty="0" smtClean="0"/>
              <a:t>"</a:t>
            </a:r>
            <a:r>
              <a:rPr lang="zh-CN" altLang="en-US" dirty="0" smtClean="0"/>
              <a:t>为人生</a:t>
            </a:r>
            <a:r>
              <a:rPr lang="en-US" altLang="zh-CN" dirty="0" smtClean="0"/>
              <a:t>"</a:t>
            </a:r>
            <a:r>
              <a:rPr lang="zh-CN" altLang="en-US" dirty="0" smtClean="0"/>
              <a:t>的现实主义文学</a:t>
            </a:r>
            <a:endParaRPr lang="cs-CZ" dirty="0" smtClean="0"/>
          </a:p>
          <a:p>
            <a:endParaRPr lang="cs-CZ"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23552" y="1340768"/>
            <a:ext cx="3041642" cy="4525963"/>
          </a:xfrm>
          <a:prstGeom prst="rect">
            <a:avLst/>
          </a:prstGeom>
          <a:noFill/>
          <a:ln w="9525">
            <a:noFill/>
            <a:miter lim="800000"/>
            <a:headEnd/>
            <a:tailEnd/>
          </a:ln>
        </p:spPr>
      </p:pic>
      <p:sp>
        <p:nvSpPr>
          <p:cNvPr id="5" name="TextovéPole 4"/>
          <p:cNvSpPr txBox="1"/>
          <p:nvPr/>
        </p:nvSpPr>
        <p:spPr>
          <a:xfrm>
            <a:off x="6444208" y="6277962"/>
            <a:ext cx="1730154" cy="369332"/>
          </a:xfrm>
          <a:prstGeom prst="rect">
            <a:avLst/>
          </a:prstGeom>
          <a:solidFill>
            <a:schemeClr val="accent4">
              <a:lumMod val="40000"/>
              <a:lumOff val="60000"/>
            </a:schemeClr>
          </a:solidFill>
        </p:spPr>
        <p:txBody>
          <a:bodyPr wrap="none" rtlCol="0">
            <a:spAutoFit/>
          </a:bodyPr>
          <a:lstStyle/>
          <a:p>
            <a:r>
              <a:rPr lang="sk-SK" dirty="0" smtClean="0"/>
              <a:t>Čínsky realizmus</a:t>
            </a:r>
            <a:endParaRPr lang="sk-SK" dirty="0"/>
          </a:p>
        </p:txBody>
      </p:sp>
    </p:spTree>
    <p:extLst>
      <p:ext uri="{BB962C8B-B14F-4D97-AF65-F5344CB8AC3E}">
        <p14:creationId xmlns:p14="http://schemas.microsoft.com/office/powerpoint/2010/main" val="342183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Yán</a:t>
            </a:r>
            <a:r>
              <a:rPr lang="cs-CZ" dirty="0" smtClean="0"/>
              <a:t> </a:t>
            </a:r>
            <a:r>
              <a:rPr lang="cs-CZ" dirty="0" err="1" smtClean="0"/>
              <a:t>Fù</a:t>
            </a:r>
            <a:r>
              <a:rPr lang="cs-CZ" dirty="0" smtClean="0"/>
              <a:t> </a:t>
            </a:r>
            <a:r>
              <a:rPr lang="zh-CN" altLang="en-US" dirty="0" smtClean="0"/>
              <a:t>严复</a:t>
            </a:r>
            <a:r>
              <a:rPr lang="sk-SK" altLang="zh-CN" dirty="0" smtClean="0"/>
              <a:t> (1854-1921)</a:t>
            </a:r>
            <a:endParaRPr lang="cs-CZ" dirty="0"/>
          </a:p>
        </p:txBody>
      </p:sp>
      <p:sp>
        <p:nvSpPr>
          <p:cNvPr id="5" name="Zástupný symbol pro obsah 4"/>
          <p:cNvSpPr>
            <a:spLocks noGrp="1"/>
          </p:cNvSpPr>
          <p:nvPr>
            <p:ph sz="half" idx="1"/>
          </p:nvPr>
        </p:nvSpPr>
        <p:spPr/>
        <p:txBody>
          <a:bodyPr>
            <a:normAutofit fontScale="77500" lnSpcReduction="20000"/>
          </a:bodyPr>
          <a:lstStyle/>
          <a:p>
            <a:r>
              <a:rPr lang="sk-SK" dirty="0" smtClean="0"/>
              <a:t>Preklady:</a:t>
            </a:r>
          </a:p>
          <a:p>
            <a:pPr lvl="0"/>
            <a:r>
              <a:rPr lang="sk-SK" dirty="0" smtClean="0"/>
              <a:t>Henry </a:t>
            </a:r>
            <a:r>
              <a:rPr lang="sk-SK" dirty="0" err="1" smtClean="0"/>
              <a:t>Huxley</a:t>
            </a:r>
            <a:r>
              <a:rPr lang="sk-SK" dirty="0" smtClean="0"/>
              <a:t>: </a:t>
            </a:r>
            <a:r>
              <a:rPr lang="sk-SK" i="1" dirty="0" err="1" smtClean="0"/>
              <a:t>Evolution</a:t>
            </a:r>
            <a:r>
              <a:rPr lang="sk-SK" i="1" dirty="0" smtClean="0"/>
              <a:t> and </a:t>
            </a:r>
            <a:r>
              <a:rPr lang="sk-SK" i="1" dirty="0" err="1" smtClean="0"/>
              <a:t>Ethics</a:t>
            </a:r>
            <a:endParaRPr lang="cs-CZ" dirty="0" smtClean="0"/>
          </a:p>
          <a:p>
            <a:pPr lvl="0"/>
            <a:r>
              <a:rPr lang="sk-SK" dirty="0" smtClean="0"/>
              <a:t>Adam </a:t>
            </a:r>
            <a:r>
              <a:rPr lang="sk-SK" dirty="0" err="1" smtClean="0"/>
              <a:t>Smith</a:t>
            </a:r>
            <a:r>
              <a:rPr lang="sk-SK" dirty="0" smtClean="0"/>
              <a:t>: </a:t>
            </a:r>
            <a:r>
              <a:rPr lang="sk-SK" i="1" dirty="0" err="1" smtClean="0"/>
              <a:t>An</a:t>
            </a:r>
            <a:r>
              <a:rPr lang="sk-SK" i="1" dirty="0" smtClean="0"/>
              <a:t> </a:t>
            </a:r>
            <a:r>
              <a:rPr lang="sk-SK" i="1" dirty="0" err="1" smtClean="0"/>
              <a:t>Inquiry</a:t>
            </a:r>
            <a:r>
              <a:rPr lang="sk-SK" i="1" dirty="0" smtClean="0"/>
              <a:t> </a:t>
            </a:r>
            <a:r>
              <a:rPr lang="sk-SK" i="1" dirty="0" err="1" smtClean="0"/>
              <a:t>into</a:t>
            </a:r>
            <a:r>
              <a:rPr lang="sk-SK" i="1" dirty="0" smtClean="0"/>
              <a:t> </a:t>
            </a:r>
            <a:r>
              <a:rPr lang="sk-SK" i="1" dirty="0" err="1" smtClean="0"/>
              <a:t>the</a:t>
            </a:r>
            <a:r>
              <a:rPr lang="sk-SK" i="1" dirty="0" smtClean="0"/>
              <a:t> </a:t>
            </a:r>
            <a:r>
              <a:rPr lang="sk-SK" i="1" dirty="0" err="1" smtClean="0"/>
              <a:t>Nature</a:t>
            </a:r>
            <a:r>
              <a:rPr lang="sk-SK" i="1" dirty="0" smtClean="0"/>
              <a:t> and </a:t>
            </a:r>
            <a:r>
              <a:rPr lang="sk-SK" i="1" dirty="0" err="1" smtClean="0"/>
              <a:t>Causes</a:t>
            </a:r>
            <a:r>
              <a:rPr lang="sk-SK" i="1" dirty="0" smtClean="0"/>
              <a:t> </a:t>
            </a:r>
            <a:r>
              <a:rPr lang="sk-SK" i="1" dirty="0" err="1" smtClean="0"/>
              <a:t>of</a:t>
            </a:r>
            <a:r>
              <a:rPr lang="sk-SK" i="1" dirty="0" smtClean="0"/>
              <a:t> </a:t>
            </a:r>
            <a:r>
              <a:rPr lang="sk-SK" i="1" dirty="0" err="1" smtClean="0"/>
              <a:t>the</a:t>
            </a:r>
            <a:r>
              <a:rPr lang="sk-SK" i="1" dirty="0" smtClean="0"/>
              <a:t> </a:t>
            </a:r>
            <a:r>
              <a:rPr lang="sk-SK" i="1" dirty="0" err="1" smtClean="0"/>
              <a:t>Wealth</a:t>
            </a:r>
            <a:r>
              <a:rPr lang="sk-SK" i="1" dirty="0" smtClean="0"/>
              <a:t> </a:t>
            </a:r>
            <a:r>
              <a:rPr lang="sk-SK" i="1" dirty="0" err="1" smtClean="0"/>
              <a:t>of</a:t>
            </a:r>
            <a:r>
              <a:rPr lang="sk-SK" i="1" dirty="0" smtClean="0"/>
              <a:t> </a:t>
            </a:r>
            <a:r>
              <a:rPr lang="sk-SK" i="1" dirty="0" err="1" smtClean="0"/>
              <a:t>Nations</a:t>
            </a:r>
            <a:endParaRPr lang="cs-CZ" dirty="0" smtClean="0"/>
          </a:p>
          <a:p>
            <a:pPr lvl="0"/>
            <a:r>
              <a:rPr lang="sk-SK" dirty="0" err="1" smtClean="0"/>
              <a:t>Montesquieu</a:t>
            </a:r>
            <a:r>
              <a:rPr lang="sk-SK" dirty="0" smtClean="0"/>
              <a:t>: </a:t>
            </a:r>
            <a:r>
              <a:rPr lang="sk-SK" i="1" dirty="0" err="1" smtClean="0"/>
              <a:t>The</a:t>
            </a:r>
            <a:r>
              <a:rPr lang="sk-SK" i="1" dirty="0" smtClean="0"/>
              <a:t> </a:t>
            </a:r>
            <a:r>
              <a:rPr lang="sk-SK" i="1" dirty="0" err="1" smtClean="0"/>
              <a:t>Spirit</a:t>
            </a:r>
            <a:r>
              <a:rPr lang="sk-SK" i="1" dirty="0" smtClean="0"/>
              <a:t> </a:t>
            </a:r>
            <a:r>
              <a:rPr lang="sk-SK" i="1" dirty="0" err="1" smtClean="0"/>
              <a:t>of</a:t>
            </a:r>
            <a:r>
              <a:rPr lang="sk-SK" i="1" dirty="0" smtClean="0"/>
              <a:t> </a:t>
            </a:r>
            <a:r>
              <a:rPr lang="sk-SK" i="1" dirty="0" err="1" smtClean="0"/>
              <a:t>Laws</a:t>
            </a:r>
            <a:endParaRPr lang="cs-CZ" dirty="0" smtClean="0"/>
          </a:p>
          <a:p>
            <a:pPr lvl="0"/>
            <a:r>
              <a:rPr lang="sk-SK" dirty="0" err="1" smtClean="0"/>
              <a:t>John</a:t>
            </a:r>
            <a:r>
              <a:rPr lang="sk-SK" dirty="0" smtClean="0"/>
              <a:t> </a:t>
            </a:r>
            <a:r>
              <a:rPr lang="sk-SK" dirty="0" err="1" smtClean="0"/>
              <a:t>Stuart</a:t>
            </a:r>
            <a:r>
              <a:rPr lang="sk-SK" dirty="0" smtClean="0"/>
              <a:t> </a:t>
            </a:r>
            <a:r>
              <a:rPr lang="sk-SK" dirty="0" err="1" smtClean="0"/>
              <a:t>Mill</a:t>
            </a:r>
            <a:r>
              <a:rPr lang="sk-SK" dirty="0" smtClean="0"/>
              <a:t>: </a:t>
            </a:r>
            <a:r>
              <a:rPr lang="sk-SK" i="1" dirty="0" err="1" smtClean="0"/>
              <a:t>System</a:t>
            </a:r>
            <a:r>
              <a:rPr lang="sk-SK" i="1" dirty="0" smtClean="0"/>
              <a:t> </a:t>
            </a:r>
            <a:r>
              <a:rPr lang="sk-SK" i="1" dirty="0" err="1" smtClean="0"/>
              <a:t>of</a:t>
            </a:r>
            <a:r>
              <a:rPr lang="sk-SK" i="1" dirty="0" smtClean="0"/>
              <a:t> </a:t>
            </a:r>
            <a:r>
              <a:rPr lang="sk-SK" i="1" dirty="0" err="1" smtClean="0"/>
              <a:t>Logic</a:t>
            </a:r>
            <a:r>
              <a:rPr lang="sk-SK" dirty="0" smtClean="0"/>
              <a:t>, </a:t>
            </a:r>
            <a:r>
              <a:rPr lang="sk-SK" i="1" dirty="0" smtClean="0"/>
              <a:t>On </a:t>
            </a:r>
            <a:r>
              <a:rPr lang="sk-SK" i="1" dirty="0" err="1" smtClean="0"/>
              <a:t>Liberty</a:t>
            </a:r>
            <a:endParaRPr lang="cs-CZ" dirty="0" smtClean="0"/>
          </a:p>
          <a:p>
            <a:pPr lvl="0"/>
            <a:r>
              <a:rPr lang="sk-SK" dirty="0" err="1" smtClean="0"/>
              <a:t>Herbert</a:t>
            </a:r>
            <a:r>
              <a:rPr lang="sk-SK" dirty="0" smtClean="0"/>
              <a:t> </a:t>
            </a:r>
            <a:r>
              <a:rPr lang="sk-SK" dirty="0" err="1" smtClean="0"/>
              <a:t>Spencer</a:t>
            </a:r>
            <a:r>
              <a:rPr lang="sk-SK" dirty="0" smtClean="0"/>
              <a:t>: </a:t>
            </a:r>
            <a:r>
              <a:rPr lang="sk-SK" i="1" dirty="0" err="1" smtClean="0"/>
              <a:t>The</a:t>
            </a:r>
            <a:r>
              <a:rPr lang="sk-SK" i="1" dirty="0" smtClean="0"/>
              <a:t> Study </a:t>
            </a:r>
            <a:r>
              <a:rPr lang="sk-SK" i="1" dirty="0" err="1" smtClean="0"/>
              <a:t>of</a:t>
            </a:r>
            <a:r>
              <a:rPr lang="sk-SK" i="1" dirty="0" smtClean="0"/>
              <a:t> </a:t>
            </a:r>
            <a:r>
              <a:rPr lang="sk-SK" i="1" dirty="0" err="1" smtClean="0"/>
              <a:t>Sociology</a:t>
            </a:r>
            <a:endParaRPr lang="cs-CZ" dirty="0" smtClean="0"/>
          </a:p>
          <a:p>
            <a:pPr lvl="0"/>
            <a:r>
              <a:rPr lang="sk-SK" dirty="0" err="1" smtClean="0"/>
              <a:t>William</a:t>
            </a:r>
            <a:r>
              <a:rPr lang="sk-SK" dirty="0" smtClean="0"/>
              <a:t> </a:t>
            </a:r>
            <a:r>
              <a:rPr lang="sk-SK" dirty="0" err="1" smtClean="0"/>
              <a:t>Stanley</a:t>
            </a:r>
            <a:r>
              <a:rPr lang="sk-SK" dirty="0" smtClean="0"/>
              <a:t> </a:t>
            </a:r>
            <a:r>
              <a:rPr lang="sk-SK" dirty="0" err="1" smtClean="0"/>
              <a:t>Jevon</a:t>
            </a:r>
            <a:r>
              <a:rPr lang="sk-SK" dirty="0" smtClean="0"/>
              <a:t>: </a:t>
            </a:r>
            <a:r>
              <a:rPr lang="sk-SK" i="1" dirty="0" err="1" smtClean="0"/>
              <a:t>Elelmentary</a:t>
            </a:r>
            <a:r>
              <a:rPr lang="sk-SK" i="1" dirty="0" smtClean="0"/>
              <a:t> Study in </a:t>
            </a:r>
            <a:r>
              <a:rPr lang="sk-SK" i="1" dirty="0" err="1" smtClean="0"/>
              <a:t>Logic</a:t>
            </a:r>
            <a:r>
              <a:rPr lang="sk-SK" dirty="0" smtClean="0"/>
              <a:t> </a:t>
            </a:r>
            <a:endParaRPr lang="cs-CZ" dirty="0" smtClean="0"/>
          </a:p>
          <a:p>
            <a:pPr lvl="1"/>
            <a:endParaRPr lang="cs-CZ"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47634" y="1600200"/>
            <a:ext cx="3439732" cy="4525963"/>
          </a:xfrm>
          <a:prstGeom prst="rect">
            <a:avLst/>
          </a:prstGeom>
          <a:noFill/>
          <a:ln w="9525">
            <a:noFill/>
            <a:miter lim="800000"/>
            <a:headEnd/>
            <a:tailEnd/>
          </a:ln>
        </p:spPr>
      </p:pic>
    </p:spTree>
    <p:extLst>
      <p:ext uri="{BB962C8B-B14F-4D97-AF65-F5344CB8AC3E}">
        <p14:creationId xmlns:p14="http://schemas.microsoft.com/office/powerpoint/2010/main" val="396825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Máo</a:t>
            </a:r>
            <a:r>
              <a:rPr lang="cs-CZ" dirty="0"/>
              <a:t> </a:t>
            </a:r>
            <a:r>
              <a:rPr lang="cs-CZ" dirty="0" err="1" smtClean="0"/>
              <a:t>Dùn</a:t>
            </a:r>
            <a:r>
              <a:rPr lang="cs-CZ" dirty="0" smtClean="0"/>
              <a:t> </a:t>
            </a:r>
            <a:r>
              <a:rPr lang="zh-CN" altLang="en-US" dirty="0"/>
              <a:t>矛盾</a:t>
            </a:r>
            <a:r>
              <a:rPr lang="cs-CZ" dirty="0" smtClean="0"/>
              <a:t> (1896-1981)</a:t>
            </a:r>
            <a:endParaRPr lang="cs-CZ" dirty="0"/>
          </a:p>
        </p:txBody>
      </p:sp>
      <p:sp>
        <p:nvSpPr>
          <p:cNvPr id="5" name="Zástupný symbol pro obsah 4"/>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cstate="print"/>
          <a:srcRect/>
          <a:stretch>
            <a:fillRect/>
          </a:stretch>
        </p:blipFill>
        <p:spPr bwMode="auto">
          <a:xfrm>
            <a:off x="2333625" y="1752600"/>
            <a:ext cx="4476750" cy="3352800"/>
          </a:xfrm>
          <a:prstGeom prst="rect">
            <a:avLst/>
          </a:prstGeom>
          <a:noFill/>
          <a:ln w="9525">
            <a:noFill/>
            <a:miter lim="800000"/>
            <a:headEnd/>
            <a:tailEnd/>
          </a:ln>
        </p:spPr>
      </p:pic>
      <p:sp>
        <p:nvSpPr>
          <p:cNvPr id="6" name="TextovéPole 5"/>
          <p:cNvSpPr txBox="1"/>
          <p:nvPr/>
        </p:nvSpPr>
        <p:spPr>
          <a:xfrm>
            <a:off x="6444208" y="6093296"/>
            <a:ext cx="1730154" cy="369332"/>
          </a:xfrm>
          <a:prstGeom prst="rect">
            <a:avLst/>
          </a:prstGeom>
          <a:solidFill>
            <a:schemeClr val="accent4">
              <a:lumMod val="40000"/>
              <a:lumOff val="60000"/>
            </a:schemeClr>
          </a:solidFill>
        </p:spPr>
        <p:txBody>
          <a:bodyPr wrap="none" rtlCol="0">
            <a:spAutoFit/>
          </a:bodyPr>
          <a:lstStyle/>
          <a:p>
            <a:r>
              <a:rPr lang="sk-SK" dirty="0" smtClean="0"/>
              <a:t>Čínsky realizmus</a:t>
            </a:r>
            <a:endParaRPr lang="sk-SK" dirty="0"/>
          </a:p>
        </p:txBody>
      </p:sp>
    </p:spTree>
    <p:extLst>
      <p:ext uri="{BB962C8B-B14F-4D97-AF65-F5344CB8AC3E}">
        <p14:creationId xmlns:p14="http://schemas.microsoft.com/office/powerpoint/2010/main" val="2185545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a:t>Prepisovanie minulosti a súčasnosti</a:t>
            </a:r>
            <a:endParaRPr lang="cs-CZ" dirty="0"/>
          </a:p>
        </p:txBody>
      </p:sp>
      <p:sp>
        <p:nvSpPr>
          <p:cNvPr id="3" name="Zástupný symbol pro obsah 2"/>
          <p:cNvSpPr>
            <a:spLocks noGrp="1"/>
          </p:cNvSpPr>
          <p:nvPr>
            <p:ph idx="1"/>
          </p:nvPr>
        </p:nvSpPr>
        <p:spPr/>
        <p:txBody>
          <a:bodyPr/>
          <a:lstStyle/>
          <a:p>
            <a:endParaRPr lang="sk-SK" i="1" dirty="0" smtClean="0"/>
          </a:p>
          <a:p>
            <a:r>
              <a:rPr lang="sk-SK" i="1" dirty="0" smtClean="0"/>
              <a:t>Jeden </a:t>
            </a:r>
            <a:r>
              <a:rPr lang="sk-SK" i="1" dirty="0"/>
              <a:t>deň v Číne: 21. Mája 1936</a:t>
            </a:r>
            <a:r>
              <a:rPr lang="sk-SK" dirty="0"/>
              <a:t> (</a:t>
            </a:r>
            <a:r>
              <a:rPr lang="zh-CN" altLang="en-US" dirty="0"/>
              <a:t>中国的一日：一九三六年五月二十一</a:t>
            </a:r>
            <a:r>
              <a:rPr lang="sk-SK" dirty="0" smtClean="0"/>
              <a:t>)</a:t>
            </a:r>
          </a:p>
          <a:p>
            <a:pPr>
              <a:buNone/>
            </a:pPr>
            <a:endParaRPr lang="sk-SK" dirty="0"/>
          </a:p>
          <a:p>
            <a:pPr>
              <a:buNone/>
            </a:pPr>
            <a:endParaRPr lang="sk-SK" dirty="0" smtClean="0"/>
          </a:p>
          <a:p>
            <a:r>
              <a:rPr lang="sk-SK" dirty="0" smtClean="0"/>
              <a:t>Adaptácia príbehov z historických románov</a:t>
            </a:r>
            <a:endParaRPr lang="cs-CZ" dirty="0"/>
          </a:p>
        </p:txBody>
      </p:sp>
      <p:sp>
        <p:nvSpPr>
          <p:cNvPr id="4" name="TextovéPole 3"/>
          <p:cNvSpPr txBox="1"/>
          <p:nvPr/>
        </p:nvSpPr>
        <p:spPr>
          <a:xfrm>
            <a:off x="6444208" y="6093296"/>
            <a:ext cx="1730154" cy="369332"/>
          </a:xfrm>
          <a:prstGeom prst="rect">
            <a:avLst/>
          </a:prstGeom>
          <a:solidFill>
            <a:schemeClr val="accent4">
              <a:lumMod val="40000"/>
              <a:lumOff val="60000"/>
            </a:schemeClr>
          </a:solidFill>
        </p:spPr>
        <p:txBody>
          <a:bodyPr wrap="none" rtlCol="0">
            <a:spAutoFit/>
          </a:bodyPr>
          <a:lstStyle/>
          <a:p>
            <a:r>
              <a:rPr lang="sk-SK" dirty="0" smtClean="0"/>
              <a:t>Čínsky realizmus</a:t>
            </a:r>
            <a:endParaRPr lang="sk-SK" dirty="0"/>
          </a:p>
        </p:txBody>
      </p:sp>
    </p:spTree>
    <p:extLst>
      <p:ext uri="{BB962C8B-B14F-4D97-AF65-F5344CB8AC3E}">
        <p14:creationId xmlns:p14="http://schemas.microsoft.com/office/powerpoint/2010/main" val="42081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a:t>Tri </a:t>
            </a:r>
            <a:r>
              <a:rPr lang="sk-SK" b="1" dirty="0" err="1" smtClean="0"/>
              <a:t>chronopy</a:t>
            </a:r>
            <a:r>
              <a:rPr lang="sk-SK" b="1" dirty="0" smtClean="0"/>
              <a:t>: vidiek, mesto, veľkomesto</a:t>
            </a:r>
            <a:r>
              <a:rPr lang="sk-SK" dirty="0" smtClean="0"/>
              <a:t> </a:t>
            </a:r>
            <a:endParaRPr lang="cs-CZ" dirty="0"/>
          </a:p>
        </p:txBody>
      </p:sp>
      <p:sp>
        <p:nvSpPr>
          <p:cNvPr id="3" name="Zástupný symbol pro obsah 2"/>
          <p:cNvSpPr>
            <a:spLocks noGrp="1"/>
          </p:cNvSpPr>
          <p:nvPr>
            <p:ph idx="1"/>
          </p:nvPr>
        </p:nvSpPr>
        <p:spPr/>
        <p:txBody>
          <a:bodyPr/>
          <a:lstStyle/>
          <a:p>
            <a:endParaRPr lang="sk-SK" b="1" dirty="0" smtClean="0"/>
          </a:p>
          <a:p>
            <a:pPr>
              <a:lnSpc>
                <a:spcPct val="150000"/>
              </a:lnSpc>
            </a:pPr>
            <a:r>
              <a:rPr lang="sk-SK" b="1" dirty="0" smtClean="0"/>
              <a:t>Dedinská </a:t>
            </a:r>
            <a:r>
              <a:rPr lang="sk-SK" b="1" dirty="0"/>
              <a:t>trilógia</a:t>
            </a:r>
            <a:r>
              <a:rPr lang="sk-SK" dirty="0"/>
              <a:t>: „Jarní </a:t>
            </a:r>
            <a:r>
              <a:rPr lang="sk-SK" dirty="0" err="1" smtClean="0"/>
              <a:t>hedvábníci</a:t>
            </a:r>
            <a:r>
              <a:rPr lang="sk-SK" dirty="0"/>
              <a:t>“, „</a:t>
            </a:r>
            <a:r>
              <a:rPr lang="sk-SK" dirty="0" err="1"/>
              <a:t>Podzimní</a:t>
            </a:r>
            <a:r>
              <a:rPr lang="sk-SK" dirty="0"/>
              <a:t> žeň“, „Krutá zima</a:t>
            </a:r>
            <a:r>
              <a:rPr lang="sk-SK" dirty="0" smtClean="0"/>
              <a:t>“</a:t>
            </a:r>
          </a:p>
          <a:p>
            <a:pPr>
              <a:lnSpc>
                <a:spcPct val="150000"/>
              </a:lnSpc>
            </a:pPr>
            <a:r>
              <a:rPr lang="sk-SK" b="1" dirty="0" smtClean="0"/>
              <a:t>Mesto</a:t>
            </a:r>
            <a:r>
              <a:rPr lang="sk-SK" dirty="0" smtClean="0"/>
              <a:t>: „Obchod </a:t>
            </a:r>
            <a:r>
              <a:rPr lang="sk-SK" dirty="0"/>
              <a:t>rodiny </a:t>
            </a:r>
            <a:r>
              <a:rPr lang="sk-SK" dirty="0" err="1"/>
              <a:t>Lin</a:t>
            </a:r>
            <a:r>
              <a:rPr lang="sk-SK" dirty="0"/>
              <a:t>“ a „V </a:t>
            </a:r>
            <a:r>
              <a:rPr lang="sk-SK" dirty="0" err="1" smtClean="0"/>
              <a:t>zástavárně</a:t>
            </a:r>
            <a:r>
              <a:rPr lang="sk-SK" dirty="0" smtClean="0"/>
              <a:t>“</a:t>
            </a:r>
          </a:p>
          <a:p>
            <a:pPr>
              <a:lnSpc>
                <a:spcPct val="150000"/>
              </a:lnSpc>
            </a:pPr>
            <a:r>
              <a:rPr lang="sk-SK" b="1" dirty="0" smtClean="0"/>
              <a:t>Veľkomesto</a:t>
            </a:r>
            <a:r>
              <a:rPr lang="sk-SK" dirty="0" smtClean="0"/>
              <a:t>: </a:t>
            </a:r>
            <a:r>
              <a:rPr lang="sk-SK" i="1" dirty="0" smtClean="0"/>
              <a:t>Šerosvit</a:t>
            </a:r>
            <a:r>
              <a:rPr lang="sk-SK" dirty="0" smtClean="0"/>
              <a:t>, 1933.</a:t>
            </a:r>
            <a:endParaRPr lang="cs-CZ" dirty="0"/>
          </a:p>
          <a:p>
            <a:endParaRPr lang="cs-CZ" dirty="0"/>
          </a:p>
        </p:txBody>
      </p:sp>
      <p:sp>
        <p:nvSpPr>
          <p:cNvPr id="4" name="TextovéPole 3"/>
          <p:cNvSpPr txBox="1"/>
          <p:nvPr/>
        </p:nvSpPr>
        <p:spPr>
          <a:xfrm>
            <a:off x="6444208" y="5805264"/>
            <a:ext cx="1730154" cy="369332"/>
          </a:xfrm>
          <a:prstGeom prst="rect">
            <a:avLst/>
          </a:prstGeom>
          <a:solidFill>
            <a:schemeClr val="accent4">
              <a:lumMod val="40000"/>
              <a:lumOff val="60000"/>
            </a:schemeClr>
          </a:solidFill>
        </p:spPr>
        <p:txBody>
          <a:bodyPr wrap="none" rtlCol="0">
            <a:spAutoFit/>
          </a:bodyPr>
          <a:lstStyle/>
          <a:p>
            <a:r>
              <a:rPr lang="sk-SK" dirty="0" smtClean="0"/>
              <a:t>Čínsky realizmus</a:t>
            </a:r>
            <a:endParaRPr lang="sk-SK" dirty="0"/>
          </a:p>
        </p:txBody>
      </p:sp>
    </p:spTree>
    <p:extLst>
      <p:ext uri="{BB962C8B-B14F-4D97-AF65-F5344CB8AC3E}">
        <p14:creationId xmlns:p14="http://schemas.microsoft.com/office/powerpoint/2010/main" val="36320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122912" cy="1143000"/>
          </a:xfrm>
        </p:spPr>
        <p:txBody>
          <a:bodyPr>
            <a:normAutofit fontScale="90000"/>
          </a:bodyPr>
          <a:lstStyle/>
          <a:p>
            <a:pPr algn="l"/>
            <a:r>
              <a:rPr lang="sk-SK" dirty="0" smtClean="0"/>
              <a:t>Neangažovaná literatúra 20.-30. rokov</a:t>
            </a:r>
            <a:endParaRPr lang="cs-CZ" dirty="0"/>
          </a:p>
        </p:txBody>
      </p:sp>
      <p:sp>
        <p:nvSpPr>
          <p:cNvPr id="3" name="Zástupný symbol pro obsah 2"/>
          <p:cNvSpPr>
            <a:spLocks noGrp="1"/>
          </p:cNvSpPr>
          <p:nvPr>
            <p:ph idx="1"/>
          </p:nvPr>
        </p:nvSpPr>
        <p:spPr>
          <a:xfrm>
            <a:off x="457200" y="1600200"/>
            <a:ext cx="3682752" cy="4525963"/>
          </a:xfrm>
        </p:spPr>
        <p:txBody>
          <a:bodyPr>
            <a:normAutofit fontScale="70000" lnSpcReduction="20000"/>
          </a:bodyPr>
          <a:lstStyle/>
          <a:p>
            <a:pPr>
              <a:buNone/>
            </a:pPr>
            <a:r>
              <a:rPr lang="sk-SK" dirty="0" smtClean="0"/>
              <a:t>Línia, ktorá (ne)vedome stojí v opozícii s </a:t>
            </a:r>
            <a:r>
              <a:rPr lang="sk-SK" dirty="0" err="1" smtClean="0"/>
              <a:t>mainstreamom</a:t>
            </a:r>
            <a:r>
              <a:rPr lang="sk-SK" dirty="0" smtClean="0"/>
              <a:t> čínskej modernej literatúry</a:t>
            </a:r>
          </a:p>
          <a:p>
            <a:r>
              <a:rPr lang="sk-SK" dirty="0" err="1" smtClean="0"/>
              <a:t>Zhou</a:t>
            </a:r>
            <a:r>
              <a:rPr lang="sk-SK" dirty="0" smtClean="0"/>
              <a:t> </a:t>
            </a:r>
            <a:r>
              <a:rPr lang="sk-SK" dirty="0" err="1" smtClean="0"/>
              <a:t>Zuoren</a:t>
            </a:r>
            <a:r>
              <a:rPr lang="sk-SK" dirty="0" smtClean="0"/>
              <a:t> </a:t>
            </a:r>
            <a:r>
              <a:rPr lang="zh-CN" altLang="en-US" dirty="0" smtClean="0"/>
              <a:t>周作人 </a:t>
            </a:r>
            <a:r>
              <a:rPr lang="sk-SK" altLang="zh-CN" dirty="0" smtClean="0"/>
              <a:t>(1885-1967)</a:t>
            </a:r>
            <a:r>
              <a:rPr lang="sk-SK" dirty="0" smtClean="0"/>
              <a:t> </a:t>
            </a:r>
          </a:p>
          <a:p>
            <a:r>
              <a:rPr lang="sk-SK" dirty="0" err="1" smtClean="0"/>
              <a:t>Shen</a:t>
            </a:r>
            <a:r>
              <a:rPr lang="sk-SK" dirty="0" smtClean="0"/>
              <a:t> </a:t>
            </a:r>
            <a:r>
              <a:rPr lang="sk-SK" dirty="0" err="1" smtClean="0"/>
              <a:t>Congwen</a:t>
            </a:r>
            <a:r>
              <a:rPr lang="sk-SK" dirty="0" smtClean="0"/>
              <a:t> </a:t>
            </a:r>
            <a:r>
              <a:rPr lang="zh-CN" altLang="en-US" dirty="0" smtClean="0"/>
              <a:t>沈从文</a:t>
            </a:r>
            <a:endParaRPr lang="sk-SK" dirty="0" smtClean="0"/>
          </a:p>
          <a:p>
            <a:r>
              <a:rPr lang="sk-SK" dirty="0" smtClean="0"/>
              <a:t>Feng </a:t>
            </a:r>
            <a:r>
              <a:rPr lang="sk-SK" dirty="0" err="1" smtClean="0"/>
              <a:t>Zikai</a:t>
            </a:r>
            <a:r>
              <a:rPr lang="zh-CN" altLang="en-US" dirty="0" smtClean="0"/>
              <a:t> 丰子恺</a:t>
            </a:r>
            <a:r>
              <a:rPr lang="sk-SK" altLang="zh-CN" dirty="0" smtClean="0"/>
              <a:t> (1898-1975)</a:t>
            </a:r>
            <a:endParaRPr lang="sk-SK" dirty="0" smtClean="0"/>
          </a:p>
          <a:p>
            <a:r>
              <a:rPr lang="sk-SK" dirty="0" err="1" smtClean="0"/>
              <a:t>Zhang</a:t>
            </a:r>
            <a:r>
              <a:rPr lang="sk-SK" dirty="0" smtClean="0"/>
              <a:t> </a:t>
            </a:r>
            <a:r>
              <a:rPr lang="sk-SK" dirty="0" err="1" smtClean="0"/>
              <a:t>Tianyi</a:t>
            </a:r>
            <a:r>
              <a:rPr lang="sk-SK" dirty="0" smtClean="0"/>
              <a:t> </a:t>
            </a:r>
            <a:r>
              <a:rPr lang="zh-CN" altLang="en-US" dirty="0" smtClean="0"/>
              <a:t>张天翼</a:t>
            </a:r>
            <a:r>
              <a:rPr lang="sk-SK" altLang="zh-CN" dirty="0" smtClean="0"/>
              <a:t> (1906-1985)</a:t>
            </a:r>
            <a:endParaRPr lang="sk-SK" dirty="0" smtClean="0"/>
          </a:p>
          <a:p>
            <a:r>
              <a:rPr lang="sk-SK" dirty="0" err="1" smtClean="0"/>
              <a:t>Yu</a:t>
            </a:r>
            <a:r>
              <a:rPr lang="sk-SK" dirty="0" smtClean="0"/>
              <a:t> </a:t>
            </a:r>
            <a:r>
              <a:rPr lang="sk-SK" dirty="0" err="1" smtClean="0"/>
              <a:t>Pingbo</a:t>
            </a:r>
            <a:r>
              <a:rPr lang="zh-CN" altLang="en-US" dirty="0" smtClean="0"/>
              <a:t> 俞平伯</a:t>
            </a:r>
            <a:r>
              <a:rPr lang="sk-SK" altLang="zh-CN" dirty="0" smtClean="0"/>
              <a:t> (1900-1990)</a:t>
            </a:r>
            <a:endParaRPr lang="cs-CZ" dirty="0"/>
          </a:p>
          <a:p>
            <a:r>
              <a:rPr lang="sk-SK" dirty="0" smtClean="0"/>
              <a:t>Predstavitelia modernizmu, napr. </a:t>
            </a:r>
            <a:r>
              <a:rPr lang="sk-SK" dirty="0" err="1" smtClean="0"/>
              <a:t>Xu</a:t>
            </a:r>
            <a:r>
              <a:rPr lang="sk-SK" dirty="0" smtClean="0"/>
              <a:t> </a:t>
            </a:r>
            <a:r>
              <a:rPr lang="sk-SK" dirty="0" err="1" smtClean="0"/>
              <a:t>Zhimo</a:t>
            </a:r>
            <a:r>
              <a:rPr lang="zh-CN" altLang="en-US" dirty="0" smtClean="0"/>
              <a:t> 徐志摩</a:t>
            </a:r>
            <a:r>
              <a:rPr lang="sk-SK" altLang="zh-CN" dirty="0" smtClean="0"/>
              <a:t> (1897-1931)</a:t>
            </a:r>
            <a:endParaRPr lang="cs-CZ" dirty="0"/>
          </a:p>
        </p:txBody>
      </p:sp>
      <p:pic>
        <p:nvPicPr>
          <p:cNvPr id="10242" name="Picture 2" descr="https://encrypted-tbn0.google.com/images?q=tbn:ANd9GcQCBTbPSnGlF6d4CvGwOzdkb9iiV7SB0dME5ANEaqf77LkngwiU"/>
          <p:cNvPicPr>
            <a:picLocks noChangeAspect="1" noChangeArrowheads="1"/>
          </p:cNvPicPr>
          <p:nvPr/>
        </p:nvPicPr>
        <p:blipFill>
          <a:blip r:embed="rId2" cstate="print"/>
          <a:srcRect/>
          <a:stretch>
            <a:fillRect/>
          </a:stretch>
        </p:blipFill>
        <p:spPr bwMode="auto">
          <a:xfrm>
            <a:off x="7400925" y="4238625"/>
            <a:ext cx="1743075" cy="2619375"/>
          </a:xfrm>
          <a:prstGeom prst="rect">
            <a:avLst/>
          </a:prstGeom>
          <a:noFill/>
        </p:spPr>
      </p:pic>
      <p:sp>
        <p:nvSpPr>
          <p:cNvPr id="10244" name="AutoShape 4" descr="data:image/jpeg;base64,/9j/4AAQSkZJRgABAQAAAQABAAD/2wBDAAkGBwgHBgkIBwgKCgkLDRYPDQwMDRsUFRAWIB0iIiAdHx8kKDQsJCYxJx8fLT0tMTU3Ojo6Iys/RD84QzQ5Ojf/2wBDAQoKCg0MDRoPDxo3JR8lNzc3Nzc3Nzc3Nzc3Nzc3Nzc3Nzc3Nzc3Nzc3Nzc3Nzc3Nzc3Nzc3Nzc3Nzc3Nzc3Nzf/wAARCADxANEDASIAAhEBAxEB/8QAHAAAAgIDAQEAAAAAAAAAAAAABQYAAwIEBwEI/8QARxAAAgEDAgQDBQQHBAgGAwAAAQIDAAQRBSEGEjFBEyJRFGFxgZEHIzKhFUJSscHR0hYk4fAXJTNicoKS8SZDU1RjokWUs//EABQBAQAAAAAAAAAAAAAAAAAAAAD/xAAUEQEAAAAAAAAAAAAAAAAAAAAA/9oADAMBAAIRAxEAPwDjawLJbyZBEkJ3rbFt7Vpy3UP44RutMo063IkHKMv1OK2NM02C1idFA5W60Gpw5qaXMPJIeWQbb01W6ty57Ujajot1b3Rn09vxHp60x8LtqMgJv/L6d6A5dc3sr8qknBOM1y7UbJobiZpCfGdmIC9811S4ka3gZ1TnbB2pMfRbu8uG1OZORQfLHQURae/6GUXLkOVyR6ULmhuZ+WBrkeGDj8PQVvcS3LvEiz80aggHlyKD3slmIOW3mdnwOhP8aB0sYEhsUjVubA3pF1kAajKAe/pinDQBKdLVpPMSvU0oa2OXUZDjrQPfBIHsYwOwwfWjV0AgJ6UI4BXNguMfh+lb+uwzNGeSQL8ulAk8UyxpOCuGOfoaC+N7ZKiSKqfCiuoW0THlLmRsfnQ72FpDzgqh7KBsKBssbYRW0YyG261sOhRWIwQB3oPw/dSzyeE67DbOaP3ZEcDE9cYxQc/1JsXjeUA5zn1rUY5Nb+qgNK78uDmh1Ac0uBvZ+Ytsd+tYaYMa7GT2aq9JeVdsEoexHT31fpygcQIf97t3oOhxRgge4Vmy46du9WxJhRjAAqyRRknHXvmg1VUd9q8dWwT++rmTBwB1715IpK+lAr62gViRv/Chenx+RvQZo5rUOFZug2zQywjHhO3MDtQa2KlXcg/ZP1qUDFHEGA+Oc1eqBdsgE0Hh4isyMiTHzq9NZs2PmkX696AzHCD7xW/CgHRRtQu0vbZjgSqe25xmjdvysoZaCyJQw/DlT6iszACAnLhfd0q2JAE36ZrLnRSE5vNnpQDL3R7a8AWZAVBzjAoXJwpYc2RENumQKZZPJzE7fyrSXUYXkMaEMw2xQCjZrbR+GgAA9K5xxMoXUSObmG5NdSuxnPU7dK5hxSB+lGIHx+tA8fZ8v9xVioII293TNFtctGuVKA4GDQz7PSDaKOXJ5QAabJNPuZX8keAc7ttQc1k0mUT+Gu47se1a8mmTmRYoxlj1NdFm0Rk5mkkCt6BCaGz2ixSf7QBh0yCM0AbT9NSxhA2Lkbn1rYnhWVMMM4rYKtyk45lB/Eu4rDAyMdaBM4jhWKIgEk/UClyMczgepxXSbzTorkMJVzkbHNBk4XhRmbnbbpQYWMCRWyAYJA9K0dMOeI0BB3ajkVr4cIXbmB9N6G2kYPEKk4GXGwoOhLGAoyO3QVaIwSevLUhTmjA6H1qwJsR1x0HSgo5ME+orxkJUnpir4+bmO+CeteyLtj55xQLGvAGLHKNjucdaE6anNFIMYGPSjOvZUHpvQ3SzhGBwVx0NBqcg/bNStj7z1H/TUoE+8FoGUW+QOpO5qiMRlmMhIUA4x1JrOQw+yRhR95zHmOKrt/DDEygkY2FAT0QIXLyTsuGwFz1rqmiujW0ZjbmA7muQi2T2ETcx5+YduldU4VTk02EZbcZ377UB24nWG3eWToozikqw1i41XiB2t2JtYu4P4qcbu39rh8JjgUuaJYQaZeSxQjAwTtQbV9r9svjQMxyg+O+KU+HtWjj1W4lndsF85O/yrya8tY9YvPHjYuM99j86CWs9oLq4Z0IDdBntQdETU7e/YiFwduoPf0pWm4c1DiLiIWWmpztu0jvskS+rH+FbPBkEtxIFhjJ53Kxp33rtug6DFo1l4UaqZpPNPL3dv5DoBQDuFOFLTh6wjiD+03IH3k7DGT6KOw/OjawAsQQM1vw2T8uMjBq72MxjOAdqANc2KuuTvS7rOlo6nmUkAEA5xTo4yB2z60Nv7ZZARQckure90yfntnZT0U9QfcQdjVMep215MxSMQSnrED5c9+X0+FOus6erRvGxwjDc46Hsa5jrFt7LO0sRxnzDB6f5NAXvrlLe3MhPQdM0L07XorzmRhg9s96EarezXFp1I5ThhjpQYIbeaNon5j7qDoDMCpwNu29ArVc8RJvgcwyaK2fM1snN1IwTQ63ib+0EeNxzCg6PCoMa7Y2qzlJO+PT4V7FGFRQVOcdT2q3GM7daCkRBeg3PevJRsSKvZSx36DtWM680f8fWgUOI1Iidh+EelC9HHPbswxn1ozxKjC2fI7ZGaDaE49nlGO2woMuZf2x9alZc7fsj6VKAdw3o0NxYmS5jJPNkZFUjhsy6ryIuIOp+NOdtGkUSoihVHpV6hQxIHzxQJXEmlR6bpyiHcEgenenbhRGGj2+chsD91VXVnBeBFmAIBzuKL2MSxxCOMYC9MCg3kXbp86XraB/01IHHkIIB9KZoem+ai2yBzKAMkY6UCzecP2YE0rpzSMOoFJ+i6PDPrc6yDyK3TGRXTbsFo5MdeXalbQrCWPVbiVxhGbPyoHP7PNEgj1J5gi8lqmRt1Y7D8s10UIrDO1LnA0IS1vHBGGkUdfQf400xqMbbUGxGgABO9SZVKe+sk3WvHx60A+4i5h2270PuFARs4z7qMSDbHrQ2+UqpGQflQLGqRLIGOenXNcm1uGSSXLqo5BjlDZwK7DcAiJl/VPXvXNdWtgpuHz5AebJXGd+goEOQgO8T5KuOU/zob7K6ToCCcEda27iYPcu6ZA5sDPfFb6aRdTzxTow8M7j3igYLSL+6IOU5xQ2H7vXYevUdqZIo/Dt1RvTrQKRFGvW/Kw/F/Gg6LGuIlA9O29XLHyoCWBzuDWEDc0aDl6j51eOUnBU7HFBSUycHY1hIpVB5uh6GtgqMbVhIQEBC5FAp8Ugm1dskn4UG4dPJDISo79s0e4nj5rZipxkUF0LK2z5HxoMPZk9G+tSrcp6t9KlBvxXMfPyFvN6elbfMMe+ud6ZeXN1rBkjJ5CehOwFMet6v7DbAqeZ8YAz3oGNXAO+591FLQk0o8P6ql5aq7uFbmwRTXYS865ByM9RQFU2XmNSRgAR1+B6Vjzfd4B2pT1riV9PvDbGItzDZvSgZmYM2APzrwIq52Az6UmHX70lWWLI7b1db8WFJ447lACXAJJ99A5wahq2mRSSaWsbrbRm8ntXXL3MYwCE9CMk591PWga1a61p1vf2EnPDMoYBuo9xHY1nYRF4hK/htIjPGjhAPJzbD4bCua6i832b8Ty3gjV9A1AtIg3VYHzkpgdfUY7fA0HYVk5QT191UNdweIVLYb0zSJJ9rPCZiCLqE3OwGfCtXcA49cb0Hl+0LhWO6VoZb2SVjkvLbug/jQdKnux4gVDnvVcmJNm7ilrReJdK1aTltNStJG/YWdeY/InNX8RalJYyW8Ua5knflXPbbc0FOu31jYqyyzgHc4z0rmPE2oQXcLpZ82VyGDL29QabNVtbaZmk1XWtPtiR+CSZMgfNqTdfuNIjtjHaapZzty9UlUk0HO5HBcu4OQcDFdF0RSNLtcnOYwwJ94rniWc920jwDxAMkhWGcfDrTvw5qQu7FOdI42TyAAnHKAAKA0+PDJIpdYA6/DnYBh++jzygggYPwoAyn9OxHp5gcUHS4FPIm46Vdv0OfjVduhMSAY3HWrwpBy+5FBVgkjB91R0PJgkZHbFXBQe3zrCQMrebHL6+tAs8TgGzwqnOMkkUu6I393lzuMY6U1cSRR+yMO57UraMG8KQHYHPSgm/7LfWpWPL/AMdSgB8M2xk0+d4ceMTgH02oaulXt3qJtWLNId84z3xRrhaVbaS9DfhD0Ok1WOLXjdI7hQvLlT3/AJUFNhpV5JfSWsErKY23IOxNdI4atZ7S18OeQO/rmkrhzUoEv7meZ9yfJ0G3wp90q7iukEkW6nvQG0LcvUUmcaWntF7bpEOV8jr3pzDqkRYnalyMtqOuiQ7xRbg0C/e89gyRSuu46HrXtppkGo3MTNJ33360I4xZJuJBDIxVAAM9OtNHDmmWttGsy3HUZI+FB2nhly2j2kZ/EcoW9SO/0xV2uaLp+v6fJpmr2wuLYuG5eYqQw6EEbg/zoN9nWox39re28bZa2lVh8GH+FNMPmuHDDvQcw4J4Ng0664n/AEeY0ure/a1t2lXxDHEFDL79w4ye/LQTiL7Ntan1s30muPIsmGJYMWB7gb4xXSNTsdR0PXL3V9Os5L+yv1jN1bQEeLHIg5fEUEgOCoUFQc+XbOaC3nGOiXEhiudSFnKh3juopInU+hUr1oFbXeDrJ+C9Qu7kK1zaQmaO4KgMSu2Ce4PT6Um8RaNxP+jNGl1u5uEtZTHDEk0rNyc42OM7bY291dttrQ8SwQQQwSxaMJkknmnjMZu1U8wjRDhghYKSzAZAwAc5oN9uNs82hRFWCBZ1cNj9YdP40Czp/DFjfaXKuk2GmQkA+C1xCZHfAwedznGTvsMDpSBfaNf2qc108MpDYbljHLn0BwM/KnDhXiG2W29nnuI7Wcnyx3T+GDn0Y+XHzqzV7bT5n8bVNf0u3iTflW5W4f4qkZJJ+OBQIXE2lrpT20SCMLPbR3Wy+ZS2RjPptnHbNC9Pnu1lC2rNkds7Ud4ivv7QaxPcwQeBA/JHbw94okAVVPvwMn3k1rQWj6dciZlyGOcY6CgJaXNqJlKzg/P0rZ//ADcAYDqM96KWt3b3EIZMZx0rQ5M69bkAg5H76DpVrnw484wAOlbajOdulU264hXODgdT1NWgHm67Ggy5M79KqkU8pHUDtVqvy5yMiq5Hzkp6UAHiJVNscjc9M0saMo8OXp3xTRr5D2rfqkDalXSWVIpVIwSKDL/mP0qVh976x/8ATUoAtto8rS3iOQqyHvnesf7KwrgGU+6h513U5HyFGT7+tVSarqbMM4DDptQGDwhGFBEpPvpr0KxXTbVYhIT0zmuetq+qkfjA5TnGKsj1bVCo++Iz796DqGos0tuI4XxzDGc1nptpHZQ45lZ2HmIpH0G04m14tHYyF0j/ABudlH071X4nENreS28wbnhco6Zxg+6gZdf4Zt9UlMh2fGxxQOPhrU7f7qC6YxjYfCqptX1WNQx5lxsDmmLhnUpbu05pzlsZ2oCXBEtxwtctc58XxVCzRk4Djt8xXUeGtVOrWvtjIEZ2ZWUdAQf+1cvd1fJzjA6U0/ZpqnPJf6WwIa3ZJ0PYq+QfoV/Og6PkFd6FX0gaURwR+JMehJ2Hxq7Ubp7S1LxQPcSkhUiU45iTjqeg9T6VhZLDZpm4mVp33kcnbPoPQelBXe6xZaLArX3tJGMySRW0koX3sVBwPjXPPta4l0abSEt3m5nmdSoA3x64+ddLkv7XBJlAA7g0j8W3vD8lukN9JBITJzAKgZgPftsKDnPCl5Z2+pzaTNGs8TqrRs6hgM78pB+NF+JtH02G0kaO1hjbOVKrygfSglxdaJHC62k0QUycx5H3Hx71vR3F5qXDkrXqyKVyqvIuC69jigW+GbBbvUJJzgRwjBX3np+40y3WkwywsGxk9DQ3gu3MemPP/wCvKTn1A2/n9aZOUYG2RjegWrLRTYszByQT3FUEldagO5ywxtTNIoI36+hpdl21uAHYcwP50HS7cEwq+Oi1aBvvkisLML7OhJJ23FWFSG2OR2zQY4wCOlV4yMtVvQ7bVCNvdQAuImWOwIG9IFnMRPIAcZHQ0/8AEUeLViPfXPoUK3bHtnpQb/N7h9alV86erf8ATUoNGDQGYAliMH4Vt/2eXk/F7zTBHGAgz8qtZAUCnbFApy6AoGzVqvo3KPLjIpsmj/WO+K0mQHdfpQdO+yCyij4STyL4jSuXOPft+WKFX2n2zcVays6DLSKy575Re9GvsnkzoMsO33c7D5ECuc/ajxHNonHV9Aic6PFC2M4/UFAva5cFNSv4I0zCkhWN+zD1oXoev+wFom5hkkH0rWm1q4v5SlvbM0rnooyfhtWV3pMmn21vd38QaR5QHjBxyA5xn1NA32d0TGXMhbxNwD2ps+z65S24jZJmVfbYBErZ/wDMVsqPmCRSBOFgurGKE8sU7Ly77kGmMBkZfDYqRuHXYgjuDQdyysqrzbsDVw5QPwjekTQuLFvY0trhuW/RQCWYff8A+8P971FNVhqUNwmCw5x1BoNqeKHBYRKO+wpA4vsLSZfEW3YSKdiqgY6073tyqL5SAexpY1h4JoCBMq4Pnx6e89qDi50+2trmSSaIMWbAUmtu41hr3SbSys5eaWVHjYDPl8+x+la3FtxHFNMkbHBJwx7jNJk12zYWIsiA5AB3z60HVrK5tILaK2gYBIUCj5fz61a+rWn4PEHv3xXJbbUrq3YFJWODnDHIqxb6SW88SRuUM24HQUHTzfQS5Eb5PuoPcPzazAe4YVp6WYmw6Tc3farpSU1eA77kYNB1O0H3adtu9bWQOhG/eh9mwEC4zjG2TWxzf9qC5sD0z8awMnlBIFQH0G3vqmT8Pqc0AriJs2LYz8q57bM/trZ7DFP2v5No/wDnFJ9jbh3kflwRn8qCz7v9ipWHiD3/AJVKA7FkAHoKuZxy4I37Vro7CMb9RUZsjG5oJcsGTAHQUKlJVT6Drmt+UEKMk4quC2e5cxrJGjHcBu491A9fZDKTa3yg+XxQfy/wpC+1Kws9U4xutRNyJIFjSLEXdlGD5v5UVt4buxtpbe2u3Ecp+8SNivNtjG3ahvEVvBb6RJcTQNJHGBlFOMDOD9M0AzSntbRVghQQgdwN2+JqniqNZtJl35io5h8v8msJSlnb28j5nspseFcjqm2yv+e/1qjUJ+eG4tgTzqDn4YoMbaH2hNKuyzc0Vvtk/rZ7002cq3UCudj3A7Glrhsm60y2UY+6yp+p/nRE3P6O1PzAiGUhWxvg9jQFpI0bGRgjfPcH3UQsdaubd0jvLjIz5LhFyxHo47/EUPk7nJ67Vrv+NdwG9O1AycRHWLmw9ps9Qaa3IxmF9tzjt6fWkO+4o1SFZbLzqsbcrrLFhsjbfNbN1f3mjFr+zBMQOLm3BPLIu3mx2IoLxjrFvrWqNPpdtKpuwjsGGSW5QDsPhQLN9eT3U7vPIWYncmtWiF5aQ2S+HNL4lyR5kTpGfQn191D6CVKlSg2bO8ns5VkhfGDnHY0dt9dS71G2aZBEcgE83l/wpbKMBnG1Y0H0JYSq9tEysCCOvw2rcEmd9q5N9n3Ekttdppd3IzW0xxFk58Nv5GunxTc2ORhy/HrQbxcdfWsJGXBOcGqjJtgDcd6rkkxgDGaAZxCwNk+PltStphPhSYYk4NMeuMHgYY7UuafGVhkOfXpQU+J7qle8re6pQbkF6vIo327Vcbob4/fSpFqV8zeGLdQd+1ZfpC8LshAU0DN7WJPL4eWzjGc71dqsL6eLe5uYWmsxGPH8IYeBs/jHqP3Yqjg62leB9QvSRlykIPcd2Hz2pjuZOdQF37UANdRnsJI2upje2Mm8N8gGVB7PjY/8VHJYY7+ylhYq6SIRn1FK1wp0HxiYDJo0xzJEg81ux6sB+yfTt+87osi28RETiS1kAaJ03GPdQKfDTFV1DQLjzm3YyRN6rkZH5g/WhFzbmG9kfmIO4G+1Er1vYOOrW6OVjum5G/5hyn94rLX7Yx3bZ2w3btQUcAvzNdQE8vKecD8q3tTaK7upLTn84P50K4QkWHX7qI9HQkHtt/3qnSJ2utcu5MZBkYrv03NA46PKbixCybvH92xPcgdaqvI5ldXhVSQfNvgt7j7q3tJiK25BA681ZSxlGZsDrQL0twLiCSGRHQSgqQ2252pft4JdCtZLm7iImY4gzuC3rkem5pl1mRF5Y1Xqcnag2pWsd9H49y7nwwFUg9uwoFJuZ2LHJJ3JqKhOPfRg2vh2sjvgoqEDPatWxUPGhZc8r9aDSliaJuVxg1IVLyBQM0b4htSIY5lA5R1FCLFuS6jOM5OKA0mno9qcelBLu2a2k5W3B3Bp5soVZBgZA7Y6ilZl9uvrqGcBJi7eGAMBSD0xQCkZkdXUkMDkEdjXUuENdW7sQWb7xPK4J6H1+dcukRo3KMCCDgg1taTfvp92syE46MB3FB2kXuX2J6VaZQ65B2x1pEtuICACxyT3onDxFC2xJ+FAZ1Y/3Q9sD1pe0xvupcjrmrNR1qF7UjnH4SKFaTfo0Enn2HyNBt+If2TUrV9rH/uB9alAoTahcvMZBIVJOcCstOD32pW8EsxXxpUjLk9ATitNnLBQeijArO3kaG4ilXYo4YH4Gg63bX0cMxsW5IZUGEjO2R7vWitqMqS5xvvVVzbRXW80YZeY8u3TNAHu9R4Zbluo3v8ATebEcynMsQ9GHfA7/wDagZp4o5UdGVSrDBB7ilWKQ8N3nsE5zplxITbS5/2Dnqre7/PrTBZana6hbLPbOGU9d6o1CC3vbWW2nQPHJsfX4/GgT+POZHtJQCDG5+ux/hRnXVSRmuJCFjdQxLYGxGaXuJi0Ngmn3bM00GPCmI2lT+oDAq7iy6a44e0qTIHixpzcowCQmD02oBdmzWHESOp8kmeRvUEbfnVvCzf60nyOrEn3dat1m3SGy4d5ABK6klvXzLitXQ8w61PG/YkEfOg6LpZ5lGMHtirLlvNj061jpC4BTqRvmtfUHIvORcn1UUAjVkUMWGBk7mhgTxbOUNkiMhtu++KOatGslqy7DPegelSc8EqkHnKMv0oKdWiI0nYY2zgd6CaSRgjbPNmmXXgYtJCkYyo60saYmZGAblOxHvoGXUYBdaS2AM8vXrSUh5XU+hzT7prePZSwEnK7ike7iMN1JG3ZjQPmhyCe1Rv1gd8+lJ+sBrTWpmUgMJOcYHrvRzhe6SICLOxOB3rS40hEeoRyKuA6fUg/40FN5Amp2vtVuMSqCXXuaCdDTRwjZx3AZ3XABwSD1oFqiwHUbr2NSIBI3ICc7ZoIl/IkSpt5ehrA30+4D4rWqUFrXErjDSMR6ZrFZXUEKxGfQ1hUoM/Eb9o1KxqUHlZDJIxue1eqFweYkfAV4SAfLQdztyDbRsQQzIrMD1BIGRVGu+0R6LcT2EKzXUah0U77Z329cZ2rLS5/F0y1kI3eGMn48oolBgA+vUUHLdOka7xd2F1Hb3ZPnhxiN/kO+/at2PiZ7e69n1CLwpF/Fk5B94NW69wn4GptcaXL4JkJlUN+FTnddugzQDWP72hW/UQajEpwS3klUeh9aBvv7a212waFmUORzRud+U+tI+rzSQ2UOlXKgTWUjAEdCp3qzh7WJLORYZGJQnyk9vdR/iLTo9ZtEvLXAu0G6nqwoB+ulQnDiqSwWFc526sK0pZDb8WXHOf/ADmBxWrJdm4m02I83PbhYyCO4ardebHE1y5B3mB+RAoOqaeVzzAfiUEfChV1Nyam5Zgozy491EtJJWwgdtsxqd/hS1c3HtGozKQDyykde2aDYu5uZSoHlUnrQzTIUhv8A5SXPMB2Nb94RHkkjlI6Gh2lTLPqcTAEgHIPag94ldQixkbHbel60QRXxjHLumd6YeJlDHKjJVt80AYomoQEZJOx3oDelSmK7MfUOMEGgfFVr4Goc/aRc0Rnl9lu4ZMEAMOnar+MoOe0WZRko2cj0P8AkUAXSZQnhtnBVhjNFuNEElvbzAdOp+NLdnIFOME/CmjWCLrhoOuSU5ScUFWlT/o7hua5UjnYFVyNsnYf591LtrbmaC6m/ViTJz6k0Qvbj/w9awLtmTJ+Q/xrYhhS04buHkwGmAVfUnI/l+VACtIRcXKxEkc2wOO9VzRtFIyOMMpwa2dK5v0lb+Hjm5x1oxxtbRQ3dvLGnI0seX95Bx+6gW6lejeoRigmTUrypQespU71B1ryvR1oOz8POX0awYdPAjxv/uii6ZIYcw99BuFSX0GwGT/sE6fCjaBT19OtBTdQLcWzxkczFTyn0btSNq2kifTykyESg7sBnlNM/EeqS2cS29ioNzOMB36KPX41qTcmjCKK/dplvo/Jcn8Ilx5lI7Dpj13oOUzI9tK8Mqnbt/GmThzVgwEExAIGM461fxFovj21zeRFQ1uocj9pM4yPnSlbSm3nWQb8poCnE0aQayzREHmCv8/8itW/cvqbMwJJK8wHrgVL65OoXnjcpEagDp0Hvqt38fUQVOzSAD91B1qyldtOgBB3iXAJ6UoWU4/SmoK+7CQlTnt2phW4WOyiXJwFAJP8aUPENvr16E6Ejr22FAT1OclOULtkZJFWcORssjtgAdBtWpIJLt8LkLzDOe9MlnbpZ2oZt8DJNAE1YZRzjLDJNLHs7tCtx15WBJHxpv1JyY5RzABu2KAzRMLGRAVAHTbNBs39sZ9PZgOn4RRNv9Z8Nc4Xrb4PxC/zFU2xEunuM7hanBVwrw3dk+/JISuD2O3SgRY2Iem2zLTcN3URHNiJsfLelrUITa6jcQ9OSRht6Zpn4RYTRtAzHlkBRsds7UC4haawKAj7k84B7itzX7oPBZ2sbAhIw749T0/z76HBms55o8klSyfQ4rGztpLy8igj/HK2AfT1P8aBi4S0ZnZdQnB5V/2a46n1rc4xtZLi0tnUjKM2c+mP8KY4IY7eGOCH8EahR26Ch3EMedMlbByCOU+nrQc36GvKykXldlPY4rGg9qV5UoJV1rA1zcxQR/jkcIPiTivIITKTuFVerHoKY+DLRJdVM0YJSBCSx/aOwx8s0HSNHhSK0SKI4SJVUfADFb0kmFKx7tivNJRTEQe4yPfWKwyJMQ3U9MDoKAOkH6QnNxvzRNgKfXvR23sbfV4G0+8ZEjERbndgFQgdcnsDWVtbCORiBgbnH76U/tCsNRvHijsZ1WzEI54+blJck9dtxjFAs6lrMXjGK1n5/DDICm643zg9wTk0pzR8jY6jtRi44bv4bfxojHP3ZIm86/8AKdz8s0NiZXxHLge80FEchTOCRkYO/WrbQg3cZPTnBNVzR+G+Mg+mK8hOJFOM7jagf5Jvu032G9Ld6+dbmYMCGCn8hRYSGRFDHGBQa55X1gADblAoGCxP3hLfh2ow83iR+QHAXpQ2HCIOReuM5rYE4GOYk+4UFN8VKsgU7gH50OvJM2xSNQDiiV2jzsHB5VI2HStF4YxExck5XfFB7w7IJLGRMeUCtDhmY2nEkkOP9ozL1+dE+C7K4u0kjtIHlZUywXBIrQTTrway17aW0j28DAzuNgnrnPwoNPjGEw8QStjZ1Vh9MfwrY4UkK3BAB3wNqIce6XdxX+nM1q6zTgxojgZY5GMD51Vw9oWrx300Y06cSR8pcYHlyMjv3oFjVIzFqd1Gf1ZnH5mmzg/RRAg1K6xzsp8FO6jux9/p8aHpwvq8+uxpcafOgnmYrkA5xue/pXQ5tIvbWzJe0lEcSZJI6ADcmg0YzhsqOtVaigl066TlyTGxXI2yBkfurb0+1lvb23tocAy9GI26Hes7SJrq6SGPzK2QAdh6bmg47OwaRmHfeq6La1o8umavJpZKzXMbBD4WSCx6AAgHO4rC/wBC1LT4TNd2rxxggMcqeUnoDg7ZwevpQDKle4HrUoCd7bmC0QJGwU4y2Ou1N/A9n7Ppnj4JNw3N8hsP40w3P2N8VOQYrjTFwoGDcPjp/wAFMmlfZtrdlZw27S2J8NAvllb+mgr0zl8MKBjbvV1xKolwBjFG7bg/VIj52tce5z/TWrd8Ea1NdGVJbQL0A8Rth/00Ap7rmBRcdOgrRvoxPAvLuQcnNM0XBOqqmGkteb18Rv6ay/sVquCC9oc//I39NBzRLRYbvmK4wwZSOxztiquKOEItdkF/pbxw3sgzLE/lSQjuD2PT3H3V0abgDVZDtJabd/Eb+mvIuA9biACyWRA/+Vv6aD5wnjlgleGdGR4yVZGGCp7g1guBIDvjNd3137I9S1hnnkGnpeZGJFmcBx6N5fTvQV/sL1kgeHPZqc97lsf/AM6BKR2aDnRG5FAy3Ye6h7sX1NXRclVyxxsB610o/YzxQsSol5puF6Ayv/RWI+xvixSwS40oLIAHzMxOxyMfd7b0CxG5ChgAQV6M1Y22XY9TjvmnY/ZJxKQmZ9N2GD98/wDRWzH9lOvJt4un9P8A1m/ooE6PEhC5z5fShEch8ORHB5vEwM10n/RXxEECiewz6+M/9FaP+h/iYzSObnTiGbI+/fb/AOlAmcCaodK1QTA5VXKSD1Unf+fyph+0+9i0u3i0+yXkN/OZ5iO65GR8zj6e+ty1+xviaC9klE+mCNiSAJ37/wDJRTjT7NuI+J7m1lgisrb2ZOQ+PcE82+duVT+dBtcUWEOrQWS8w9ps54rmPO2F5sH5EA/PFUWjhNQ1t/FEP3UR8Xb7v7s+bf060VuOFOJJr6G6jtraMQx+GySXW8ilsnGF+me9YxcJ68s19LNpsEiXaohi9qXICqVOdsb5oOez6rNZ63pbWfEP6SZmkBIWI+F5Rvgeu/X0pu4qv78x6daw3HKl5auZ/u1JbIUdxt+I1J/sz1CaSE2Gj2GnyIxLS+Mu4wRjygmjN7whrd5cWLSWkXJZwmMgXQHiklOhxsMKfQ9KAMl7p1mml/3hFmtwyhBIX8jxnJPKCVAcd9xvihtnrMVnfJeyvBaxMQqbkCJB9OZioxlu+CelNEfBWoRRyMukWzzMSctdY79Pp9PU52Wbr7JuKLya7uWl09GdWW3ia5c+EG2O4U9Bn1oFLU9V06fjpdQmkT2ee2dpvMWHnRyq9euCgxtv6VlxHrNlq3DF1NasEBeJRE0nm5ixZvLj477g47HIo5dfYfxI0EcdvPpgIOWLTuM//StYfYZxaM4utKGRg/3iT+ig5ZUrqX+griv/ANzpP/7D/wBFSg+j69FSpQSoKlSglSpUoJUqVKCVKlSglSpUoJUqVKCVKlSg8qVKlBKlSpQe15UqUEr2pUoJUqVKCVKl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45" name="Picture 5"/>
          <p:cNvPicPr>
            <a:picLocks noChangeAspect="1" noChangeArrowheads="1"/>
          </p:cNvPicPr>
          <p:nvPr/>
        </p:nvPicPr>
        <p:blipFill>
          <a:blip r:embed="rId3" cstate="print"/>
          <a:srcRect/>
          <a:stretch>
            <a:fillRect/>
          </a:stretch>
        </p:blipFill>
        <p:spPr bwMode="auto">
          <a:xfrm>
            <a:off x="5436096" y="3140968"/>
            <a:ext cx="1990725" cy="2295525"/>
          </a:xfrm>
          <a:prstGeom prst="rect">
            <a:avLst/>
          </a:prstGeom>
          <a:noFill/>
          <a:ln w="9525">
            <a:no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7308304" y="2060848"/>
            <a:ext cx="1457325" cy="2009775"/>
          </a:xfrm>
          <a:prstGeom prst="rect">
            <a:avLst/>
          </a:prstGeom>
          <a:noFill/>
          <a:ln w="9525">
            <a:noFill/>
            <a:miter lim="800000"/>
            <a:headEnd/>
            <a:tailEnd/>
          </a:ln>
        </p:spPr>
      </p:pic>
      <p:pic>
        <p:nvPicPr>
          <p:cNvPr id="10248" name="Picture 8" descr="https://encrypted-tbn3.google.com/images?q=tbn:ANd9GcSYbNtwSnuI8Kl9tr0KmgCCz5STSUNeB_Bd4GdyXufIdzXarEc4mA"/>
          <p:cNvPicPr>
            <a:picLocks noChangeAspect="1" noChangeArrowheads="1"/>
          </p:cNvPicPr>
          <p:nvPr/>
        </p:nvPicPr>
        <p:blipFill>
          <a:blip r:embed="rId5" cstate="print"/>
          <a:srcRect/>
          <a:stretch>
            <a:fillRect/>
          </a:stretch>
        </p:blipFill>
        <p:spPr bwMode="auto">
          <a:xfrm>
            <a:off x="5580112" y="620688"/>
            <a:ext cx="1819275" cy="2514600"/>
          </a:xfrm>
          <a:prstGeom prst="rect">
            <a:avLst/>
          </a:prstGeom>
          <a:noFill/>
        </p:spPr>
      </p:pic>
    </p:spTree>
    <p:extLst>
      <p:ext uri="{BB962C8B-B14F-4D97-AF65-F5344CB8AC3E}">
        <p14:creationId xmlns:p14="http://schemas.microsoft.com/office/powerpoint/2010/main" val="1237346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t>Revolučná literatúra</a:t>
            </a:r>
            <a:endParaRPr lang="sk-SK" dirty="0"/>
          </a:p>
        </p:txBody>
      </p:sp>
      <p:sp>
        <p:nvSpPr>
          <p:cNvPr id="5" name="Podnadpis 4"/>
          <p:cNvSpPr>
            <a:spLocks noGrp="1"/>
          </p:cNvSpPr>
          <p:nvPr>
            <p:ph type="subTitle" idx="1"/>
          </p:nvPr>
        </p:nvSpPr>
        <p:spPr/>
        <p:txBody>
          <a:bodyPr/>
          <a:lstStyle/>
          <a:p>
            <a:r>
              <a:rPr lang="sk-SK" dirty="0" smtClean="0"/>
              <a:t>30. roky až 1949 </a:t>
            </a:r>
            <a:endParaRPr lang="sk-SK" dirty="0"/>
          </a:p>
        </p:txBody>
      </p:sp>
    </p:spTree>
    <p:extLst>
      <p:ext uri="{BB962C8B-B14F-4D97-AF65-F5344CB8AC3E}">
        <p14:creationId xmlns:p14="http://schemas.microsoft.com/office/powerpoint/2010/main" val="2993564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t>
            </a:r>
            <a:r>
              <a:rPr lang="sk-SK" b="1" dirty="0" smtClean="0"/>
              <a:t>„Od literárnej revolúcie k revolučnej literatúre“</a:t>
            </a:r>
            <a:endParaRPr lang="cs-CZ" dirty="0"/>
          </a:p>
        </p:txBody>
      </p:sp>
      <p:sp>
        <p:nvSpPr>
          <p:cNvPr id="3" name="Zástupný symbol pro obsah 2"/>
          <p:cNvSpPr>
            <a:spLocks noGrp="1"/>
          </p:cNvSpPr>
          <p:nvPr>
            <p:ph idx="1"/>
          </p:nvPr>
        </p:nvSpPr>
        <p:spPr/>
        <p:txBody>
          <a:bodyPr>
            <a:normAutofit fontScale="92500" lnSpcReduction="20000"/>
          </a:bodyPr>
          <a:lstStyle/>
          <a:p>
            <a:r>
              <a:rPr lang="sk-SK" dirty="0" smtClean="0"/>
              <a:t>Príklon mládeže k ľavicovému mysleniu</a:t>
            </a:r>
          </a:p>
          <a:p>
            <a:pPr lvl="0"/>
            <a:r>
              <a:rPr lang="sk-SK" dirty="0" smtClean="0"/>
              <a:t>Spochybňovanie úlohy a sily literatúry </a:t>
            </a:r>
            <a:endParaRPr lang="cs-CZ" dirty="0" smtClean="0"/>
          </a:p>
          <a:p>
            <a:pPr lvl="0"/>
            <a:r>
              <a:rPr lang="sk-SK" dirty="0" smtClean="0"/>
              <a:t>Spochybňovanie buržoázie ako hybnej sily revolúcie  </a:t>
            </a:r>
            <a:endParaRPr lang="cs-CZ" dirty="0" smtClean="0"/>
          </a:p>
          <a:p>
            <a:pPr lvl="0"/>
            <a:r>
              <a:rPr lang="sk-SK" dirty="0" smtClean="0"/>
              <a:t>Triedne chápanie revolúcie postupne nahradzuje myšlienku kultúrnej revolúcie: propagovanie ľavicovej resp. revolučnej literatúry</a:t>
            </a:r>
            <a:endParaRPr lang="cs-CZ" dirty="0" smtClean="0"/>
          </a:p>
          <a:p>
            <a:pPr lvl="1"/>
            <a:r>
              <a:rPr lang="sk-SK" dirty="0" smtClean="0"/>
              <a:t> zaujíma sa o nižšie vrstvy</a:t>
            </a:r>
            <a:endParaRPr lang="cs-CZ" dirty="0" smtClean="0"/>
          </a:p>
          <a:p>
            <a:pPr lvl="1"/>
            <a:r>
              <a:rPr lang="sk-SK" dirty="0" smtClean="0"/>
              <a:t> kritizuje dôvody útlaku</a:t>
            </a:r>
            <a:endParaRPr lang="cs-CZ" dirty="0" smtClean="0"/>
          </a:p>
          <a:p>
            <a:pPr lvl="1"/>
            <a:r>
              <a:rPr lang="sk-SK" dirty="0" smtClean="0"/>
              <a:t> realistická svojím charakterom</a:t>
            </a:r>
            <a:endParaRPr lang="cs-CZ" dirty="0" smtClean="0"/>
          </a:p>
          <a:p>
            <a:endParaRPr lang="sk-SK" dirty="0" smtClean="0"/>
          </a:p>
          <a:p>
            <a:pPr>
              <a:buNone/>
            </a:pPr>
            <a:endParaRPr lang="cs-CZ" dirty="0"/>
          </a:p>
        </p:txBody>
      </p:sp>
    </p:spTree>
    <p:extLst>
      <p:ext uri="{BB962C8B-B14F-4D97-AF65-F5344CB8AC3E}">
        <p14:creationId xmlns:p14="http://schemas.microsoft.com/office/powerpoint/2010/main" val="20438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t>
            </a:r>
            <a:r>
              <a:rPr lang="sk-SK" b="1" dirty="0" smtClean="0"/>
              <a:t>„Od literárnej revolúcie k revolučnej literatúre“</a:t>
            </a:r>
            <a:endParaRPr lang="cs-CZ" dirty="0"/>
          </a:p>
        </p:txBody>
      </p:sp>
      <p:sp>
        <p:nvSpPr>
          <p:cNvPr id="3" name="Zástupný symbol pro obsah 2"/>
          <p:cNvSpPr>
            <a:spLocks noGrp="1"/>
          </p:cNvSpPr>
          <p:nvPr>
            <p:ph idx="1"/>
          </p:nvPr>
        </p:nvSpPr>
        <p:spPr/>
        <p:txBody>
          <a:bodyPr>
            <a:normAutofit/>
          </a:bodyPr>
          <a:lstStyle/>
          <a:p>
            <a:pPr lvl="0"/>
            <a:r>
              <a:rPr lang="sk-SK" dirty="0" smtClean="0"/>
              <a:t>intelektuáli boli v </a:t>
            </a:r>
            <a:r>
              <a:rPr lang="sk-SK" dirty="0" err="1" smtClean="0"/>
              <a:t>po-májovskom</a:t>
            </a:r>
            <a:r>
              <a:rPr lang="sk-SK" dirty="0" smtClean="0"/>
              <a:t> období polarizovaná: ľavičiari a ich sympatizanti a tzv. “reakcionári”</a:t>
            </a:r>
          </a:p>
          <a:p>
            <a:pPr>
              <a:lnSpc>
                <a:spcPct val="90000"/>
              </a:lnSpc>
            </a:pPr>
            <a:r>
              <a:rPr lang="sk-SK" sz="1600" b="1" dirty="0" smtClean="0">
                <a:ea typeface="SimSun" pitchFamily="2" charset="-122"/>
              </a:rPr>
              <a:t>Spolok Tvorba </a:t>
            </a:r>
            <a:r>
              <a:rPr lang="en-US" sz="1600" dirty="0" smtClean="0">
                <a:ea typeface="SimSun" pitchFamily="2" charset="-122"/>
              </a:rPr>
              <a:t>(</a:t>
            </a:r>
            <a:r>
              <a:rPr lang="zh-CN" altLang="en-US" sz="1600" dirty="0" smtClean="0">
                <a:ea typeface="SimSun" pitchFamily="2" charset="-122"/>
              </a:rPr>
              <a:t>创造社</a:t>
            </a:r>
            <a:r>
              <a:rPr lang="en-US" altLang="ja-JP" sz="1600" dirty="0" smtClean="0">
                <a:ea typeface="SimSun" pitchFamily="2" charset="-122"/>
              </a:rPr>
              <a:t>): </a:t>
            </a:r>
            <a:r>
              <a:rPr lang="sk-SK" altLang="ja-JP" sz="1600" dirty="0" smtClean="0">
                <a:ea typeface="SimSun" pitchFamily="2" charset="-122"/>
              </a:rPr>
              <a:t>po roku </a:t>
            </a:r>
            <a:r>
              <a:rPr lang="en-US" altLang="ja-JP" sz="1600" dirty="0" smtClean="0">
                <a:solidFill>
                  <a:srgbClr val="000000"/>
                </a:solidFill>
                <a:ea typeface="SimSun" pitchFamily="2" charset="-122"/>
              </a:rPr>
              <a:t> 1925</a:t>
            </a:r>
            <a:r>
              <a:rPr lang="sk-SK" altLang="ja-JP" sz="1600" dirty="0" smtClean="0">
                <a:solidFill>
                  <a:srgbClr val="000000"/>
                </a:solidFill>
                <a:ea typeface="SimSun" pitchFamily="2" charset="-122"/>
              </a:rPr>
              <a:t> odklon od radikálneho individualizmu k radikálnemu marxizmu. Hlavní predstavitelia: </a:t>
            </a:r>
            <a:r>
              <a:rPr lang="sk-SK" altLang="ja-JP" sz="1600" dirty="0" err="1" smtClean="0">
                <a:solidFill>
                  <a:srgbClr val="000000"/>
                </a:solidFill>
                <a:ea typeface="SimSun" pitchFamily="2" charset="-122"/>
              </a:rPr>
              <a:t>Guo</a:t>
            </a:r>
            <a:r>
              <a:rPr lang="sk-SK" altLang="ja-JP" sz="1600" dirty="0" smtClean="0">
                <a:solidFill>
                  <a:srgbClr val="000000"/>
                </a:solidFill>
                <a:ea typeface="SimSun" pitchFamily="2" charset="-122"/>
              </a:rPr>
              <a:t> </a:t>
            </a:r>
            <a:r>
              <a:rPr lang="sk-SK" altLang="ja-JP" sz="1600" dirty="0" err="1" smtClean="0">
                <a:solidFill>
                  <a:srgbClr val="000000"/>
                </a:solidFill>
                <a:ea typeface="SimSun" pitchFamily="2" charset="-122"/>
              </a:rPr>
              <a:t>Moruo</a:t>
            </a:r>
            <a:r>
              <a:rPr lang="sk-SK" altLang="ja-JP" sz="1600" dirty="0" smtClean="0">
                <a:solidFill>
                  <a:srgbClr val="000000"/>
                </a:solidFill>
                <a:ea typeface="SimSun" pitchFamily="2" charset="-122"/>
              </a:rPr>
              <a:t>, </a:t>
            </a:r>
            <a:r>
              <a:rPr lang="sk-SK" altLang="ja-JP" sz="1600" dirty="0" err="1" smtClean="0">
                <a:solidFill>
                  <a:srgbClr val="000000"/>
                </a:solidFill>
                <a:ea typeface="SimSun" pitchFamily="2" charset="-122"/>
              </a:rPr>
              <a:t>Cheng</a:t>
            </a:r>
            <a:r>
              <a:rPr lang="sk-SK" altLang="ja-JP" sz="1600" dirty="0" smtClean="0">
                <a:solidFill>
                  <a:srgbClr val="000000"/>
                </a:solidFill>
                <a:ea typeface="SimSun" pitchFamily="2" charset="-122"/>
              </a:rPr>
              <a:t> </a:t>
            </a:r>
            <a:r>
              <a:rPr lang="sk-SK" altLang="ja-JP" sz="1600" dirty="0" err="1" smtClean="0">
                <a:solidFill>
                  <a:srgbClr val="000000"/>
                </a:solidFill>
                <a:ea typeface="SimSun" pitchFamily="2" charset="-122"/>
              </a:rPr>
              <a:t>Fangwu</a:t>
            </a:r>
            <a:endParaRPr lang="en-US" altLang="ja-JP" sz="1600" dirty="0" smtClean="0">
              <a:ea typeface="SimSun" pitchFamily="2" charset="-122"/>
            </a:endParaRPr>
          </a:p>
          <a:p>
            <a:pPr>
              <a:lnSpc>
                <a:spcPct val="90000"/>
              </a:lnSpc>
            </a:pPr>
            <a:r>
              <a:rPr lang="sk-SK" sz="1600" b="1" dirty="0" smtClean="0">
                <a:ea typeface="SimSun" pitchFamily="2" charset="-122"/>
              </a:rPr>
              <a:t>Spolok Slnko</a:t>
            </a:r>
            <a:r>
              <a:rPr lang="en-US" sz="1600" dirty="0" smtClean="0">
                <a:ea typeface="SimSun" pitchFamily="2" charset="-122"/>
              </a:rPr>
              <a:t> (</a:t>
            </a:r>
            <a:r>
              <a:rPr lang="zh-CN" altLang="en-US" sz="1600" dirty="0" smtClean="0">
                <a:ea typeface="SimSun" pitchFamily="2" charset="-122"/>
              </a:rPr>
              <a:t>太阳社</a:t>
            </a:r>
            <a:r>
              <a:rPr lang="en-US" altLang="ja-JP" sz="1600" dirty="0" smtClean="0">
                <a:ea typeface="SimSun" pitchFamily="2" charset="-122"/>
              </a:rPr>
              <a:t>): </a:t>
            </a:r>
            <a:r>
              <a:rPr lang="sk-SK" altLang="ja-JP" sz="1600" dirty="0" smtClean="0">
                <a:ea typeface="SimSun" pitchFamily="2" charset="-122"/>
              </a:rPr>
              <a:t>radikálna marxistická organizácia propagujúca revolučnú literatúru; všetci jej členovia  boli členmi KSČ</a:t>
            </a:r>
            <a:r>
              <a:rPr lang="en-US" altLang="ja-JP" sz="1600" dirty="0" smtClean="0">
                <a:ea typeface="SimSun" pitchFamily="2" charset="-122"/>
              </a:rPr>
              <a:t>; </a:t>
            </a:r>
            <a:r>
              <a:rPr lang="sk-SK" altLang="ja-JP" sz="1600" dirty="0" smtClean="0">
                <a:ea typeface="SimSun" pitchFamily="2" charset="-122"/>
              </a:rPr>
              <a:t>ich útoky boli zamerané proti Spolku Tvorba, ale i proti </a:t>
            </a:r>
            <a:r>
              <a:rPr lang="sk-SK" altLang="ja-JP" sz="1600" dirty="0" err="1" smtClean="0">
                <a:ea typeface="SimSun" pitchFamily="2" charset="-122"/>
              </a:rPr>
              <a:t>Lu</a:t>
            </a:r>
            <a:r>
              <a:rPr lang="sk-SK" altLang="ja-JP" sz="1600" dirty="0" smtClean="0">
                <a:ea typeface="SimSun" pitchFamily="2" charset="-122"/>
              </a:rPr>
              <a:t> </a:t>
            </a:r>
            <a:r>
              <a:rPr lang="sk-SK" altLang="ja-JP" sz="1600" dirty="0" err="1" smtClean="0">
                <a:ea typeface="SimSun" pitchFamily="2" charset="-122"/>
              </a:rPr>
              <a:t>Xunovi</a:t>
            </a:r>
            <a:r>
              <a:rPr lang="sk-SK" altLang="ja-JP" sz="1600" dirty="0" smtClean="0">
                <a:ea typeface="SimSun" pitchFamily="2" charset="-122"/>
              </a:rPr>
              <a:t> a jeho časopisu </a:t>
            </a:r>
            <a:r>
              <a:rPr lang="sk-SK" altLang="ja-JP" sz="1600" i="1" dirty="0" err="1" smtClean="0">
                <a:ea typeface="SimSun" pitchFamily="2" charset="-122"/>
              </a:rPr>
              <a:t>Yusi</a:t>
            </a:r>
            <a:r>
              <a:rPr lang="sk-SK" altLang="ja-JP" sz="1600" i="1" dirty="0" smtClean="0">
                <a:ea typeface="SimSun" pitchFamily="2" charset="-122"/>
              </a:rPr>
              <a:t> </a:t>
            </a:r>
            <a:r>
              <a:rPr lang="sk-SK" altLang="ja-JP" sz="1600" dirty="0" smtClean="0">
                <a:ea typeface="SimSun" pitchFamily="2" charset="-122"/>
              </a:rPr>
              <a:t>(</a:t>
            </a:r>
            <a:r>
              <a:rPr lang="zh-CN" altLang="en-US" sz="1600" dirty="0" smtClean="0">
                <a:ea typeface="SimSun" pitchFamily="2" charset="-122"/>
              </a:rPr>
              <a:t>语丝 </a:t>
            </a:r>
            <a:r>
              <a:rPr lang="sk-SK" altLang="ja-JP" sz="1600" dirty="0" smtClean="0">
                <a:ea typeface="SimSun" pitchFamily="2" charset="-122"/>
              </a:rPr>
              <a:t>), ktorý považovali za prežitok; ako prví propagovali literatúru pracujúcich</a:t>
            </a:r>
            <a:endParaRPr lang="en-US" altLang="ja-JP" sz="1600" dirty="0" smtClean="0">
              <a:ea typeface="SimSun" pitchFamily="2" charset="-122"/>
            </a:endParaRPr>
          </a:p>
          <a:p>
            <a:pPr>
              <a:lnSpc>
                <a:spcPct val="90000"/>
              </a:lnSpc>
            </a:pPr>
            <a:r>
              <a:rPr lang="sk-SK" altLang="zh-CN" sz="1600" b="1" dirty="0" smtClean="0">
                <a:ea typeface="SimSun" pitchFamily="2" charset="-122"/>
              </a:rPr>
              <a:t>Liga čínskych ľavicových spisovateľov</a:t>
            </a:r>
            <a:r>
              <a:rPr lang="sk-SK" altLang="zh-CN" sz="1600" dirty="0" smtClean="0">
                <a:ea typeface="SimSun" pitchFamily="2" charset="-122"/>
              </a:rPr>
              <a:t> </a:t>
            </a:r>
            <a:r>
              <a:rPr lang="zh-CN" altLang="en-US" sz="1600" dirty="0" smtClean="0">
                <a:ea typeface="SimSun" pitchFamily="2" charset="-122"/>
              </a:rPr>
              <a:t>左翼作家联盟</a:t>
            </a:r>
            <a:r>
              <a:rPr lang="en-US" altLang="ja-JP" sz="1600" dirty="0" smtClean="0">
                <a:ea typeface="SimSun" pitchFamily="2" charset="-122"/>
              </a:rPr>
              <a:t>(1930-36): </a:t>
            </a:r>
            <a:r>
              <a:rPr lang="sk-SK" altLang="ja-JP" sz="1600" dirty="0" smtClean="0">
                <a:ea typeface="SimSun" pitchFamily="2" charset="-122"/>
              </a:rPr>
              <a:t>propagovala literatúru z marxistickej perspektívy; literatúra mala hovoriť v prospech proletariátu; organizovala tri </a:t>
            </a:r>
            <a:r>
              <a:rPr lang="sk-SK" altLang="ja-JP" sz="1600" dirty="0" err="1" smtClean="0">
                <a:ea typeface="SimSun" pitchFamily="2" charset="-122"/>
              </a:rPr>
              <a:t>výzkumné</a:t>
            </a:r>
            <a:r>
              <a:rPr lang="sk-SK" altLang="ja-JP" sz="1600" dirty="0" smtClean="0">
                <a:ea typeface="SimSun" pitchFamily="2" charset="-122"/>
              </a:rPr>
              <a:t> skupiny: Výskumný spolok marxistických literárnych a umeleckých teórií</a:t>
            </a:r>
            <a:r>
              <a:rPr lang="en-US" altLang="ja-JP" sz="1600" dirty="0" smtClean="0">
                <a:ea typeface="SimSun" pitchFamily="2" charset="-122"/>
              </a:rPr>
              <a:t>;</a:t>
            </a:r>
            <a:r>
              <a:rPr lang="sk-SK" altLang="ja-JP" sz="1600" dirty="0" smtClean="0">
                <a:ea typeface="SimSun" pitchFamily="2" charset="-122"/>
              </a:rPr>
              <a:t> medzinárodnej kultúry; </a:t>
            </a:r>
            <a:r>
              <a:rPr lang="en-US" altLang="ja-JP" sz="1600" dirty="0" smtClean="0">
                <a:ea typeface="SimSun" pitchFamily="2" charset="-122"/>
              </a:rPr>
              <a:t> </a:t>
            </a:r>
            <a:r>
              <a:rPr lang="sk-SK" altLang="ja-JP" sz="1600" dirty="0" smtClean="0">
                <a:ea typeface="SimSun" pitchFamily="2" charset="-122"/>
              </a:rPr>
              <a:t>popularizáciu literatúry a umenia</a:t>
            </a:r>
            <a:endParaRPr lang="en-US" sz="1600" dirty="0" smtClean="0">
              <a:ea typeface="SimSun" pitchFamily="2" charset="-122"/>
            </a:endParaRPr>
          </a:p>
          <a:p>
            <a:pPr lvl="1"/>
            <a:endParaRPr lang="cs-CZ" dirty="0" smtClean="0"/>
          </a:p>
          <a:p>
            <a:pPr>
              <a:buNone/>
            </a:pPr>
            <a:endParaRPr lang="cs-CZ" dirty="0"/>
          </a:p>
        </p:txBody>
      </p:sp>
    </p:spTree>
    <p:extLst>
      <p:ext uri="{BB962C8B-B14F-4D97-AF65-F5344CB8AC3E}">
        <p14:creationId xmlns:p14="http://schemas.microsoft.com/office/powerpoint/2010/main" val="228334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r>
              <a:rPr lang="sk-SK" b="1" dirty="0" smtClean="0"/>
              <a:t>Debaty o charaktere literatúry 20.-30. rokoch</a:t>
            </a:r>
            <a:endParaRPr lang="cs-CZ" b="1" dirty="0"/>
          </a:p>
        </p:txBody>
      </p:sp>
      <p:sp>
        <p:nvSpPr>
          <p:cNvPr id="3" name="Zástupný symbol pro obsah 2"/>
          <p:cNvSpPr>
            <a:spLocks noGrp="1"/>
          </p:cNvSpPr>
          <p:nvPr>
            <p:ph idx="1"/>
          </p:nvPr>
        </p:nvSpPr>
        <p:spPr>
          <a:xfrm>
            <a:off x="457200" y="1628800"/>
            <a:ext cx="8229600" cy="4824536"/>
          </a:xfrm>
        </p:spPr>
        <p:txBody>
          <a:bodyPr>
            <a:normAutofit fontScale="92500" lnSpcReduction="10000"/>
          </a:bodyPr>
          <a:lstStyle/>
          <a:p>
            <a:r>
              <a:rPr lang="sk-SK" dirty="0" smtClean="0"/>
              <a:t>O charaktere revolučnej literatúry a úlohe spisovateľa pochádzajúceho z triedy buržoázie?</a:t>
            </a:r>
          </a:p>
          <a:p>
            <a:r>
              <a:rPr lang="sk-SK" dirty="0" smtClean="0"/>
              <a:t>Kto je čitateľom takejto literatúry?</a:t>
            </a:r>
          </a:p>
          <a:p>
            <a:r>
              <a:rPr lang="sk-SK" dirty="0" smtClean="0"/>
              <a:t>Aké prostriedky by sa mali užívať pri písaní takejto literatúry (jazyk, literárne formy a pod.)?</a:t>
            </a:r>
          </a:p>
          <a:p>
            <a:r>
              <a:rPr lang="sk-SK" dirty="0" smtClean="0"/>
              <a:t>Kde je pozícia buržoázneho spisovateľa vo vzťahu k triedam a k politike?</a:t>
            </a:r>
          </a:p>
          <a:p>
            <a:r>
              <a:rPr lang="sk-SK" dirty="0" smtClean="0"/>
              <a:t>Aká je úloha literatúry v období imperialistickej agresie?</a:t>
            </a:r>
          </a:p>
          <a:p>
            <a:r>
              <a:rPr lang="sk-SK" dirty="0" smtClean="0"/>
              <a:t>Ako spopularizovať literatúru pre masy?</a:t>
            </a:r>
          </a:p>
          <a:p>
            <a:endParaRPr lang="cs-CZ" dirty="0"/>
          </a:p>
        </p:txBody>
      </p:sp>
    </p:spTree>
    <p:extLst>
      <p:ext uri="{BB962C8B-B14F-4D97-AF65-F5344CB8AC3E}">
        <p14:creationId xmlns:p14="http://schemas.microsoft.com/office/powerpoint/2010/main" val="277540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266928" cy="1143000"/>
          </a:xfrm>
        </p:spPr>
        <p:txBody>
          <a:bodyPr>
            <a:normAutofit fontScale="90000"/>
          </a:bodyPr>
          <a:lstStyle/>
          <a:p>
            <a:pPr algn="l"/>
            <a:r>
              <a:rPr lang="sk-SK" b="1" dirty="0" smtClean="0"/>
              <a:t>Čínska literatúra v období vojny</a:t>
            </a:r>
            <a:endParaRPr lang="cs-CZ" b="1" dirty="0"/>
          </a:p>
        </p:txBody>
      </p:sp>
      <p:sp>
        <p:nvSpPr>
          <p:cNvPr id="3" name="Zástupný symbol pro obsah 2"/>
          <p:cNvSpPr>
            <a:spLocks noGrp="1"/>
          </p:cNvSpPr>
          <p:nvPr>
            <p:ph idx="1"/>
          </p:nvPr>
        </p:nvSpPr>
        <p:spPr>
          <a:xfrm>
            <a:off x="457200" y="1600200"/>
            <a:ext cx="5194920" cy="4525963"/>
          </a:xfrm>
        </p:spPr>
        <p:txBody>
          <a:bodyPr>
            <a:normAutofit fontScale="92500" lnSpcReduction="10000"/>
          </a:bodyPr>
          <a:lstStyle/>
          <a:p>
            <a:r>
              <a:rPr lang="sk-SK" dirty="0" smtClean="0"/>
              <a:t>Rozpad Ligy čínskych ľavicových spisovateľov a vznik Celočínskej asociácie literárneho odporu (</a:t>
            </a:r>
            <a:r>
              <a:rPr lang="zh-CN" altLang="en-US" dirty="0" smtClean="0"/>
              <a:t>中华全国文艺界抗敌协会</a:t>
            </a:r>
            <a:r>
              <a:rPr lang="sk-SK" altLang="zh-CN" dirty="0" smtClean="0"/>
              <a:t>)</a:t>
            </a:r>
          </a:p>
          <a:p>
            <a:r>
              <a:rPr lang="sk-SK" altLang="zh-CN" dirty="0" smtClean="0"/>
              <a:t>Literatúra odporu</a:t>
            </a:r>
          </a:p>
          <a:p>
            <a:pPr lvl="1"/>
            <a:r>
              <a:rPr lang="sk-SK" altLang="zh-CN" dirty="0" smtClean="0"/>
              <a:t>„literatúra na vidiek, literatúra do armády“</a:t>
            </a:r>
          </a:p>
          <a:p>
            <a:pPr lvl="1"/>
            <a:r>
              <a:rPr lang="sk-SK" altLang="zh-CN" dirty="0" smtClean="0"/>
              <a:t>Použitie ľudových foriem a „národné formy“</a:t>
            </a:r>
          </a:p>
          <a:p>
            <a:pPr>
              <a:buNone/>
            </a:pPr>
            <a:endParaRPr lang="cs-CZ" dirty="0"/>
          </a:p>
        </p:txBody>
      </p:sp>
      <p:pic>
        <p:nvPicPr>
          <p:cNvPr id="6146" name="Picture 2"/>
          <p:cNvPicPr>
            <a:picLocks noChangeAspect="1" noChangeArrowheads="1"/>
          </p:cNvPicPr>
          <p:nvPr/>
        </p:nvPicPr>
        <p:blipFill>
          <a:blip r:embed="rId2" cstate="print"/>
          <a:srcRect/>
          <a:stretch>
            <a:fillRect/>
          </a:stretch>
        </p:blipFill>
        <p:spPr bwMode="auto">
          <a:xfrm>
            <a:off x="5940152" y="0"/>
            <a:ext cx="1993582" cy="2800350"/>
          </a:xfrm>
          <a:prstGeom prst="rect">
            <a:avLst/>
          </a:prstGeom>
          <a:noFill/>
          <a:ln w="9525">
            <a:noFill/>
            <a:miter lim="800000"/>
            <a:headEnd/>
            <a:tailEnd/>
          </a:ln>
        </p:spPr>
      </p:pic>
      <p:sp>
        <p:nvSpPr>
          <p:cNvPr id="7" name="TextovéPole 6"/>
          <p:cNvSpPr txBox="1"/>
          <p:nvPr/>
        </p:nvSpPr>
        <p:spPr>
          <a:xfrm>
            <a:off x="7956376" y="764704"/>
            <a:ext cx="1187624" cy="1200329"/>
          </a:xfrm>
          <a:prstGeom prst="rect">
            <a:avLst/>
          </a:prstGeom>
          <a:noFill/>
        </p:spPr>
        <p:txBody>
          <a:bodyPr wrap="square" rtlCol="0">
            <a:spAutoFit/>
          </a:bodyPr>
          <a:lstStyle/>
          <a:p>
            <a:r>
              <a:rPr lang="sk-SK" dirty="0" err="1" smtClean="0"/>
              <a:t>Zhou</a:t>
            </a:r>
            <a:r>
              <a:rPr lang="sk-SK" dirty="0" smtClean="0"/>
              <a:t> </a:t>
            </a:r>
            <a:r>
              <a:rPr lang="sk-SK" dirty="0" err="1" smtClean="0"/>
              <a:t>Yang</a:t>
            </a:r>
            <a:r>
              <a:rPr lang="sk-SK" dirty="0" smtClean="0"/>
              <a:t> </a:t>
            </a:r>
            <a:r>
              <a:rPr lang="zh-CN" altLang="en-US" dirty="0" smtClean="0"/>
              <a:t>周扬</a:t>
            </a:r>
            <a:r>
              <a:rPr lang="sk-SK" altLang="zh-CN" dirty="0" smtClean="0"/>
              <a:t> (1908-1989), </a:t>
            </a:r>
            <a:endParaRPr lang="cs-CZ" dirty="0"/>
          </a:p>
        </p:txBody>
      </p:sp>
      <p:pic>
        <p:nvPicPr>
          <p:cNvPr id="6148" name="Picture 4"/>
          <p:cNvPicPr>
            <a:picLocks noChangeAspect="1" noChangeArrowheads="1"/>
          </p:cNvPicPr>
          <p:nvPr/>
        </p:nvPicPr>
        <p:blipFill>
          <a:blip r:embed="rId3" cstate="print"/>
          <a:srcRect/>
          <a:stretch>
            <a:fillRect/>
          </a:stretch>
        </p:blipFill>
        <p:spPr bwMode="auto">
          <a:xfrm>
            <a:off x="5940152" y="3284984"/>
            <a:ext cx="2095500" cy="2952750"/>
          </a:xfrm>
          <a:prstGeom prst="rect">
            <a:avLst/>
          </a:prstGeom>
          <a:noFill/>
          <a:ln w="9525">
            <a:noFill/>
            <a:miter lim="800000"/>
            <a:headEnd/>
            <a:tailEnd/>
          </a:ln>
        </p:spPr>
      </p:pic>
      <p:sp>
        <p:nvSpPr>
          <p:cNvPr id="10" name="TextovéPole 9"/>
          <p:cNvSpPr txBox="1"/>
          <p:nvPr/>
        </p:nvSpPr>
        <p:spPr>
          <a:xfrm>
            <a:off x="8172400" y="3933056"/>
            <a:ext cx="971600" cy="1200329"/>
          </a:xfrm>
          <a:prstGeom prst="rect">
            <a:avLst/>
          </a:prstGeom>
          <a:noFill/>
        </p:spPr>
        <p:txBody>
          <a:bodyPr wrap="square" rtlCol="0">
            <a:spAutoFit/>
          </a:bodyPr>
          <a:lstStyle/>
          <a:p>
            <a:r>
              <a:rPr lang="sk-SK" dirty="0" smtClean="0"/>
              <a:t>Hu Feng </a:t>
            </a:r>
            <a:r>
              <a:rPr lang="zh-CN" altLang="en-US" dirty="0" smtClean="0"/>
              <a:t>胡风</a:t>
            </a:r>
            <a:r>
              <a:rPr lang="en-US" altLang="zh-CN" dirty="0" smtClean="0"/>
              <a:t> (1902–1985)</a:t>
            </a:r>
            <a:endParaRPr lang="cs-CZ" dirty="0"/>
          </a:p>
        </p:txBody>
      </p:sp>
    </p:spTree>
    <p:extLst>
      <p:ext uri="{BB962C8B-B14F-4D97-AF65-F5344CB8AC3E}">
        <p14:creationId xmlns:p14="http://schemas.microsoft.com/office/powerpoint/2010/main" val="1056849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Čínska literatúra v období vojny</a:t>
            </a:r>
            <a:endParaRPr lang="cs-CZ" b="1" dirty="0"/>
          </a:p>
        </p:txBody>
      </p:sp>
      <p:sp>
        <p:nvSpPr>
          <p:cNvPr id="3" name="Zástupný symbol pro obsah 2"/>
          <p:cNvSpPr>
            <a:spLocks noGrp="1"/>
          </p:cNvSpPr>
          <p:nvPr>
            <p:ph idx="1"/>
          </p:nvPr>
        </p:nvSpPr>
        <p:spPr>
          <a:xfrm>
            <a:off x="457200" y="1600200"/>
            <a:ext cx="5626968" cy="4525963"/>
          </a:xfrm>
        </p:spPr>
        <p:txBody>
          <a:bodyPr/>
          <a:lstStyle/>
          <a:p>
            <a:r>
              <a:rPr lang="sk-SK" dirty="0" smtClean="0"/>
              <a:t>Cenzúra a autocenzúra</a:t>
            </a:r>
          </a:p>
          <a:p>
            <a:r>
              <a:rPr lang="sk-SK" dirty="0" smtClean="0"/>
              <a:t>Literatúra v Japoncami obsadenom území</a:t>
            </a:r>
          </a:p>
          <a:p>
            <a:r>
              <a:rPr lang="sk-SK" dirty="0" smtClean="0"/>
              <a:t>Literatúra „Tretích“: </a:t>
            </a:r>
            <a:r>
              <a:rPr lang="sk-SK" dirty="0" err="1" smtClean="0"/>
              <a:t>Zhang</a:t>
            </a:r>
            <a:r>
              <a:rPr lang="sk-SK" dirty="0" smtClean="0"/>
              <a:t> </a:t>
            </a:r>
            <a:r>
              <a:rPr lang="sk-SK" dirty="0" err="1" smtClean="0"/>
              <a:t>Ailing</a:t>
            </a:r>
            <a:r>
              <a:rPr lang="sk-SK" dirty="0" smtClean="0"/>
              <a:t>, </a:t>
            </a:r>
            <a:r>
              <a:rPr lang="sk-SK" dirty="0" err="1" smtClean="0"/>
              <a:t>Qian</a:t>
            </a:r>
            <a:r>
              <a:rPr lang="sk-SK" dirty="0" smtClean="0"/>
              <a:t> </a:t>
            </a:r>
            <a:r>
              <a:rPr lang="sk-SK" dirty="0" err="1" smtClean="0"/>
              <a:t>Zhongshu</a:t>
            </a:r>
            <a:r>
              <a:rPr lang="sk-SK" dirty="0" smtClean="0"/>
              <a:t>, </a:t>
            </a:r>
            <a:r>
              <a:rPr lang="sk-SK" dirty="0" err="1" smtClean="0"/>
              <a:t>Shen</a:t>
            </a:r>
            <a:r>
              <a:rPr lang="sk-SK" dirty="0" smtClean="0"/>
              <a:t> </a:t>
            </a:r>
            <a:r>
              <a:rPr lang="sk-SK" dirty="0" err="1" smtClean="0"/>
              <a:t>Congwen</a:t>
            </a:r>
            <a:endParaRPr lang="sk-SK" dirty="0" smtClean="0"/>
          </a:p>
          <a:p>
            <a:r>
              <a:rPr lang="sk-SK" dirty="0" smtClean="0"/>
              <a:t>Kritika v </a:t>
            </a:r>
            <a:r>
              <a:rPr lang="sk-SK" dirty="0" err="1" smtClean="0"/>
              <a:t>Yan</a:t>
            </a:r>
            <a:r>
              <a:rPr lang="en-US" dirty="0" smtClean="0"/>
              <a:t>’</a:t>
            </a:r>
            <a:r>
              <a:rPr lang="en-US" dirty="0" err="1" smtClean="0"/>
              <a:t>ane</a:t>
            </a:r>
            <a:endParaRPr lang="cs-CZ" dirty="0"/>
          </a:p>
        </p:txBody>
      </p:sp>
      <p:pic>
        <p:nvPicPr>
          <p:cNvPr id="7170" name="Picture 2"/>
          <p:cNvPicPr>
            <a:picLocks noChangeAspect="1" noChangeArrowheads="1"/>
          </p:cNvPicPr>
          <p:nvPr/>
        </p:nvPicPr>
        <p:blipFill>
          <a:blip r:embed="rId2" cstate="print"/>
          <a:srcRect/>
          <a:stretch>
            <a:fillRect/>
          </a:stretch>
        </p:blipFill>
        <p:spPr bwMode="auto">
          <a:xfrm>
            <a:off x="6588224" y="1340768"/>
            <a:ext cx="1905000" cy="2400300"/>
          </a:xfrm>
          <a:prstGeom prst="rect">
            <a:avLst/>
          </a:prstGeom>
          <a:noFill/>
          <a:ln w="9525">
            <a:noFill/>
            <a:miter lim="800000"/>
            <a:headEnd/>
            <a:tailEnd/>
          </a:ln>
        </p:spPr>
      </p:pic>
      <p:sp>
        <p:nvSpPr>
          <p:cNvPr id="6" name="TextovéPole 5"/>
          <p:cNvSpPr txBox="1"/>
          <p:nvPr/>
        </p:nvSpPr>
        <p:spPr>
          <a:xfrm>
            <a:off x="6660232" y="4005064"/>
            <a:ext cx="2304256" cy="646331"/>
          </a:xfrm>
          <a:prstGeom prst="rect">
            <a:avLst/>
          </a:prstGeom>
          <a:noFill/>
        </p:spPr>
        <p:txBody>
          <a:bodyPr wrap="square" rtlCol="0">
            <a:spAutoFit/>
          </a:bodyPr>
          <a:lstStyle/>
          <a:p>
            <a:r>
              <a:rPr lang="cs-CZ" dirty="0" err="1" smtClean="0"/>
              <a:t>Zhāng</a:t>
            </a:r>
            <a:r>
              <a:rPr lang="cs-CZ" dirty="0" smtClean="0"/>
              <a:t> </a:t>
            </a:r>
            <a:r>
              <a:rPr lang="cs-CZ" dirty="0" err="1" smtClean="0"/>
              <a:t>Ailíng</a:t>
            </a:r>
            <a:r>
              <a:rPr lang="sk-SK" dirty="0" smtClean="0"/>
              <a:t> </a:t>
            </a:r>
            <a:r>
              <a:rPr lang="zh-CN" altLang="en-US" dirty="0" smtClean="0"/>
              <a:t>张爱玲</a:t>
            </a:r>
            <a:r>
              <a:rPr lang="sk-SK" altLang="zh-CN" dirty="0" smtClean="0"/>
              <a:t> (1920-1995)</a:t>
            </a:r>
            <a:endParaRPr lang="cs-CZ" dirty="0"/>
          </a:p>
        </p:txBody>
      </p:sp>
    </p:spTree>
    <p:extLst>
      <p:ext uri="{BB962C8B-B14F-4D97-AF65-F5344CB8AC3E}">
        <p14:creationId xmlns:p14="http://schemas.microsoft.com/office/powerpoint/2010/main" val="260532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Lín </a:t>
            </a:r>
            <a:r>
              <a:rPr lang="cs-CZ" dirty="0" err="1" smtClean="0"/>
              <a:t>Shū</a:t>
            </a:r>
            <a:r>
              <a:rPr lang="cs-CZ" dirty="0" smtClean="0"/>
              <a:t> </a:t>
            </a:r>
            <a:r>
              <a:rPr lang="zh-CN" altLang="en-US" dirty="0" smtClean="0"/>
              <a:t>林纾</a:t>
            </a:r>
            <a:r>
              <a:rPr lang="sk-SK" altLang="zh-CN" dirty="0" smtClean="0"/>
              <a:t> (1852-1924)</a:t>
            </a:r>
            <a:endParaRPr lang="cs-CZ" dirty="0"/>
          </a:p>
        </p:txBody>
      </p:sp>
      <p:sp>
        <p:nvSpPr>
          <p:cNvPr id="3" name="Zástupný symbol pro obsah 2"/>
          <p:cNvSpPr>
            <a:spLocks noGrp="1"/>
          </p:cNvSpPr>
          <p:nvPr>
            <p:ph sz="half" idx="1"/>
          </p:nvPr>
        </p:nvSpPr>
        <p:spPr>
          <a:xfrm>
            <a:off x="457200" y="1600200"/>
            <a:ext cx="6059016" cy="4525963"/>
          </a:xfrm>
        </p:spPr>
        <p:txBody>
          <a:bodyPr>
            <a:normAutofit fontScale="92500" lnSpcReduction="10000"/>
          </a:bodyPr>
          <a:lstStyle/>
          <a:p>
            <a:r>
              <a:rPr lang="sk-SK" dirty="0" smtClean="0"/>
              <a:t>Tradičný vzdelanec, ktorý neovládal žiaden cudzí jazyk</a:t>
            </a:r>
          </a:p>
          <a:p>
            <a:r>
              <a:rPr lang="sk-SK" dirty="0" smtClean="0"/>
              <a:t>Jeho tvorba spočívala v parafráze západnej literatúry, kde doplňoval a upravoval dej, transliteráciu a pod.</a:t>
            </a:r>
          </a:p>
          <a:p>
            <a:r>
              <a:rPr lang="sk-SK" dirty="0" smtClean="0"/>
              <a:t>Parafrázoval okolo 180 titulov; prvý z nich bola </a:t>
            </a:r>
            <a:r>
              <a:rPr lang="sk-SK" i="1" dirty="0" smtClean="0"/>
              <a:t>Dáma s kaméliami, </a:t>
            </a:r>
            <a:r>
              <a:rPr lang="sk-SK" dirty="0" smtClean="0"/>
              <a:t>ktorá predstavovala dobový bestseller</a:t>
            </a:r>
          </a:p>
          <a:p>
            <a:r>
              <a:rPr lang="sk-SK" dirty="0" smtClean="0"/>
              <a:t>Jeho parafráze mali obrovský dosah a formovali novú generáciu vzdelancov</a:t>
            </a:r>
          </a:p>
          <a:p>
            <a:r>
              <a:rPr lang="sk-SK" dirty="0" smtClean="0"/>
              <a:t>Preklad do archaizujúceho </a:t>
            </a:r>
            <a:r>
              <a:rPr lang="sk-SK" i="1" dirty="0" err="1" smtClean="0"/>
              <a:t>wényánu</a:t>
            </a:r>
            <a:r>
              <a:rPr lang="sk-SK" dirty="0" smtClean="0"/>
              <a:t> </a:t>
            </a:r>
            <a:endParaRPr lang="cs-CZ"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6732240" y="1628800"/>
            <a:ext cx="2095500" cy="2847975"/>
          </a:xfrm>
          <a:prstGeom prst="rect">
            <a:avLst/>
          </a:prstGeom>
          <a:noFill/>
          <a:ln w="9525">
            <a:noFill/>
            <a:miter lim="800000"/>
            <a:headEnd/>
            <a:tailEnd/>
          </a:ln>
        </p:spPr>
      </p:pic>
    </p:spTree>
    <p:extLst>
      <p:ext uri="{BB962C8B-B14F-4D97-AF65-F5344CB8AC3E}">
        <p14:creationId xmlns:p14="http://schemas.microsoft.com/office/powerpoint/2010/main" val="64236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err="1" smtClean="0"/>
              <a:t>Yan</a:t>
            </a:r>
            <a:r>
              <a:rPr lang="en-US" b="1" dirty="0" smtClean="0"/>
              <a:t>’</a:t>
            </a:r>
            <a:r>
              <a:rPr lang="sk-SK" b="1" dirty="0" err="1" smtClean="0"/>
              <a:t>anské</a:t>
            </a:r>
            <a:r>
              <a:rPr lang="sk-SK" b="1" dirty="0" smtClean="0"/>
              <a:t> rozhovory o literatúre a umení</a:t>
            </a:r>
            <a:r>
              <a:rPr lang="sk-SK" dirty="0" smtClean="0"/>
              <a:t/>
            </a:r>
            <a:br>
              <a:rPr lang="sk-SK" dirty="0" smtClean="0"/>
            </a:br>
            <a:r>
              <a:rPr lang="en-US" altLang="zh-CN" dirty="0" smtClean="0"/>
              <a:t>《</a:t>
            </a:r>
            <a:r>
              <a:rPr lang="zh-CN" altLang="en-US" dirty="0" smtClean="0"/>
              <a:t>在延安文艺座谈会上的讲话</a:t>
            </a:r>
            <a:r>
              <a:rPr lang="en-US" altLang="zh-CN" dirty="0" smtClean="0"/>
              <a:t>》</a:t>
            </a:r>
            <a:r>
              <a:rPr lang="sk-SK" dirty="0" smtClean="0"/>
              <a:t> </a:t>
            </a:r>
            <a:endParaRPr lang="cs-CZ" dirty="0"/>
          </a:p>
        </p:txBody>
      </p:sp>
      <p:sp>
        <p:nvSpPr>
          <p:cNvPr id="3" name="Zástupný symbol pro obsah 2"/>
          <p:cNvSpPr>
            <a:spLocks noGrp="1"/>
          </p:cNvSpPr>
          <p:nvPr>
            <p:ph idx="1"/>
          </p:nvPr>
        </p:nvSpPr>
        <p:spPr>
          <a:xfrm>
            <a:off x="457200" y="3789040"/>
            <a:ext cx="8229600" cy="2337123"/>
          </a:xfrm>
        </p:spPr>
        <p:txBody>
          <a:bodyPr/>
          <a:lstStyle/>
          <a:p>
            <a:r>
              <a:rPr lang="sk-SK" dirty="0" smtClean="0"/>
              <a:t>Konferencia konaná v roku 1942</a:t>
            </a:r>
          </a:p>
          <a:p>
            <a:r>
              <a:rPr lang="sk-SK" dirty="0" err="1" smtClean="0"/>
              <a:t>Mao</a:t>
            </a:r>
            <a:r>
              <a:rPr lang="sk-SK" dirty="0" smtClean="0"/>
              <a:t> </a:t>
            </a:r>
            <a:r>
              <a:rPr lang="sk-SK" dirty="0" err="1" smtClean="0"/>
              <a:t>Zedong</a:t>
            </a:r>
            <a:r>
              <a:rPr lang="sk-SK" dirty="0" smtClean="0"/>
              <a:t> v dvoch prednáškach predstavil úlohu a podobu literatúry</a:t>
            </a:r>
          </a:p>
          <a:p>
            <a:r>
              <a:rPr lang="sk-SK" dirty="0" smtClean="0"/>
              <a:t>Po roku 1949 sa táto predstava stala normou</a:t>
            </a:r>
            <a:endParaRPr lang="cs-CZ" dirty="0"/>
          </a:p>
        </p:txBody>
      </p:sp>
      <p:pic>
        <p:nvPicPr>
          <p:cNvPr id="5122" name="Picture 2"/>
          <p:cNvPicPr>
            <a:picLocks noChangeAspect="1" noChangeArrowheads="1"/>
          </p:cNvPicPr>
          <p:nvPr/>
        </p:nvPicPr>
        <p:blipFill>
          <a:blip r:embed="rId2" cstate="print"/>
          <a:srcRect/>
          <a:stretch>
            <a:fillRect/>
          </a:stretch>
        </p:blipFill>
        <p:spPr bwMode="auto">
          <a:xfrm>
            <a:off x="1691680" y="1700808"/>
            <a:ext cx="5715000" cy="1857375"/>
          </a:xfrm>
          <a:prstGeom prst="rect">
            <a:avLst/>
          </a:prstGeom>
          <a:noFill/>
          <a:ln w="9525">
            <a:noFill/>
            <a:miter lim="800000"/>
            <a:headEnd/>
            <a:tailEnd/>
          </a:ln>
        </p:spPr>
      </p:pic>
    </p:spTree>
    <p:extLst>
      <p:ext uri="{BB962C8B-B14F-4D97-AF65-F5344CB8AC3E}">
        <p14:creationId xmlns:p14="http://schemas.microsoft.com/office/powerpoint/2010/main" val="133848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Liáng</a:t>
            </a:r>
            <a:r>
              <a:rPr lang="cs-CZ" dirty="0" smtClean="0"/>
              <a:t> </a:t>
            </a:r>
            <a:r>
              <a:rPr lang="cs-CZ" dirty="0" err="1" smtClean="0"/>
              <a:t>Qǐchāo</a:t>
            </a:r>
            <a:r>
              <a:rPr lang="cs-CZ" dirty="0" smtClean="0"/>
              <a:t> </a:t>
            </a:r>
            <a:r>
              <a:rPr lang="zh-CN" altLang="en-US" dirty="0" smtClean="0"/>
              <a:t>梁</a:t>
            </a:r>
            <a:r>
              <a:rPr lang="zh-CN" altLang="en-US" dirty="0"/>
              <a:t>启</a:t>
            </a:r>
            <a:r>
              <a:rPr lang="zh-CN" altLang="en-US" dirty="0" smtClean="0"/>
              <a:t>超</a:t>
            </a:r>
            <a:r>
              <a:rPr lang="sk-SK" altLang="zh-CN" dirty="0" smtClean="0"/>
              <a:t> (</a:t>
            </a:r>
            <a:r>
              <a:rPr lang="cs-CZ" dirty="0"/>
              <a:t>1873-1929</a:t>
            </a:r>
            <a:r>
              <a:rPr lang="sk-SK" altLang="zh-CN" dirty="0" smtClean="0"/>
              <a:t>)</a:t>
            </a:r>
            <a:endParaRPr lang="cs-CZ" dirty="0"/>
          </a:p>
        </p:txBody>
      </p:sp>
      <p:sp>
        <p:nvSpPr>
          <p:cNvPr id="5" name="Zástupný symbol pro obsah 4"/>
          <p:cNvSpPr>
            <a:spLocks noGrp="1"/>
          </p:cNvSpPr>
          <p:nvPr>
            <p:ph sz="half" idx="1"/>
          </p:nvPr>
        </p:nvSpPr>
        <p:spPr>
          <a:xfrm>
            <a:off x="457200" y="2060848"/>
            <a:ext cx="5338936" cy="4065315"/>
          </a:xfrm>
        </p:spPr>
        <p:txBody>
          <a:bodyPr/>
          <a:lstStyle/>
          <a:p>
            <a:r>
              <a:rPr lang="sk-SK" dirty="0" smtClean="0"/>
              <a:t>Žiak </a:t>
            </a:r>
            <a:r>
              <a:rPr lang="sk-SK" dirty="0" err="1" smtClean="0"/>
              <a:t>Kāng</a:t>
            </a:r>
            <a:r>
              <a:rPr lang="sk-SK" dirty="0" smtClean="0"/>
              <a:t> </a:t>
            </a:r>
            <a:r>
              <a:rPr lang="sk-SK" dirty="0" err="1" smtClean="0"/>
              <a:t>Yǒuwéia</a:t>
            </a:r>
            <a:r>
              <a:rPr lang="zh-CN" altLang="en-US" dirty="0" smtClean="0"/>
              <a:t>康有为</a:t>
            </a:r>
            <a:r>
              <a:rPr lang="sk-SK" dirty="0" smtClean="0"/>
              <a:t>(1858-1927)</a:t>
            </a:r>
          </a:p>
          <a:p>
            <a:r>
              <a:rPr lang="sk-SK" dirty="0" smtClean="0"/>
              <a:t>Propagátor reforiem a jeden z predstaviteľov </a:t>
            </a:r>
            <a:r>
              <a:rPr lang="sk-SK" i="1" dirty="0" smtClean="0"/>
              <a:t>100 dní reforiem</a:t>
            </a:r>
            <a:endParaRPr lang="sk-SK" dirty="0" smtClean="0"/>
          </a:p>
          <a:p>
            <a:r>
              <a:rPr lang="sk-SK" dirty="0" smtClean="0"/>
              <a:t>Propagátor literárnej reformy, ktorú chápal v kontexte reformy čínskej spoločnosti</a:t>
            </a:r>
            <a:endParaRPr lang="cs-CZ"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372200" y="2060848"/>
            <a:ext cx="2586609" cy="3768662"/>
          </a:xfrm>
          <a:prstGeom prst="rect">
            <a:avLst/>
          </a:prstGeom>
          <a:noFill/>
          <a:ln w="9525">
            <a:noFill/>
            <a:miter lim="800000"/>
            <a:headEnd/>
            <a:tailEnd/>
          </a:ln>
        </p:spPr>
      </p:pic>
    </p:spTree>
    <p:extLst>
      <p:ext uri="{BB962C8B-B14F-4D97-AF65-F5344CB8AC3E}">
        <p14:creationId xmlns:p14="http://schemas.microsoft.com/office/powerpoint/2010/main" val="41677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1143000"/>
          </a:xfrm>
        </p:spPr>
        <p:txBody>
          <a:bodyPr>
            <a:normAutofit fontScale="90000"/>
          </a:bodyPr>
          <a:lstStyle/>
          <a:p>
            <a:r>
              <a:rPr lang="cs-CZ" dirty="0" err="1"/>
              <a:t>Liáng</a:t>
            </a:r>
            <a:r>
              <a:rPr lang="cs-CZ" dirty="0"/>
              <a:t> </a:t>
            </a:r>
            <a:r>
              <a:rPr lang="cs-CZ" dirty="0" err="1" smtClean="0"/>
              <a:t>Qǐchāo</a:t>
            </a:r>
            <a:r>
              <a:rPr lang="cs-CZ" dirty="0" smtClean="0"/>
              <a:t>: </a:t>
            </a:r>
            <a:r>
              <a:rPr lang="sk-SK" dirty="0"/>
              <a:t>„Predhovor k publikácii prekladov politických poviedok</a:t>
            </a:r>
            <a:r>
              <a:rPr lang="sk-SK" dirty="0" smtClean="0"/>
              <a:t>“ (1898)</a:t>
            </a:r>
            <a:endParaRPr lang="cs-CZ" dirty="0"/>
          </a:p>
        </p:txBody>
      </p:sp>
      <p:sp>
        <p:nvSpPr>
          <p:cNvPr id="3" name="Zástupný symbol pro obsah 2"/>
          <p:cNvSpPr>
            <a:spLocks noGrp="1"/>
          </p:cNvSpPr>
          <p:nvPr>
            <p:ph idx="1"/>
          </p:nvPr>
        </p:nvSpPr>
        <p:spPr/>
        <p:txBody>
          <a:bodyPr>
            <a:noAutofit/>
          </a:bodyPr>
          <a:lstStyle/>
          <a:p>
            <a:r>
              <a:rPr lang="sk-SK" sz="1600" dirty="0"/>
              <a:t>Žáner politického románu vznikol na západe. Je v ľudskej povahe si oškliviť, čo je vážne a tešiť sa z toho, čo je humorné. </a:t>
            </a:r>
            <a:r>
              <a:rPr lang="en-US" sz="1600" dirty="0" smtClean="0"/>
              <a:t>[</a:t>
            </a:r>
            <a:r>
              <a:rPr lang="sk-SK" sz="1600" dirty="0" smtClean="0"/>
              <a:t>...</a:t>
            </a:r>
            <a:r>
              <a:rPr lang="en-US" sz="1600" dirty="0" smtClean="0"/>
              <a:t>]</a:t>
            </a:r>
            <a:r>
              <a:rPr lang="sk-SK" sz="1600" dirty="0" smtClean="0"/>
              <a:t> </a:t>
            </a:r>
            <a:r>
              <a:rPr lang="sk-SK" sz="1600" dirty="0"/>
              <a:t>Dobrý učiteľ by mal viesť svojich žiakov podľa ich povahy. Preto niekedy použije jemný humor a niekedy použije podobenstva, aby predal svoju myšlienku. </a:t>
            </a:r>
            <a:r>
              <a:rPr lang="en-US" sz="1600" dirty="0" smtClean="0"/>
              <a:t>[</a:t>
            </a:r>
            <a:r>
              <a:rPr lang="sk-SK" sz="1600" dirty="0" smtClean="0"/>
              <a:t>...</a:t>
            </a:r>
            <a:r>
              <a:rPr lang="en-US" sz="1600" dirty="0" smtClean="0"/>
              <a:t>]</a:t>
            </a:r>
            <a:endParaRPr lang="cs-CZ" sz="1600" dirty="0"/>
          </a:p>
          <a:p>
            <a:r>
              <a:rPr lang="sk-SK" sz="1600" dirty="0"/>
              <a:t>I keď čínska próza je zahrnutá do deviatich literárnych a filozofických škôl, veľmi málo dobrej literatúry bolo napísané od dôb </a:t>
            </a:r>
            <a:r>
              <a:rPr lang="sk-SK" sz="1600" dirty="0" err="1"/>
              <a:t>Yu</a:t>
            </a:r>
            <a:r>
              <a:rPr lang="sk-SK" sz="1600" dirty="0"/>
              <a:t> </a:t>
            </a:r>
            <a:r>
              <a:rPr lang="sk-SK" sz="1600" dirty="0" err="1"/>
              <a:t>Chu</a:t>
            </a:r>
            <a:r>
              <a:rPr lang="sk-SK" sz="1600" dirty="0"/>
              <a:t>. Hrdinské príbehy napodobujú  </a:t>
            </a:r>
            <a:r>
              <a:rPr lang="sk-SK" sz="1600" i="1" dirty="0"/>
              <a:t>Príbehy od jazerného brehu</a:t>
            </a:r>
            <a:r>
              <a:rPr lang="sk-SK" sz="1600" dirty="0"/>
              <a:t> a tie o láske zase vychádzajú zo </a:t>
            </a:r>
            <a:r>
              <a:rPr lang="sk-SK" sz="1600" i="1" dirty="0"/>
              <a:t>Sna o červenom dome</a:t>
            </a:r>
            <a:r>
              <a:rPr lang="sk-SK" sz="1600" dirty="0"/>
              <a:t>. Keď sa to tak vezme, tak čínska próza nás učí buď krádežiam alebo túžbe</a:t>
            </a:r>
            <a:r>
              <a:rPr lang="sk-SK" sz="1600" dirty="0" smtClean="0"/>
              <a:t>. </a:t>
            </a:r>
            <a:r>
              <a:rPr lang="en-US" sz="1600" dirty="0" smtClean="0"/>
              <a:t>[</a:t>
            </a:r>
            <a:r>
              <a:rPr lang="sk-SK" sz="1600" dirty="0" smtClean="0"/>
              <a:t>...</a:t>
            </a:r>
            <a:r>
              <a:rPr lang="en-US" sz="1600" dirty="0" smtClean="0"/>
              <a:t>]</a:t>
            </a:r>
            <a:endParaRPr lang="cs-CZ" sz="1600" dirty="0"/>
          </a:p>
          <a:p>
            <a:r>
              <a:rPr lang="sk-SK" sz="1600" dirty="0"/>
              <a:t>Niečo bude na </a:t>
            </a:r>
            <a:r>
              <a:rPr lang="sk-SK" sz="1600" dirty="0" err="1"/>
              <a:t>Kang</a:t>
            </a:r>
            <a:r>
              <a:rPr lang="sk-SK" sz="1600" dirty="0"/>
              <a:t> </a:t>
            </a:r>
            <a:r>
              <a:rPr lang="sk-SK" sz="1600" dirty="0" err="1"/>
              <a:t>Youweiovom</a:t>
            </a:r>
            <a:r>
              <a:rPr lang="sk-SK" sz="1600" dirty="0"/>
              <a:t> postrehu: „Tí, čo vedia čítať, sa často vyhnú šiestim kanonizovaným klasickým knihám, ale nemôžu byť bez prózy (</a:t>
            </a:r>
            <a:r>
              <a:rPr lang="sk-SK" sz="1600" i="1" dirty="0" err="1"/>
              <a:t>xiăoshuō</a:t>
            </a:r>
            <a:r>
              <a:rPr lang="sk-SK" sz="1600" dirty="0"/>
              <a:t>).  To, čo nenaučia kanonizované knihy, mala by naučiť próza; tam, kde neprenikla oficiálna história, by sa mala dostať próza; to, čo neosvetlili záznamy, by mala osvetliť próza; a tam, kde právo nie je schopné vlády, mala by vládnuť próza. Dnes v Číne je málo skúsených </a:t>
            </a:r>
            <a:r>
              <a:rPr lang="sk-SK" sz="1600" dirty="0" err="1"/>
              <a:t>ľudía</a:t>
            </a:r>
            <a:r>
              <a:rPr lang="sk-SK" sz="1600" dirty="0"/>
              <a:t> ešte menej tých, čo sú zbehlí v literatúre. Kanonické knihy sú elegantné, ale pokiaľ  nie sú čítané a pochopené, je to ako hádzať perly sviniam.“ </a:t>
            </a:r>
            <a:r>
              <a:rPr lang="sk-SK" sz="1600" dirty="0" smtClean="0"/>
              <a:t> </a:t>
            </a:r>
            <a:r>
              <a:rPr lang="en-US" sz="1600" dirty="0" smtClean="0"/>
              <a:t>[</a:t>
            </a:r>
            <a:r>
              <a:rPr lang="sk-SK" sz="1600" dirty="0" smtClean="0"/>
              <a:t>...</a:t>
            </a:r>
            <a:r>
              <a:rPr lang="en-US" sz="1600" dirty="0" smtClean="0"/>
              <a:t>]</a:t>
            </a:r>
            <a:endParaRPr lang="cs-CZ" sz="1600" dirty="0"/>
          </a:p>
          <a:p>
            <a:r>
              <a:rPr lang="sk-SK" sz="1600" dirty="0"/>
              <a:t>Keď v európskych krajinách po prvýkrát prebehla reformácia, </a:t>
            </a:r>
            <a:r>
              <a:rPr lang="sk-SK" sz="1600" dirty="0" err="1"/>
              <a:t>oddananí</a:t>
            </a:r>
            <a:r>
              <a:rPr lang="sk-SK" sz="1600" dirty="0"/>
              <a:t> vzdelanci často využívali prózu, ako záznam ich osobnej skúsenosti a k vyjadreniu ich politických názorov. Vážení učitelia čítali a diskutovali tieto práce vo svojom voľnom čase. Próza bola diskutovaná vojakmi, obchodníkmi, roľníkmi, umelcami, drožkármi, paholkami, ženami i deťmi. Novo vydaná kniha mohla ovplyvniť a zmeniť pohľad či názor celého národa. </a:t>
            </a:r>
            <a:r>
              <a:rPr lang="en-US" sz="1600" dirty="0" smtClean="0"/>
              <a:t> […]</a:t>
            </a:r>
            <a:endParaRPr lang="cs-CZ" sz="1600" dirty="0"/>
          </a:p>
        </p:txBody>
      </p:sp>
    </p:spTree>
    <p:extLst>
      <p:ext uri="{BB962C8B-B14F-4D97-AF65-F5344CB8AC3E}">
        <p14:creationId xmlns:p14="http://schemas.microsoft.com/office/powerpoint/2010/main" val="276580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Liáng</a:t>
            </a:r>
            <a:r>
              <a:rPr lang="cs-CZ" dirty="0" smtClean="0"/>
              <a:t> </a:t>
            </a:r>
            <a:r>
              <a:rPr lang="cs-CZ" dirty="0" err="1" smtClean="0"/>
              <a:t>Qǐchāo</a:t>
            </a:r>
            <a:r>
              <a:rPr lang="cs-CZ" dirty="0" smtClean="0"/>
              <a:t>: „O </a:t>
            </a:r>
            <a:r>
              <a:rPr lang="cs-CZ" dirty="0" err="1" smtClean="0"/>
              <a:t>vzťahu</a:t>
            </a:r>
            <a:r>
              <a:rPr lang="cs-CZ" dirty="0" smtClean="0"/>
              <a:t> </a:t>
            </a:r>
            <a:r>
              <a:rPr lang="cs-CZ" dirty="0" err="1" smtClean="0"/>
              <a:t>medzi</a:t>
            </a:r>
            <a:r>
              <a:rPr lang="cs-CZ" dirty="0" smtClean="0"/>
              <a:t> </a:t>
            </a:r>
            <a:r>
              <a:rPr lang="sk-SK" i="1" dirty="0" err="1" smtClean="0"/>
              <a:t>xiǎoshuō</a:t>
            </a:r>
            <a:r>
              <a:rPr lang="sk-SK" i="1" dirty="0" smtClean="0"/>
              <a:t> a vládou</a:t>
            </a:r>
            <a:r>
              <a:rPr lang="cs-CZ" dirty="0" smtClean="0"/>
              <a:t>“ (1902)</a:t>
            </a:r>
            <a:endParaRPr lang="cs-CZ" dirty="0"/>
          </a:p>
        </p:txBody>
      </p:sp>
      <p:sp>
        <p:nvSpPr>
          <p:cNvPr id="3" name="Zástupný symbol pro obsah 2"/>
          <p:cNvSpPr>
            <a:spLocks noGrp="1"/>
          </p:cNvSpPr>
          <p:nvPr>
            <p:ph idx="1"/>
          </p:nvPr>
        </p:nvSpPr>
        <p:spPr/>
        <p:txBody>
          <a:bodyPr>
            <a:normAutofit fontScale="92500" lnSpcReduction="20000"/>
          </a:bodyPr>
          <a:lstStyle/>
          <a:p>
            <a:r>
              <a:rPr lang="sk-SK" dirty="0"/>
              <a:t>Ak chceme obnoviť ľud nejakého štátu, nezostáva nám len obnoviť </a:t>
            </a:r>
            <a:r>
              <a:rPr lang="sk-SK" i="1" dirty="0" err="1"/>
              <a:t>xiǎoshuō</a:t>
            </a:r>
            <a:r>
              <a:rPr lang="sk-SK" dirty="0"/>
              <a:t> tohto štátu. Preto aby sme obnovili cnosť, musíme obnoviť </a:t>
            </a:r>
            <a:r>
              <a:rPr lang="sk-SK" i="1" dirty="0" err="1"/>
              <a:t>xiǎoshuō</a:t>
            </a:r>
            <a:r>
              <a:rPr lang="sk-SK" dirty="0"/>
              <a:t>; aby sme obnovili náboženstvo, musíme obnoviť </a:t>
            </a:r>
            <a:r>
              <a:rPr lang="sk-SK" i="1" dirty="0" err="1"/>
              <a:t>xiǎoshuō</a:t>
            </a:r>
            <a:r>
              <a:rPr lang="sk-SK" dirty="0"/>
              <a:t>; aby sme obnovili politické záujmy, musíme obnoviť </a:t>
            </a:r>
            <a:r>
              <a:rPr lang="sk-SK" i="1" dirty="0" err="1"/>
              <a:t>xiǎoshuō</a:t>
            </a:r>
            <a:r>
              <a:rPr lang="sk-SK" dirty="0"/>
              <a:t>;  aby sme obnovili  spoločenské zvyky, musíme obnoviť </a:t>
            </a:r>
            <a:r>
              <a:rPr lang="sk-SK" i="1" dirty="0" err="1"/>
              <a:t>xiǎoshuō</a:t>
            </a:r>
            <a:r>
              <a:rPr lang="sk-SK" dirty="0"/>
              <a:t>; aby sme obnovili vzdelávanie a umenie, musíme obnoviť </a:t>
            </a:r>
            <a:r>
              <a:rPr lang="sk-SK" i="1" dirty="0" err="1"/>
              <a:t>xiǎoshuō</a:t>
            </a:r>
            <a:r>
              <a:rPr lang="sk-SK" dirty="0"/>
              <a:t>; aby sme obnovili ľudskú myseľ a pretvorili jej charakter, musíme obnoviť </a:t>
            </a:r>
            <a:r>
              <a:rPr lang="sk-SK" i="1" dirty="0" err="1"/>
              <a:t>xiǎoshuō</a:t>
            </a:r>
            <a:r>
              <a:rPr lang="sk-SK" dirty="0"/>
              <a:t>. Prečo tomu tak je? Pretože </a:t>
            </a:r>
            <a:r>
              <a:rPr lang="sk-SK" i="1" dirty="0" err="1"/>
              <a:t>xiǎoshuō</a:t>
            </a:r>
            <a:r>
              <a:rPr lang="sk-SK" dirty="0"/>
              <a:t> má prenikavú moc nad ľudskými zvykmi/cestami.</a:t>
            </a:r>
            <a:endParaRPr lang="cs-CZ" dirty="0"/>
          </a:p>
        </p:txBody>
      </p:sp>
    </p:spTree>
    <p:extLst>
      <p:ext uri="{BB962C8B-B14F-4D97-AF65-F5344CB8AC3E}">
        <p14:creationId xmlns:p14="http://schemas.microsoft.com/office/powerpoint/2010/main" val="271223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Liú</a:t>
            </a:r>
            <a:r>
              <a:rPr lang="cs-CZ" dirty="0" smtClean="0"/>
              <a:t> È </a:t>
            </a:r>
            <a:r>
              <a:rPr lang="zh-CN" altLang="en-US" dirty="0" smtClean="0"/>
              <a:t> 刘鹗</a:t>
            </a:r>
            <a:r>
              <a:rPr lang="sk-SK" altLang="zh-CN" dirty="0" smtClean="0"/>
              <a:t> (1857-1909)</a:t>
            </a:r>
            <a:endParaRPr lang="cs-CZ" dirty="0"/>
          </a:p>
        </p:txBody>
      </p:sp>
      <p:pic>
        <p:nvPicPr>
          <p:cNvPr id="4098" name="Picture 2"/>
          <p:cNvPicPr>
            <a:picLocks noGrp="1" noChangeAspect="1" noChangeArrowheads="1"/>
          </p:cNvPicPr>
          <p:nvPr>
            <p:ph idx="1"/>
          </p:nvPr>
        </p:nvPicPr>
        <p:blipFill>
          <a:blip r:embed="rId2" cstate="print"/>
          <a:stretch>
            <a:fillRect/>
          </a:stretch>
        </p:blipFill>
        <p:spPr bwMode="auto">
          <a:xfrm>
            <a:off x="2820883" y="1600200"/>
            <a:ext cx="3502233" cy="4525963"/>
          </a:xfrm>
          <a:prstGeom prst="rect">
            <a:avLst/>
          </a:prstGeom>
          <a:noFill/>
          <a:ln w="9525">
            <a:noFill/>
            <a:miter lim="800000"/>
            <a:headEnd/>
            <a:tailEnd/>
          </a:ln>
        </p:spPr>
      </p:pic>
    </p:spTree>
    <p:extLst>
      <p:ext uri="{BB962C8B-B14F-4D97-AF65-F5344CB8AC3E}">
        <p14:creationId xmlns:p14="http://schemas.microsoft.com/office/powerpoint/2010/main" val="75656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t>Republikánske obdobie</a:t>
            </a:r>
            <a:endParaRPr lang="sk-SK" dirty="0"/>
          </a:p>
        </p:txBody>
      </p:sp>
      <p:sp>
        <p:nvSpPr>
          <p:cNvPr id="5" name="Podnadpis 4"/>
          <p:cNvSpPr>
            <a:spLocks noGrp="1"/>
          </p:cNvSpPr>
          <p:nvPr>
            <p:ph type="subTitle" idx="1"/>
          </p:nvPr>
        </p:nvSpPr>
        <p:spPr/>
        <p:txBody>
          <a:bodyPr/>
          <a:lstStyle/>
          <a:p>
            <a:r>
              <a:rPr lang="sk-SK" dirty="0" smtClean="0"/>
              <a:t>Zrod modernej čínskej literatúry </a:t>
            </a:r>
            <a:endParaRPr lang="sk-SK" dirty="0"/>
          </a:p>
        </p:txBody>
      </p:sp>
    </p:spTree>
    <p:extLst>
      <p:ext uri="{BB962C8B-B14F-4D97-AF65-F5344CB8AC3E}">
        <p14:creationId xmlns:p14="http://schemas.microsoft.com/office/powerpoint/2010/main" val="144777878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1412</Words>
  <Application>Microsoft Office PowerPoint</Application>
  <PresentationFormat>Předvádění na obrazovce (4:3)</PresentationFormat>
  <Paragraphs>211</Paragraphs>
  <Slides>40</Slides>
  <Notes>0</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Motiv systému Office</vt:lpstr>
      <vt:lpstr>Moderná čínska literatúra</vt:lpstr>
      <vt:lpstr>Prekladová literatúra</vt:lpstr>
      <vt:lpstr>Yán Fù 严复 (1854-1921)</vt:lpstr>
      <vt:lpstr>Lín Shū 林纾 (1852-1924)</vt:lpstr>
      <vt:lpstr>Liáng Qǐchāo 梁启超 (1873-1929)</vt:lpstr>
      <vt:lpstr>Liáng Qǐchāo: „Predhovor k publikácii prekladov politických poviedok“ (1898)</vt:lpstr>
      <vt:lpstr>Liáng Qǐchāo: „O vzťahu medzi xiǎoshuō a vládou“ (1902)</vt:lpstr>
      <vt:lpstr>Liú È  刘鹗 (1857-1909)</vt:lpstr>
      <vt:lpstr>Republikánske obdobie</vt:lpstr>
      <vt:lpstr>Porovnanie hnutí</vt:lpstr>
      <vt:lpstr>Hú Shì 胡适 (1891 - 1962)</vt:lpstr>
      <vt:lpstr>„Osem zákazov“ (Bā bù zhǔyì 八不主义), august 1916 a  </vt:lpstr>
      <vt:lpstr>„Niekoľko predbežných návrhov k reforme literatúry“, január 1917</vt:lpstr>
      <vt:lpstr>Chén Dúxiù 陈独秀 (1879-1942)</vt:lpstr>
      <vt:lpstr>„Upozornenie mládeži“ (Jìnggào qīngnián 敬告青年, 1915):  Protikonfuciánsky postoj</vt:lpstr>
      <vt:lpstr>„O literárnej revolúcii“ (Wénxué gémìng lùn 文学革命论), 1917</vt:lpstr>
      <vt:lpstr>„Denník blázna“ (Kuángrén rìjì  狂人日记), 1918</vt:lpstr>
      <vt:lpstr>20. roky</vt:lpstr>
      <vt:lpstr>Literatúra po Májovom hnutí</vt:lpstr>
      <vt:lpstr>Výrazní aktéri na literárnom poli</vt:lpstr>
      <vt:lpstr>Časopisy</vt:lpstr>
      <vt:lpstr>Spoločnosť Tvorba  (Chuàngzào shè创造社)</vt:lpstr>
      <vt:lpstr>Romantizmus (Làngmàn zhǔyì 浪漫主义) v Májovom hnutí</vt:lpstr>
      <vt:lpstr>Prejavy romantizmu v živote „romatickej generácie“</vt:lpstr>
      <vt:lpstr>Yù Dáfū 郁达夫 (1896-1945)</vt:lpstr>
      <vt:lpstr>Charakterizácia poviedok „romantickej“ línie</vt:lpstr>
      <vt:lpstr>„Utonutie“ (Chénlún 沉淪), 1921</vt:lpstr>
      <vt:lpstr>Spoločnosť na štúdium literatúry (Wénxué yánjiū huì 文学研究会)  </vt:lpstr>
      <vt:lpstr>Spoločnosť na štúdium literatúry</vt:lpstr>
      <vt:lpstr>Máo Dùn 矛盾 (1896-1981)</vt:lpstr>
      <vt:lpstr>Prepisovanie minulosti a súčasnosti</vt:lpstr>
      <vt:lpstr>Tri chronopy: vidiek, mesto, veľkomesto </vt:lpstr>
      <vt:lpstr>Neangažovaná literatúra 20.-30. rokov</vt:lpstr>
      <vt:lpstr>Revolučná literatúra</vt:lpstr>
      <vt:lpstr> „Od literárnej revolúcie k revolučnej literatúre“</vt:lpstr>
      <vt:lpstr> „Od literárnej revolúcie k revolučnej literatúre“</vt:lpstr>
      <vt:lpstr>Debaty o charaktere literatúry 20.-30. rokoch</vt:lpstr>
      <vt:lpstr>Čínska literatúra v období vojny</vt:lpstr>
      <vt:lpstr>Čínska literatúra v období vojny</vt:lpstr>
      <vt:lpstr>Yan’anské rozhovory o literatúre a umení 《在延安文艺座谈会上的讲话》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Moderná čínska literatúra</dc:title>
  <dc:creator>Tana</dc:creator>
  <cp:lastModifiedBy>Tana</cp:lastModifiedBy>
  <cp:revision>3</cp:revision>
  <dcterms:created xsi:type="dcterms:W3CDTF">2013-05-21T09:27:23Z</dcterms:created>
  <dcterms:modified xsi:type="dcterms:W3CDTF">2013-05-21T09:57:59Z</dcterms:modified>
</cp:coreProperties>
</file>