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7" r:id="rId7"/>
    <p:sldId id="258" r:id="rId8"/>
    <p:sldId id="259" r:id="rId9"/>
    <p:sldId id="260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4" r:id="rId19"/>
    <p:sldId id="275" r:id="rId20"/>
    <p:sldId id="276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89A12-316E-4BCB-ADC8-826587661B98}" type="datetimeFigureOut">
              <a:rPr lang="cs-CZ"/>
              <a:pPr>
                <a:defRPr/>
              </a:pPr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908F-F963-46AE-8B0E-EB5CCCF434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54907-AE57-46CB-A981-EA354461B5F2}" type="datetimeFigureOut">
              <a:rPr lang="cs-CZ"/>
              <a:pPr>
                <a:defRPr/>
              </a:pPr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A55B9-C80F-4540-AC45-F48E1B607C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3F639-84B0-4320-A656-7E982A713665}" type="datetimeFigureOut">
              <a:rPr lang="cs-CZ"/>
              <a:pPr>
                <a:defRPr/>
              </a:pPr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6661F-64C7-41D9-B3A4-890ACED16E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21532-7575-4DCD-8F68-C6387E01875D}" type="datetimeFigureOut">
              <a:rPr lang="cs-CZ"/>
              <a:pPr>
                <a:defRPr/>
              </a:pPr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92AEC-DA5C-4176-B243-A20E2341E2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0533E-A8C6-46EC-871C-31CBC1B64A23}" type="datetimeFigureOut">
              <a:rPr lang="cs-CZ"/>
              <a:pPr>
                <a:defRPr/>
              </a:pPr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3698-93B0-4EA9-9DDB-D7063AD88E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CDDD-5291-491B-AC96-FE851A668F13}" type="datetimeFigureOut">
              <a:rPr lang="cs-CZ"/>
              <a:pPr>
                <a:defRPr/>
              </a:pPr>
              <a:t>6.3.2013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BE571-8B9A-422C-9449-64AF8871AF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C152-1DB1-414B-AAEB-B54A8EAC65D3}" type="datetimeFigureOut">
              <a:rPr lang="cs-CZ"/>
              <a:pPr>
                <a:defRPr/>
              </a:pPr>
              <a:t>6.3.2013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B8AC6-2EE7-4A1D-8DC8-6AEFDE21F0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3D4E8-98F8-4360-A757-489CB8149ADE}" type="datetimeFigureOut">
              <a:rPr lang="cs-CZ"/>
              <a:pPr>
                <a:defRPr/>
              </a:pPr>
              <a:t>6.3.2013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62732-7F07-4BD3-8FEA-E92DF85D56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8D890-C5EC-43E4-A1A7-EDE2736B0D7E}" type="datetimeFigureOut">
              <a:rPr lang="cs-CZ"/>
              <a:pPr>
                <a:defRPr/>
              </a:pPr>
              <a:t>6.3.2013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B3AB1-10FC-4E34-8C0E-DD792B1552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5D45-9BAD-4438-8FC4-31CBAC995E20}" type="datetimeFigureOut">
              <a:rPr lang="cs-CZ"/>
              <a:pPr>
                <a:defRPr/>
              </a:pPr>
              <a:t>6.3.2013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FAE7-6AA2-46C6-8769-B405B6EB2F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9294-709E-44AF-8F34-654F13D6756D}" type="datetimeFigureOut">
              <a:rPr lang="cs-CZ"/>
              <a:pPr>
                <a:defRPr/>
              </a:pPr>
              <a:t>6.3.2013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D1263-C330-477E-B6E0-D5F73B956A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7633CB-ACD2-4D98-8A62-0A142474BC7D}" type="datetimeFigureOut">
              <a:rPr lang="cs-CZ"/>
              <a:pPr>
                <a:defRPr/>
              </a:pPr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6E9941-528A-41A3-8FFB-7487224B9F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nytimes.com/interactive/2009/07/10/world/20090711-xinjiang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Etnografie </a:t>
            </a:r>
            <a:br>
              <a:rPr lang="cs-CZ" dirty="0" smtClean="0"/>
            </a:br>
            <a:r>
              <a:rPr lang="cs-CZ" dirty="0" smtClean="0"/>
              <a:t>a národnostní politika ČLR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Etnicita, jazyk, náboženství, kultura a tradice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1539875"/>
            <a:ext cx="9180513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zhu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39875"/>
            <a:ext cx="9144000" cy="9145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39875"/>
            <a:ext cx="9144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nch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39875"/>
            <a:ext cx="9144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ujg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-1573213"/>
            <a:ext cx="9178925" cy="9178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ia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39875"/>
            <a:ext cx="9144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y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39875"/>
            <a:ext cx="9144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tuj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66850"/>
            <a:ext cx="9144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ib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1466850"/>
            <a:ext cx="9180513" cy="904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ong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39875"/>
            <a:ext cx="9144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Etnicita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  <a:buFont typeface="Arial" charset="0"/>
              <a:buNone/>
            </a:pPr>
            <a:r>
              <a:rPr lang="cs-CZ" dirty="0" smtClean="0"/>
              <a:t>Velmi komplikovaný a nejednoznačný koncept:</a:t>
            </a:r>
          </a:p>
          <a:p>
            <a:pPr marL="0" indent="0">
              <a:buNone/>
            </a:pPr>
            <a:r>
              <a:rPr lang="cs-CZ" sz="2000" dirty="0" smtClean="0"/>
              <a:t>„S</a:t>
            </a:r>
            <a:r>
              <a:rPr lang="cs-CZ" sz="2000" dirty="0" smtClean="0"/>
              <a:t>oubor </a:t>
            </a:r>
            <a:r>
              <a:rPr lang="cs-CZ" sz="2000" dirty="0"/>
              <a:t>charakteristik </a:t>
            </a:r>
            <a:r>
              <a:rPr lang="cs-CZ" sz="2000" dirty="0" smtClean="0"/>
              <a:t>vyjadřujících příslušnost jedince </a:t>
            </a:r>
            <a:r>
              <a:rPr lang="cs-CZ" sz="2000" dirty="0"/>
              <a:t>k </a:t>
            </a:r>
            <a:r>
              <a:rPr lang="cs-CZ" sz="2000" dirty="0" smtClean="0"/>
              <a:t>etnické skupině, </a:t>
            </a:r>
            <a:r>
              <a:rPr lang="cs-CZ" sz="2000" dirty="0"/>
              <a:t>nebo </a:t>
            </a:r>
            <a:r>
              <a:rPr lang="cs-CZ" sz="2000" dirty="0" smtClean="0"/>
              <a:t>vědomí sounáležitosti </a:t>
            </a:r>
            <a:r>
              <a:rPr lang="cs-CZ" sz="2000" dirty="0"/>
              <a:t>s etnicky </a:t>
            </a:r>
            <a:r>
              <a:rPr lang="cs-CZ" sz="2000" dirty="0" smtClean="0"/>
              <a:t>definovanou kolektivitou.“</a:t>
            </a:r>
            <a:endParaRPr lang="cs-CZ" sz="2800" dirty="0" smtClean="0"/>
          </a:p>
          <a:p>
            <a:pPr>
              <a:spcAft>
                <a:spcPts val="1000"/>
              </a:spcAft>
            </a:pPr>
            <a:endParaRPr lang="cs-CZ" sz="2800" dirty="0" smtClean="0"/>
          </a:p>
          <a:p>
            <a:pPr>
              <a:spcAft>
                <a:spcPts val="1000"/>
              </a:spcAft>
            </a:pPr>
            <a:r>
              <a:rPr lang="cs-CZ" sz="2800" dirty="0" smtClean="0"/>
              <a:t>Etnická </a:t>
            </a:r>
            <a:r>
              <a:rPr lang="cs-CZ" sz="2800" dirty="0" smtClean="0"/>
              <a:t>identita</a:t>
            </a:r>
          </a:p>
          <a:p>
            <a:pPr>
              <a:spcAft>
                <a:spcPts val="1000"/>
              </a:spcAft>
            </a:pPr>
            <a:r>
              <a:rPr lang="cs-CZ" sz="2800" dirty="0" smtClean="0"/>
              <a:t>Identita, kultura, tradice</a:t>
            </a:r>
          </a:p>
          <a:p>
            <a:pPr>
              <a:spcAft>
                <a:spcPts val="1000"/>
              </a:spcAft>
            </a:pPr>
            <a:r>
              <a:rPr lang="en-US" sz="2800" dirty="0" smtClean="0"/>
              <a:t>Rasa</a:t>
            </a:r>
            <a:r>
              <a:rPr lang="cs-CZ" sz="2800" dirty="0" smtClean="0"/>
              <a:t>, n</a:t>
            </a:r>
            <a:r>
              <a:rPr lang="en-US" sz="2800" dirty="0" err="1" smtClean="0"/>
              <a:t>árod</a:t>
            </a:r>
            <a:r>
              <a:rPr lang="cs-CZ" sz="2800" dirty="0" smtClean="0"/>
              <a:t>, národnost, národnostní m</a:t>
            </a:r>
            <a:r>
              <a:rPr lang="en-US" sz="2800" dirty="0" err="1" smtClean="0"/>
              <a:t>enšina</a:t>
            </a:r>
            <a:r>
              <a:rPr lang="cs-CZ" sz="2800" dirty="0" smtClean="0"/>
              <a:t>, etnikum, etnická skupina, etnografická </a:t>
            </a:r>
            <a:r>
              <a:rPr lang="cs-CZ" sz="2800" dirty="0" smtClean="0"/>
              <a:t>skupina</a:t>
            </a: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37" name="Picture 937" descr="even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39875"/>
            <a:ext cx="9144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ruso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39875"/>
            <a:ext cx="9144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taj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39875"/>
            <a:ext cx="9144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kor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38288"/>
            <a:ext cx="9144000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taiw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38288"/>
            <a:ext cx="9144000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Identita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dirty="0" smtClean="0"/>
              <a:t>Český překlad = „</a:t>
            </a:r>
            <a:r>
              <a:rPr lang="en-US" dirty="0" err="1" smtClean="0"/>
              <a:t>totožnost</a:t>
            </a:r>
            <a:r>
              <a:rPr lang="en-US" dirty="0" smtClean="0"/>
              <a:t>, </a:t>
            </a:r>
            <a:r>
              <a:rPr lang="en-US" dirty="0" err="1" smtClean="0"/>
              <a:t>úplná</a:t>
            </a:r>
            <a:r>
              <a:rPr lang="en-US" dirty="0" smtClean="0"/>
              <a:t> </a:t>
            </a:r>
            <a:r>
              <a:rPr lang="en-US" dirty="0" err="1" smtClean="0"/>
              <a:t>shodnost</a:t>
            </a:r>
            <a:r>
              <a:rPr lang="en-US" dirty="0" smtClean="0"/>
              <a:t>, </a:t>
            </a:r>
            <a:r>
              <a:rPr lang="en-US" dirty="0" err="1" smtClean="0"/>
              <a:t>sebeuv</a:t>
            </a:r>
            <a:r>
              <a:rPr lang="cs-CZ" dirty="0" err="1" smtClean="0"/>
              <a:t>ědomění</a:t>
            </a:r>
            <a:r>
              <a:rPr lang="cs-CZ" dirty="0" smtClean="0"/>
              <a:t> člověka, identita“</a:t>
            </a:r>
          </a:p>
          <a:p>
            <a:r>
              <a:rPr lang="cs-CZ" dirty="0" smtClean="0"/>
              <a:t>Osobní </a:t>
            </a:r>
            <a:r>
              <a:rPr lang="en-US" dirty="0" smtClean="0"/>
              <a:t>(</a:t>
            </a:r>
            <a:r>
              <a:rPr lang="en-US" dirty="0" err="1" smtClean="0"/>
              <a:t>genderová</a:t>
            </a:r>
            <a:r>
              <a:rPr lang="en-US" dirty="0" smtClean="0"/>
              <a:t> </a:t>
            </a:r>
            <a:r>
              <a:rPr lang="en-US" dirty="0" err="1" smtClean="0"/>
              <a:t>identita</a:t>
            </a:r>
            <a:r>
              <a:rPr lang="en-US" dirty="0" smtClean="0"/>
              <a:t>, </a:t>
            </a:r>
            <a:r>
              <a:rPr lang="en-US" dirty="0" err="1" smtClean="0"/>
              <a:t>sexuální</a:t>
            </a:r>
            <a:r>
              <a:rPr lang="en-US" dirty="0" smtClean="0"/>
              <a:t> </a:t>
            </a:r>
            <a:r>
              <a:rPr lang="en-US" dirty="0" err="1" smtClean="0"/>
              <a:t>orientace</a:t>
            </a:r>
            <a:r>
              <a:rPr lang="en-US" dirty="0" smtClean="0"/>
              <a:t>, </a:t>
            </a:r>
            <a:r>
              <a:rPr lang="en-US" dirty="0" err="1" smtClean="0"/>
              <a:t>spole</a:t>
            </a:r>
            <a:r>
              <a:rPr lang="cs-CZ" dirty="0" err="1" smtClean="0"/>
              <a:t>čenská</a:t>
            </a:r>
            <a:r>
              <a:rPr lang="cs-CZ" dirty="0" smtClean="0"/>
              <a:t> role, osobní identita, virtuální identita)</a:t>
            </a:r>
          </a:p>
          <a:p>
            <a:r>
              <a:rPr lang="cs-CZ" dirty="0" smtClean="0"/>
              <a:t>Skupinová (</a:t>
            </a:r>
            <a:r>
              <a:rPr lang="en-US" dirty="0" err="1" smtClean="0"/>
              <a:t>náboženská</a:t>
            </a:r>
            <a:r>
              <a:rPr lang="en-US" dirty="0" smtClean="0"/>
              <a:t>, </a:t>
            </a:r>
            <a:r>
              <a:rPr lang="en-US" dirty="0" err="1" smtClean="0"/>
              <a:t>národní</a:t>
            </a:r>
            <a:r>
              <a:rPr lang="en-US" dirty="0" smtClean="0"/>
              <a:t>, </a:t>
            </a:r>
            <a:r>
              <a:rPr lang="en-US" dirty="0" err="1" smtClean="0"/>
              <a:t>etnická</a:t>
            </a:r>
            <a:r>
              <a:rPr lang="en-US" dirty="0" smtClean="0"/>
              <a:t>, </a:t>
            </a:r>
            <a:r>
              <a:rPr lang="en-US" dirty="0" err="1" smtClean="0"/>
              <a:t>lokální</a:t>
            </a:r>
            <a:r>
              <a:rPr lang="en-US" dirty="0" smtClean="0"/>
              <a:t>, t</a:t>
            </a:r>
            <a:r>
              <a:rPr lang="cs-CZ" dirty="0" err="1" smtClean="0"/>
              <a:t>řídní</a:t>
            </a:r>
            <a:r>
              <a:rPr lang="cs-CZ" dirty="0" smtClean="0"/>
              <a:t>, fotbalová)</a:t>
            </a:r>
          </a:p>
          <a:p>
            <a:r>
              <a:rPr lang="cs-CZ" dirty="0" smtClean="0"/>
              <a:t>Smíšená (politická, kulturní, subkulturní)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</a:t>
            </a:r>
            <a:r>
              <a:rPr lang="en-US" smtClean="0"/>
              <a:t>ak vzniká </a:t>
            </a:r>
            <a:r>
              <a:rPr lang="cs-CZ" smtClean="0"/>
              <a:t>(etnická) </a:t>
            </a:r>
            <a:r>
              <a:rPr lang="en-US" smtClean="0"/>
              <a:t>identita</a:t>
            </a:r>
            <a:endParaRPr lang="cs-CZ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vrozená?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konstruovaná jedincem?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nau</a:t>
            </a:r>
            <a:r>
              <a:rPr lang="cs-CZ" sz="2800" smtClean="0"/>
              <a:t>čená?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utvá</a:t>
            </a:r>
            <a:r>
              <a:rPr lang="cs-CZ" sz="2800" smtClean="0"/>
              <a:t>řená společenskou interakcí?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nadiktovaná shora</a:t>
            </a:r>
            <a:r>
              <a:rPr lang="cs-CZ" sz="2800" smtClean="0"/>
              <a:t>/okolím?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8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smtClean="0"/>
              <a:t>Základní procesy a instituce utvá</a:t>
            </a:r>
            <a:r>
              <a:rPr lang="cs-CZ" sz="2800" smtClean="0"/>
              <a:t>řející identitu: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800" smtClean="0"/>
              <a:t>	</a:t>
            </a:r>
            <a:r>
              <a:rPr lang="en-US" sz="2800" smtClean="0"/>
              <a:t>Role</a:t>
            </a:r>
            <a:r>
              <a:rPr lang="cs-CZ" sz="2800" smtClean="0"/>
              <a:t>, </a:t>
            </a:r>
            <a:r>
              <a:rPr lang="en-US" sz="2800" smtClean="0"/>
              <a:t>stereotyp</a:t>
            </a:r>
            <a:r>
              <a:rPr lang="cs-CZ" sz="2800" smtClean="0"/>
              <a:t>, </a:t>
            </a:r>
            <a:r>
              <a:rPr lang="en-US" sz="2800" smtClean="0"/>
              <a:t>interpretac</a:t>
            </a:r>
            <a:r>
              <a:rPr lang="cs-CZ" sz="2800" smtClean="0"/>
              <a:t>e, </a:t>
            </a:r>
            <a:r>
              <a:rPr lang="en-US" sz="2800" smtClean="0"/>
              <a:t>sociální instituce</a:t>
            </a:r>
            <a:r>
              <a:rPr lang="cs-CZ" sz="2800" smtClean="0"/>
              <a:t>, </a:t>
            </a:r>
            <a:r>
              <a:rPr lang="en-US" sz="2800" smtClean="0"/>
              <a:t>socializace</a:t>
            </a:r>
            <a:r>
              <a:rPr lang="cs-CZ" sz="2800" smtClean="0"/>
              <a:t>, </a:t>
            </a:r>
            <a:r>
              <a:rPr lang="en-US" sz="2800" smtClean="0"/>
              <a:t>tradice (symbolické zdroje)</a:t>
            </a:r>
            <a:r>
              <a:rPr lang="cs-CZ" sz="2800" smtClean="0"/>
              <a:t>, </a:t>
            </a:r>
            <a:r>
              <a:rPr lang="en-US" sz="2800" smtClean="0"/>
              <a:t>vzd</a:t>
            </a:r>
            <a:r>
              <a:rPr lang="cs-CZ" sz="2800" smtClean="0"/>
              <a:t>ělání, </a:t>
            </a:r>
            <a:r>
              <a:rPr lang="en-US" sz="2800" smtClean="0"/>
              <a:t>vyjednávání</a:t>
            </a:r>
            <a:r>
              <a:rPr lang="cs-CZ" sz="2800" smtClean="0"/>
              <a:t>, </a:t>
            </a:r>
            <a:r>
              <a:rPr lang="en-US" sz="2800" smtClean="0"/>
              <a:t>konstrukce</a:t>
            </a:r>
            <a:r>
              <a:rPr lang="cs-CZ" sz="2800" smtClean="0"/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</a:t>
            </a:r>
            <a:r>
              <a:rPr lang="en-US" smtClean="0"/>
              <a:t>tavební prvky</a:t>
            </a:r>
            <a:r>
              <a:rPr lang="cs-CZ" smtClean="0"/>
              <a:t> etnické identity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cs-CZ" sz="2400" smtClean="0"/>
              <a:t>Etnické sebeuvědomění = povědomí o společném (mytologickém) původu a vlastní etnické odlišnosti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smtClean="0"/>
              <a:t>Jazyk</a:t>
            </a:r>
            <a:endParaRPr lang="cs-CZ" sz="2400" smtClean="0"/>
          </a:p>
          <a:p>
            <a:pPr marL="609600" indent="-609600">
              <a:lnSpc>
                <a:spcPct val="90000"/>
              </a:lnSpc>
            </a:pPr>
            <a:r>
              <a:rPr lang="en-US" sz="2400" smtClean="0"/>
              <a:t>Náboženství</a:t>
            </a:r>
            <a:endParaRPr lang="cs-CZ" sz="2400" smtClean="0"/>
          </a:p>
          <a:p>
            <a:pPr marL="609600" indent="-609600">
              <a:lnSpc>
                <a:spcPct val="90000"/>
              </a:lnSpc>
            </a:pPr>
            <a:r>
              <a:rPr lang="en-US" sz="2400" smtClean="0"/>
              <a:t>Lokalita</a:t>
            </a:r>
            <a:endParaRPr lang="cs-CZ" sz="2400" smtClean="0"/>
          </a:p>
          <a:p>
            <a:pPr marL="609600" indent="-609600">
              <a:lnSpc>
                <a:spcPct val="90000"/>
              </a:lnSpc>
            </a:pPr>
            <a:r>
              <a:rPr lang="cs-CZ" sz="2400" smtClean="0"/>
              <a:t>T</a:t>
            </a:r>
            <a:r>
              <a:rPr lang="en-US" sz="2400" smtClean="0"/>
              <a:t>radice</a:t>
            </a:r>
            <a:r>
              <a:rPr lang="cs-CZ" sz="2400" smtClean="0"/>
              <a:t>/kultura: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cs-CZ" sz="2000" smtClean="0"/>
              <a:t>Normy a pravidla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sz="2000" smtClean="0"/>
              <a:t>Duchovní </a:t>
            </a:r>
            <a:r>
              <a:rPr lang="cs-CZ" sz="2000" smtClean="0"/>
              <a:t>kultura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cs-CZ" sz="2000" smtClean="0"/>
              <a:t>H</a:t>
            </a:r>
            <a:r>
              <a:rPr lang="en-US" sz="2000" smtClean="0"/>
              <a:t>motná</a:t>
            </a:r>
            <a:r>
              <a:rPr lang="cs-CZ" sz="2000" smtClean="0"/>
              <a:t> kultura</a:t>
            </a:r>
          </a:p>
          <a:p>
            <a:pPr marL="609600" indent="-609600">
              <a:lnSpc>
                <a:spcPct val="90000"/>
              </a:lnSpc>
            </a:pPr>
            <a:r>
              <a:rPr lang="cs-CZ" sz="2400" smtClean="0"/>
              <a:t>Rasové znaky  = sdílené somatické vlastnosti a fenotypové znaků (barvy pleti, struktury vlasů, obličejových rysů atp.)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ovéPole 7"/>
          <p:cNvSpPr txBox="1">
            <a:spLocks noChangeArrowheads="1"/>
          </p:cNvSpPr>
          <p:nvPr/>
        </p:nvSpPr>
        <p:spPr bwMode="auto">
          <a:xfrm>
            <a:off x="395288" y="333375"/>
            <a:ext cx="2305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Jazykové rodiny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Jazykové </a:t>
            </a:r>
            <a:r>
              <a:rPr lang="cs-CZ" dirty="0" smtClean="0">
                <a:latin typeface="Calibri" pitchFamily="34" charset="0"/>
              </a:rPr>
              <a:t>větve</a:t>
            </a:r>
            <a:endParaRPr lang="cs-CZ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Jazykové skupiny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Jazyky - dialekty</a:t>
            </a:r>
          </a:p>
        </p:txBody>
      </p:sp>
      <p:pic>
        <p:nvPicPr>
          <p:cNvPr id="15363" name="Obrázek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41288"/>
            <a:ext cx="3168650" cy="671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Ethnolinguistic_map_of_China_19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28775"/>
            <a:ext cx="5364162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Náboženská regionalizace?</a:t>
            </a:r>
          </a:p>
        </p:txBody>
      </p:sp>
      <p:pic>
        <p:nvPicPr>
          <p:cNvPr id="16386" name="Picture 4" descr="asian religion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196975"/>
            <a:ext cx="6913562" cy="5348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smtClean="0">
                <a:hlinkClick r:id="rId2"/>
              </a:rPr>
              <a:t>Etnické skupiny</a:t>
            </a:r>
            <a:endParaRPr lang="cs-CZ" smtClean="0"/>
          </a:p>
        </p:txBody>
      </p:sp>
      <p:pic>
        <p:nvPicPr>
          <p:cNvPr id="17410" name="Picture 5" descr="chin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1066800"/>
            <a:ext cx="72009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Lidová architektura</a:t>
            </a:r>
          </a:p>
        </p:txBody>
      </p:sp>
      <p:pic>
        <p:nvPicPr>
          <p:cNvPr id="18434" name="Picture 6" descr="index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96975"/>
            <a:ext cx="8675688" cy="5472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219</Words>
  <Application>Microsoft Office PowerPoint</Application>
  <PresentationFormat>Předvádění na obrazovce (4:3)</PresentationFormat>
  <Paragraphs>40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Etnografie  a národnostní politika ČLR</vt:lpstr>
      <vt:lpstr>Etnicita</vt:lpstr>
      <vt:lpstr>Identita</vt:lpstr>
      <vt:lpstr>Jak vzniká (etnická) identita</vt:lpstr>
      <vt:lpstr>Stavební prvky etnické identity</vt:lpstr>
      <vt:lpstr>Prezentace aplikace PowerPoint</vt:lpstr>
      <vt:lpstr>Náboženská regionalizace?</vt:lpstr>
      <vt:lpstr>Etnické skupiny</vt:lpstr>
      <vt:lpstr>Lidová architektura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Etnografie  a národnostní politika ČLR</dc:title>
  <dc:creator>Pavel Šindelář</dc:creator>
  <cp:lastModifiedBy>Pavel Šindelář</cp:lastModifiedBy>
  <cp:revision>10</cp:revision>
  <dcterms:created xsi:type="dcterms:W3CDTF">2013-03-05T08:40:06Z</dcterms:created>
  <dcterms:modified xsi:type="dcterms:W3CDTF">2013-03-06T09:28:05Z</dcterms:modified>
</cp:coreProperties>
</file>